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Override PartName="/ppt/slideLayouts/slideLayout14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Lst>
  <p:sldIdLst>
    <p:sldId id="257" r:id="rId14"/>
    <p:sldId id="272" r:id="rId15"/>
    <p:sldId id="293" r:id="rId16"/>
    <p:sldId id="280" r:id="rId17"/>
    <p:sldId id="281" r:id="rId18"/>
    <p:sldId id="261" r:id="rId19"/>
    <p:sldId id="279" r:id="rId20"/>
    <p:sldId id="283" r:id="rId21"/>
    <p:sldId id="274" r:id="rId22"/>
    <p:sldId id="282" r:id="rId23"/>
    <p:sldId id="277" r:id="rId24"/>
    <p:sldId id="291" r:id="rId25"/>
    <p:sldId id="278" r:id="rId26"/>
    <p:sldId id="262" r:id="rId27"/>
    <p:sldId id="260" r:id="rId28"/>
    <p:sldId id="269" r:id="rId29"/>
    <p:sldId id="292" r:id="rId30"/>
    <p:sldId id="285" r:id="rId31"/>
    <p:sldId id="288" r:id="rId3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Lucida Sans" pitchFamily="34" charset="0"/>
        <a:ea typeface="+mn-ea"/>
        <a:cs typeface="+mn-cs"/>
      </a:defRPr>
    </a:lvl1pPr>
    <a:lvl2pPr marL="457200" algn="l" rtl="0" fontAlgn="base">
      <a:spcBef>
        <a:spcPct val="0"/>
      </a:spcBef>
      <a:spcAft>
        <a:spcPct val="0"/>
      </a:spcAft>
      <a:defRPr kern="1200">
        <a:solidFill>
          <a:schemeClr val="tx1"/>
        </a:solidFill>
        <a:latin typeface="Lucida Sans" pitchFamily="34" charset="0"/>
        <a:ea typeface="+mn-ea"/>
        <a:cs typeface="+mn-cs"/>
      </a:defRPr>
    </a:lvl2pPr>
    <a:lvl3pPr marL="914400" algn="l" rtl="0" fontAlgn="base">
      <a:spcBef>
        <a:spcPct val="0"/>
      </a:spcBef>
      <a:spcAft>
        <a:spcPct val="0"/>
      </a:spcAft>
      <a:defRPr kern="1200">
        <a:solidFill>
          <a:schemeClr val="tx1"/>
        </a:solidFill>
        <a:latin typeface="Lucida Sans" pitchFamily="34" charset="0"/>
        <a:ea typeface="+mn-ea"/>
        <a:cs typeface="+mn-cs"/>
      </a:defRPr>
    </a:lvl3pPr>
    <a:lvl4pPr marL="1371600" algn="l" rtl="0" fontAlgn="base">
      <a:spcBef>
        <a:spcPct val="0"/>
      </a:spcBef>
      <a:spcAft>
        <a:spcPct val="0"/>
      </a:spcAft>
      <a:defRPr kern="1200">
        <a:solidFill>
          <a:schemeClr val="tx1"/>
        </a:solidFill>
        <a:latin typeface="Lucida Sans" pitchFamily="34" charset="0"/>
        <a:ea typeface="+mn-ea"/>
        <a:cs typeface="+mn-cs"/>
      </a:defRPr>
    </a:lvl4pPr>
    <a:lvl5pPr marL="1828800" algn="l" rtl="0" fontAlgn="base">
      <a:spcBef>
        <a:spcPct val="0"/>
      </a:spcBef>
      <a:spcAft>
        <a:spcPct val="0"/>
      </a:spcAft>
      <a:defRPr kern="1200">
        <a:solidFill>
          <a:schemeClr val="tx1"/>
        </a:solidFill>
        <a:latin typeface="Lucida Sans" pitchFamily="34" charset="0"/>
        <a:ea typeface="+mn-ea"/>
        <a:cs typeface="+mn-cs"/>
      </a:defRPr>
    </a:lvl5pPr>
    <a:lvl6pPr marL="2286000" algn="l" defTabSz="914400" rtl="0" eaLnBrk="1" latinLnBrk="0" hangingPunct="1">
      <a:defRPr kern="1200">
        <a:solidFill>
          <a:schemeClr val="tx1"/>
        </a:solidFill>
        <a:latin typeface="Lucida Sans" pitchFamily="34" charset="0"/>
        <a:ea typeface="+mn-ea"/>
        <a:cs typeface="+mn-cs"/>
      </a:defRPr>
    </a:lvl6pPr>
    <a:lvl7pPr marL="2743200" algn="l" defTabSz="914400" rtl="0" eaLnBrk="1" latinLnBrk="0" hangingPunct="1">
      <a:defRPr kern="1200">
        <a:solidFill>
          <a:schemeClr val="tx1"/>
        </a:solidFill>
        <a:latin typeface="Lucida Sans" pitchFamily="34" charset="0"/>
        <a:ea typeface="+mn-ea"/>
        <a:cs typeface="+mn-cs"/>
      </a:defRPr>
    </a:lvl7pPr>
    <a:lvl8pPr marL="3200400" algn="l" defTabSz="914400" rtl="0" eaLnBrk="1" latinLnBrk="0" hangingPunct="1">
      <a:defRPr kern="1200">
        <a:solidFill>
          <a:schemeClr val="tx1"/>
        </a:solidFill>
        <a:latin typeface="Lucida Sans" pitchFamily="34" charset="0"/>
        <a:ea typeface="+mn-ea"/>
        <a:cs typeface="+mn-cs"/>
      </a:defRPr>
    </a:lvl8pPr>
    <a:lvl9pPr marL="3657600" algn="l" defTabSz="914400" rtl="0" eaLnBrk="1" latinLnBrk="0" hangingPunct="1">
      <a:defRPr kern="1200">
        <a:solidFill>
          <a:schemeClr val="tx1"/>
        </a:solidFill>
        <a:latin typeface="Lucida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66"/>
    <a:srgbClr val="FFFFFF"/>
    <a:srgbClr val="201E28"/>
    <a:srgbClr val="FF5050"/>
    <a:srgbClr val="33CCFF"/>
    <a:srgbClr val="FF9933"/>
    <a:srgbClr val="00FF00"/>
    <a:srgbClr val="0099FF"/>
    <a:srgbClr val="FFFF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3clffilesbk\data2\cjh67\Private\ICUIL%20conference%202010\Shot%20energ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7.6096197943721702E-2"/>
          <c:y val="5.6690780690310714E-2"/>
          <c:w val="0.87758556893727957"/>
          <c:h val="0.82225526267720062"/>
        </c:manualLayout>
      </c:layout>
      <c:scatterChart>
        <c:scatterStyle val="smoothMarker"/>
        <c:ser>
          <c:idx val="0"/>
          <c:order val="0"/>
          <c:tx>
            <c:strRef>
              <c:f>Sheet1!$D$1:$D$4</c:f>
              <c:strCache>
                <c:ptCount val="1"/>
                <c:pt idx="0">
                  <c:v>Shot time</c:v>
                </c:pt>
              </c:strCache>
            </c:strRef>
          </c:tx>
          <c:spPr>
            <a:ln>
              <a:noFill/>
            </a:ln>
          </c:spPr>
          <c:marker>
            <c:symbol val="circle"/>
            <c:size val="4"/>
            <c:spPr>
              <a:solidFill>
                <a:srgbClr val="FF0000"/>
              </a:solidFill>
              <a:ln>
                <a:solidFill>
                  <a:srgbClr val="FF0000"/>
                </a:solidFill>
              </a:ln>
            </c:spPr>
          </c:marker>
          <c:xVal>
            <c:numRef>
              <c:f>Sheet1!$C$5:$C$122</c:f>
              <c:numCache>
                <c:formatCode>0.00</c:formatCode>
                <c:ptCount val="118"/>
                <c:pt idx="0">
                  <c:v>16.816666666666691</c:v>
                </c:pt>
                <c:pt idx="1">
                  <c:v>16.850000000000001</c:v>
                </c:pt>
                <c:pt idx="2">
                  <c:v>16.9833333333331</c:v>
                </c:pt>
                <c:pt idx="3">
                  <c:v>17.033333333333186</c:v>
                </c:pt>
                <c:pt idx="4">
                  <c:v>17.149999999999999</c:v>
                </c:pt>
                <c:pt idx="5">
                  <c:v>17.183333333333163</c:v>
                </c:pt>
                <c:pt idx="6">
                  <c:v>17.716666666666665</c:v>
                </c:pt>
                <c:pt idx="7">
                  <c:v>17.75</c:v>
                </c:pt>
                <c:pt idx="8">
                  <c:v>17.766666666666666</c:v>
                </c:pt>
                <c:pt idx="9">
                  <c:v>17.8</c:v>
                </c:pt>
                <c:pt idx="10">
                  <c:v>17.816666666666691</c:v>
                </c:pt>
                <c:pt idx="11">
                  <c:v>17.850000000000001</c:v>
                </c:pt>
                <c:pt idx="12">
                  <c:v>17.866666666666667</c:v>
                </c:pt>
                <c:pt idx="13">
                  <c:v>17.883333333333152</c:v>
                </c:pt>
                <c:pt idx="14">
                  <c:v>18.350000000000001</c:v>
                </c:pt>
                <c:pt idx="15">
                  <c:v>18.399999999999999</c:v>
                </c:pt>
                <c:pt idx="16">
                  <c:v>18.416666666666668</c:v>
                </c:pt>
                <c:pt idx="17">
                  <c:v>18.433333333333163</c:v>
                </c:pt>
                <c:pt idx="18">
                  <c:v>18.45</c:v>
                </c:pt>
                <c:pt idx="19">
                  <c:v>18.466666666666629</c:v>
                </c:pt>
                <c:pt idx="20">
                  <c:v>18.4833333333331</c:v>
                </c:pt>
                <c:pt idx="21">
                  <c:v>18.533333333333186</c:v>
                </c:pt>
                <c:pt idx="22">
                  <c:v>19.116666666666731</c:v>
                </c:pt>
                <c:pt idx="23">
                  <c:v>19.133333333333219</c:v>
                </c:pt>
                <c:pt idx="24">
                  <c:v>19.149999999999999</c:v>
                </c:pt>
                <c:pt idx="25">
                  <c:v>19.166666666666668</c:v>
                </c:pt>
                <c:pt idx="26">
                  <c:v>19.183333333333163</c:v>
                </c:pt>
                <c:pt idx="27">
                  <c:v>19.2</c:v>
                </c:pt>
                <c:pt idx="28">
                  <c:v>19.233333333333178</c:v>
                </c:pt>
                <c:pt idx="29">
                  <c:v>19.266666666666666</c:v>
                </c:pt>
                <c:pt idx="30">
                  <c:v>19.316666666666691</c:v>
                </c:pt>
                <c:pt idx="31">
                  <c:v>20.216666666666665</c:v>
                </c:pt>
                <c:pt idx="32">
                  <c:v>20.25</c:v>
                </c:pt>
                <c:pt idx="33">
                  <c:v>20.266666666666666</c:v>
                </c:pt>
                <c:pt idx="34">
                  <c:v>20.283333333333122</c:v>
                </c:pt>
                <c:pt idx="35">
                  <c:v>20.3</c:v>
                </c:pt>
                <c:pt idx="36">
                  <c:v>20.316666666666691</c:v>
                </c:pt>
                <c:pt idx="37">
                  <c:v>20.333333333333197</c:v>
                </c:pt>
                <c:pt idx="38">
                  <c:v>20.366666666666667</c:v>
                </c:pt>
                <c:pt idx="39">
                  <c:v>20.383333333333152</c:v>
                </c:pt>
                <c:pt idx="40">
                  <c:v>20.45</c:v>
                </c:pt>
                <c:pt idx="41">
                  <c:v>20.466666666666629</c:v>
                </c:pt>
                <c:pt idx="42">
                  <c:v>20.4833333333331</c:v>
                </c:pt>
                <c:pt idx="43">
                  <c:v>20.5</c:v>
                </c:pt>
                <c:pt idx="44">
                  <c:v>20.516666666666691</c:v>
                </c:pt>
                <c:pt idx="45">
                  <c:v>20.533333333333186</c:v>
                </c:pt>
                <c:pt idx="46">
                  <c:v>20.55</c:v>
                </c:pt>
                <c:pt idx="47">
                  <c:v>20.566666666666666</c:v>
                </c:pt>
                <c:pt idx="48">
                  <c:v>20.583333333333133</c:v>
                </c:pt>
                <c:pt idx="49">
                  <c:v>20.6</c:v>
                </c:pt>
                <c:pt idx="50">
                  <c:v>21.116666666666731</c:v>
                </c:pt>
                <c:pt idx="51">
                  <c:v>21.150000000000031</c:v>
                </c:pt>
                <c:pt idx="52">
                  <c:v>21.166666666666668</c:v>
                </c:pt>
                <c:pt idx="53">
                  <c:v>21.183333333333163</c:v>
                </c:pt>
                <c:pt idx="54">
                  <c:v>21.2</c:v>
                </c:pt>
                <c:pt idx="55">
                  <c:v>21.216666666666665</c:v>
                </c:pt>
                <c:pt idx="56">
                  <c:v>21.266666666666666</c:v>
                </c:pt>
                <c:pt idx="57">
                  <c:v>21.283333333333122</c:v>
                </c:pt>
                <c:pt idx="58">
                  <c:v>21.3</c:v>
                </c:pt>
                <c:pt idx="59">
                  <c:v>21.8</c:v>
                </c:pt>
                <c:pt idx="60">
                  <c:v>21.85</c:v>
                </c:pt>
                <c:pt idx="61">
                  <c:v>21.866666666666667</c:v>
                </c:pt>
                <c:pt idx="62">
                  <c:v>21.883333333333152</c:v>
                </c:pt>
                <c:pt idx="63">
                  <c:v>21.9</c:v>
                </c:pt>
                <c:pt idx="64">
                  <c:v>21.916666666666668</c:v>
                </c:pt>
                <c:pt idx="65">
                  <c:v>21.933333333333163</c:v>
                </c:pt>
                <c:pt idx="66">
                  <c:v>21.95</c:v>
                </c:pt>
                <c:pt idx="67">
                  <c:v>22.95</c:v>
                </c:pt>
                <c:pt idx="68">
                  <c:v>22.966666666666629</c:v>
                </c:pt>
                <c:pt idx="69">
                  <c:v>22.9833333333331</c:v>
                </c:pt>
                <c:pt idx="70">
                  <c:v>23</c:v>
                </c:pt>
                <c:pt idx="71">
                  <c:v>23.016666666666691</c:v>
                </c:pt>
                <c:pt idx="72">
                  <c:v>23.033333333333186</c:v>
                </c:pt>
                <c:pt idx="73">
                  <c:v>23.05</c:v>
                </c:pt>
                <c:pt idx="74">
                  <c:v>23.066666666666666</c:v>
                </c:pt>
                <c:pt idx="75">
                  <c:v>23.1</c:v>
                </c:pt>
                <c:pt idx="76">
                  <c:v>24.266666666666666</c:v>
                </c:pt>
                <c:pt idx="77">
                  <c:v>24.333333333333197</c:v>
                </c:pt>
                <c:pt idx="78">
                  <c:v>24.35</c:v>
                </c:pt>
                <c:pt idx="79">
                  <c:v>24.366666666666667</c:v>
                </c:pt>
                <c:pt idx="80">
                  <c:v>24.383333333333152</c:v>
                </c:pt>
                <c:pt idx="81">
                  <c:v>24.4</c:v>
                </c:pt>
                <c:pt idx="82">
                  <c:v>24.416666666666668</c:v>
                </c:pt>
                <c:pt idx="83">
                  <c:v>24.433333333333163</c:v>
                </c:pt>
                <c:pt idx="84">
                  <c:v>24.45</c:v>
                </c:pt>
                <c:pt idx="85">
                  <c:v>25.783333333333122</c:v>
                </c:pt>
                <c:pt idx="86">
                  <c:v>25.8</c:v>
                </c:pt>
                <c:pt idx="87">
                  <c:v>25.816666666666691</c:v>
                </c:pt>
                <c:pt idx="88">
                  <c:v>25.85</c:v>
                </c:pt>
                <c:pt idx="89">
                  <c:v>25.866666666666667</c:v>
                </c:pt>
                <c:pt idx="90">
                  <c:v>25.883333333333152</c:v>
                </c:pt>
                <c:pt idx="91">
                  <c:v>25.9</c:v>
                </c:pt>
                <c:pt idx="92">
                  <c:v>25.966666666666629</c:v>
                </c:pt>
                <c:pt idx="93">
                  <c:v>25.9833333333331</c:v>
                </c:pt>
                <c:pt idx="94">
                  <c:v>26</c:v>
                </c:pt>
                <c:pt idx="95">
                  <c:v>26.5</c:v>
                </c:pt>
                <c:pt idx="96">
                  <c:v>26.55</c:v>
                </c:pt>
                <c:pt idx="97">
                  <c:v>26.566666666666666</c:v>
                </c:pt>
                <c:pt idx="98">
                  <c:v>26.633333333333219</c:v>
                </c:pt>
                <c:pt idx="99">
                  <c:v>26.650000000000031</c:v>
                </c:pt>
                <c:pt idx="100">
                  <c:v>26.666666666666668</c:v>
                </c:pt>
                <c:pt idx="101">
                  <c:v>26.683333333333163</c:v>
                </c:pt>
                <c:pt idx="102">
                  <c:v>27.1</c:v>
                </c:pt>
                <c:pt idx="103">
                  <c:v>27.150000000000031</c:v>
                </c:pt>
                <c:pt idx="104">
                  <c:v>27.166666666666668</c:v>
                </c:pt>
                <c:pt idx="105">
                  <c:v>27.25</c:v>
                </c:pt>
                <c:pt idx="106">
                  <c:v>27.266666666666666</c:v>
                </c:pt>
                <c:pt idx="107">
                  <c:v>27.283333333333122</c:v>
                </c:pt>
                <c:pt idx="108">
                  <c:v>27.3</c:v>
                </c:pt>
                <c:pt idx="109">
                  <c:v>27.316666666666691</c:v>
                </c:pt>
                <c:pt idx="110">
                  <c:v>27.816666666666691</c:v>
                </c:pt>
                <c:pt idx="111">
                  <c:v>27.85</c:v>
                </c:pt>
                <c:pt idx="112">
                  <c:v>27.866666666666667</c:v>
                </c:pt>
                <c:pt idx="113">
                  <c:v>27.883333333333152</c:v>
                </c:pt>
                <c:pt idx="114">
                  <c:v>27.9</c:v>
                </c:pt>
                <c:pt idx="115">
                  <c:v>27.916666666666668</c:v>
                </c:pt>
                <c:pt idx="116">
                  <c:v>27.933333333333163</c:v>
                </c:pt>
                <c:pt idx="117">
                  <c:v>28.033333333333186</c:v>
                </c:pt>
              </c:numCache>
            </c:numRef>
          </c:xVal>
          <c:yVal>
            <c:numRef>
              <c:f>Sheet1!$D$5:$D$122</c:f>
              <c:numCache>
                <c:formatCode>General</c:formatCode>
                <c:ptCount val="118"/>
                <c:pt idx="0">
                  <c:v>16.100000000000001</c:v>
                </c:pt>
                <c:pt idx="1">
                  <c:v>15.3</c:v>
                </c:pt>
                <c:pt idx="2">
                  <c:v>14.5</c:v>
                </c:pt>
                <c:pt idx="3">
                  <c:v>15.2</c:v>
                </c:pt>
                <c:pt idx="4">
                  <c:v>15.6</c:v>
                </c:pt>
                <c:pt idx="5">
                  <c:v>14.5</c:v>
                </c:pt>
                <c:pt idx="6">
                  <c:v>15.4</c:v>
                </c:pt>
                <c:pt idx="7">
                  <c:v>14.7</c:v>
                </c:pt>
                <c:pt idx="8">
                  <c:v>15.5</c:v>
                </c:pt>
                <c:pt idx="9">
                  <c:v>15.4</c:v>
                </c:pt>
                <c:pt idx="10">
                  <c:v>15</c:v>
                </c:pt>
                <c:pt idx="11">
                  <c:v>15</c:v>
                </c:pt>
                <c:pt idx="12">
                  <c:v>15.1</c:v>
                </c:pt>
                <c:pt idx="13">
                  <c:v>14.4</c:v>
                </c:pt>
                <c:pt idx="14">
                  <c:v>15.1</c:v>
                </c:pt>
                <c:pt idx="15">
                  <c:v>15.3</c:v>
                </c:pt>
                <c:pt idx="16">
                  <c:v>15</c:v>
                </c:pt>
                <c:pt idx="17">
                  <c:v>15</c:v>
                </c:pt>
                <c:pt idx="18">
                  <c:v>15.3</c:v>
                </c:pt>
                <c:pt idx="19">
                  <c:v>14.7</c:v>
                </c:pt>
                <c:pt idx="20">
                  <c:v>14.4</c:v>
                </c:pt>
                <c:pt idx="21">
                  <c:v>15.1</c:v>
                </c:pt>
                <c:pt idx="22">
                  <c:v>15</c:v>
                </c:pt>
                <c:pt idx="23">
                  <c:v>15.2</c:v>
                </c:pt>
                <c:pt idx="24">
                  <c:v>15.4</c:v>
                </c:pt>
                <c:pt idx="25">
                  <c:v>14.4</c:v>
                </c:pt>
                <c:pt idx="26">
                  <c:v>15</c:v>
                </c:pt>
                <c:pt idx="27">
                  <c:v>14.9</c:v>
                </c:pt>
                <c:pt idx="28">
                  <c:v>14.7</c:v>
                </c:pt>
                <c:pt idx="29">
                  <c:v>15.5</c:v>
                </c:pt>
                <c:pt idx="30">
                  <c:v>15</c:v>
                </c:pt>
                <c:pt idx="31">
                  <c:v>14.1</c:v>
                </c:pt>
                <c:pt idx="32">
                  <c:v>15.6</c:v>
                </c:pt>
                <c:pt idx="33">
                  <c:v>14.8</c:v>
                </c:pt>
                <c:pt idx="34">
                  <c:v>14.7</c:v>
                </c:pt>
                <c:pt idx="35">
                  <c:v>14.4</c:v>
                </c:pt>
                <c:pt idx="36">
                  <c:v>14.5</c:v>
                </c:pt>
                <c:pt idx="37">
                  <c:v>15.7</c:v>
                </c:pt>
                <c:pt idx="38">
                  <c:v>15.1</c:v>
                </c:pt>
                <c:pt idx="39">
                  <c:v>15.4</c:v>
                </c:pt>
                <c:pt idx="40">
                  <c:v>15</c:v>
                </c:pt>
                <c:pt idx="41">
                  <c:v>14.1</c:v>
                </c:pt>
                <c:pt idx="42">
                  <c:v>15.3</c:v>
                </c:pt>
                <c:pt idx="43">
                  <c:v>14.4</c:v>
                </c:pt>
                <c:pt idx="44">
                  <c:v>15.1</c:v>
                </c:pt>
                <c:pt idx="45">
                  <c:v>15.3</c:v>
                </c:pt>
                <c:pt idx="46">
                  <c:v>14.9</c:v>
                </c:pt>
                <c:pt idx="47">
                  <c:v>14.5</c:v>
                </c:pt>
                <c:pt idx="48">
                  <c:v>14.6</c:v>
                </c:pt>
                <c:pt idx="49">
                  <c:v>15.1</c:v>
                </c:pt>
                <c:pt idx="50">
                  <c:v>14.8</c:v>
                </c:pt>
                <c:pt idx="51">
                  <c:v>14.7</c:v>
                </c:pt>
                <c:pt idx="52">
                  <c:v>15.6</c:v>
                </c:pt>
                <c:pt idx="53">
                  <c:v>15.6</c:v>
                </c:pt>
                <c:pt idx="54">
                  <c:v>15</c:v>
                </c:pt>
                <c:pt idx="55">
                  <c:v>15</c:v>
                </c:pt>
                <c:pt idx="56">
                  <c:v>15.2</c:v>
                </c:pt>
                <c:pt idx="57">
                  <c:v>14.7</c:v>
                </c:pt>
                <c:pt idx="58">
                  <c:v>15.2</c:v>
                </c:pt>
                <c:pt idx="59">
                  <c:v>14.6</c:v>
                </c:pt>
                <c:pt idx="60">
                  <c:v>14.3</c:v>
                </c:pt>
                <c:pt idx="61">
                  <c:v>15.2</c:v>
                </c:pt>
                <c:pt idx="62">
                  <c:v>14.5</c:v>
                </c:pt>
                <c:pt idx="63">
                  <c:v>15</c:v>
                </c:pt>
                <c:pt idx="64">
                  <c:v>14.4</c:v>
                </c:pt>
                <c:pt idx="65">
                  <c:v>16</c:v>
                </c:pt>
                <c:pt idx="66">
                  <c:v>15</c:v>
                </c:pt>
                <c:pt idx="67">
                  <c:v>14.8</c:v>
                </c:pt>
                <c:pt idx="68">
                  <c:v>13.3</c:v>
                </c:pt>
                <c:pt idx="69">
                  <c:v>15.7</c:v>
                </c:pt>
                <c:pt idx="70">
                  <c:v>15.1</c:v>
                </c:pt>
                <c:pt idx="71">
                  <c:v>15.2</c:v>
                </c:pt>
                <c:pt idx="72">
                  <c:v>14.4</c:v>
                </c:pt>
                <c:pt idx="73">
                  <c:v>15</c:v>
                </c:pt>
                <c:pt idx="74">
                  <c:v>14.3</c:v>
                </c:pt>
                <c:pt idx="75">
                  <c:v>15.2</c:v>
                </c:pt>
                <c:pt idx="76">
                  <c:v>15.1</c:v>
                </c:pt>
                <c:pt idx="77">
                  <c:v>15.6</c:v>
                </c:pt>
                <c:pt idx="78">
                  <c:v>14.6</c:v>
                </c:pt>
                <c:pt idx="79">
                  <c:v>14.5</c:v>
                </c:pt>
                <c:pt idx="80">
                  <c:v>14.8</c:v>
                </c:pt>
                <c:pt idx="81">
                  <c:v>14.3</c:v>
                </c:pt>
                <c:pt idx="82">
                  <c:v>14.7</c:v>
                </c:pt>
                <c:pt idx="83">
                  <c:v>14.1</c:v>
                </c:pt>
                <c:pt idx="84">
                  <c:v>15.6</c:v>
                </c:pt>
                <c:pt idx="85">
                  <c:v>14.2</c:v>
                </c:pt>
                <c:pt idx="86">
                  <c:v>14.8</c:v>
                </c:pt>
                <c:pt idx="87">
                  <c:v>14.6</c:v>
                </c:pt>
                <c:pt idx="88">
                  <c:v>17.100000000000001</c:v>
                </c:pt>
                <c:pt idx="89">
                  <c:v>14.8</c:v>
                </c:pt>
                <c:pt idx="90">
                  <c:v>14.2</c:v>
                </c:pt>
                <c:pt idx="91">
                  <c:v>14.9</c:v>
                </c:pt>
                <c:pt idx="92">
                  <c:v>14.3</c:v>
                </c:pt>
                <c:pt idx="93">
                  <c:v>14.4</c:v>
                </c:pt>
                <c:pt idx="94">
                  <c:v>14.9</c:v>
                </c:pt>
                <c:pt idx="95">
                  <c:v>14.2</c:v>
                </c:pt>
                <c:pt idx="96">
                  <c:v>13.9</c:v>
                </c:pt>
                <c:pt idx="97">
                  <c:v>13.7</c:v>
                </c:pt>
                <c:pt idx="98">
                  <c:v>15.1</c:v>
                </c:pt>
                <c:pt idx="99">
                  <c:v>14.8</c:v>
                </c:pt>
                <c:pt idx="100">
                  <c:v>13.4</c:v>
                </c:pt>
                <c:pt idx="101">
                  <c:v>14.3</c:v>
                </c:pt>
                <c:pt idx="102">
                  <c:v>14.6</c:v>
                </c:pt>
                <c:pt idx="103">
                  <c:v>14.9</c:v>
                </c:pt>
                <c:pt idx="104">
                  <c:v>14.1</c:v>
                </c:pt>
                <c:pt idx="105">
                  <c:v>14.1</c:v>
                </c:pt>
                <c:pt idx="106">
                  <c:v>14.5</c:v>
                </c:pt>
                <c:pt idx="107">
                  <c:v>12.7</c:v>
                </c:pt>
                <c:pt idx="108">
                  <c:v>14.8</c:v>
                </c:pt>
                <c:pt idx="109">
                  <c:v>14</c:v>
                </c:pt>
                <c:pt idx="110">
                  <c:v>12.5</c:v>
                </c:pt>
                <c:pt idx="111">
                  <c:v>11.4</c:v>
                </c:pt>
                <c:pt idx="112">
                  <c:v>13.4</c:v>
                </c:pt>
                <c:pt idx="113">
                  <c:v>12.3</c:v>
                </c:pt>
                <c:pt idx="114">
                  <c:v>12.3</c:v>
                </c:pt>
                <c:pt idx="115">
                  <c:v>13</c:v>
                </c:pt>
                <c:pt idx="116">
                  <c:v>11.9</c:v>
                </c:pt>
                <c:pt idx="117">
                  <c:v>12.1</c:v>
                </c:pt>
              </c:numCache>
            </c:numRef>
          </c:yVal>
        </c:ser>
        <c:axId val="72197248"/>
        <c:axId val="72199168"/>
      </c:scatterChart>
      <c:valAx>
        <c:axId val="72197248"/>
        <c:scaling>
          <c:orientation val="minMax"/>
          <c:max val="30"/>
          <c:min val="16"/>
        </c:scaling>
        <c:axPos val="b"/>
        <c:majorGridlines>
          <c:spPr>
            <a:ln>
              <a:solidFill>
                <a:schemeClr val="bg1">
                  <a:lumMod val="65000"/>
                </a:schemeClr>
              </a:solidFill>
            </a:ln>
          </c:spPr>
        </c:majorGridlines>
        <c:numFmt formatCode="#,##0" sourceLinked="0"/>
        <c:maj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72199168"/>
        <c:crosses val="autoZero"/>
        <c:crossBetween val="midCat"/>
        <c:majorUnit val="1"/>
      </c:valAx>
      <c:valAx>
        <c:axId val="72199168"/>
        <c:scaling>
          <c:orientation val="minMax"/>
        </c:scaling>
        <c:axPos val="l"/>
        <c:majorGridlines/>
        <c:numFmt formatCode="General" sourceLinked="1"/>
        <c:majorTickMark val="none"/>
        <c:tickLblPos val="nextTo"/>
        <c:txPr>
          <a:bodyPr/>
          <a:lstStyle/>
          <a:p>
            <a:pPr>
              <a:defRPr sz="1400"/>
            </a:pPr>
            <a:endParaRPr lang="en-US"/>
          </a:p>
        </c:txPr>
        <c:crossAx val="72197248"/>
        <c:crosses val="autoZero"/>
        <c:crossBetween val="midCat"/>
      </c:valAx>
      <c:spPr>
        <a:ln>
          <a:solidFill>
            <a:schemeClr val="tx1"/>
          </a:solidFill>
        </a:ln>
      </c:spPr>
    </c:plotArea>
    <c:plotVisOnly val="1"/>
    <c:dispBlanksAs val="gap"/>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tfclargetop"/>
          <p:cNvPicPr>
            <a:picLocks noChangeAspect="1" noChangeArrowheads="1"/>
          </p:cNvPicPr>
          <p:nvPr/>
        </p:nvPicPr>
        <p:blipFill>
          <a:blip r:embed="rId2" cstate="print"/>
          <a:srcRect/>
          <a:stretch>
            <a:fillRect/>
          </a:stretch>
        </p:blipFill>
        <p:spPr bwMode="auto">
          <a:xfrm>
            <a:off x="0" y="0"/>
            <a:ext cx="9144000" cy="1443038"/>
          </a:xfrm>
          <a:prstGeom prst="rect">
            <a:avLst/>
          </a:prstGeom>
          <a:noFill/>
          <a:ln w="9525">
            <a:noFill/>
            <a:miter lim="800000"/>
            <a:headEnd/>
            <a:tailEnd/>
          </a:ln>
        </p:spPr>
      </p:pic>
      <p:sp>
        <p:nvSpPr>
          <p:cNvPr id="5123"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98B130D6-28A7-496B-B678-2D82489CACAC}"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03B1A28-558B-493B-BFD7-2DEC7B714D7C}" type="slidenum">
              <a:rPr lang="en-US"/>
              <a:pPr>
                <a:defRPr/>
              </a:pPr>
              <a:t>‹#›</a:t>
            </a:fld>
            <a:endParaRPr lang="en-US"/>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lflarge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23554"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23555"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686C7DC-83C2-4F6B-AE32-E534D6FA0696}" type="slidenum">
              <a:rPr lang="en-US"/>
              <a:pPr>
                <a:defRPr/>
              </a:pPr>
              <a:t>‹#›</a:t>
            </a:fld>
            <a:endParaRPr lang="en-US"/>
          </a:p>
        </p:txBody>
      </p:sp>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FF26007-4A92-46E8-8295-0F16E1486D5E}" type="slidenum">
              <a:rPr lang="en-US"/>
              <a:pPr>
                <a:defRPr/>
              </a:pPr>
              <a:t>‹#›</a:t>
            </a:fld>
            <a:endParaRPr lang="en-US"/>
          </a:p>
        </p:txBody>
      </p:sp>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9FE81C4-F1D7-458E-8B7D-F625C9A9CF9E}" type="slidenum">
              <a:rPr lang="en-US"/>
              <a:pPr>
                <a:defRPr/>
              </a:pPr>
              <a:t>‹#›</a:t>
            </a:fld>
            <a:endParaRPr lang="en-US"/>
          </a:p>
        </p:txBody>
      </p:sp>
    </p:spTree>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4FCD3EA-D3DD-4AF2-92BA-CE1DFC00D9FA}" type="slidenum">
              <a:rPr lang="en-US"/>
              <a:pPr>
                <a:defRPr/>
              </a:pPr>
              <a:t>‹#›</a:t>
            </a:fld>
            <a:endParaRPr lang="en-US"/>
          </a:p>
        </p:txBody>
      </p:sp>
    </p:spTree>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2FF0819-2BBE-4FBF-9ACF-60501A862DF9}" type="slidenum">
              <a:rPr lang="en-US"/>
              <a:pPr>
                <a:defRPr/>
              </a:pPr>
              <a:t>‹#›</a:t>
            </a:fld>
            <a:endParaRPr lang="en-US"/>
          </a:p>
        </p:txBody>
      </p:sp>
    </p:spTree>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2CA8419-0227-4F02-A705-6AA1E67F81AE}" type="slidenum">
              <a:rPr lang="en-US"/>
              <a:pPr>
                <a:defRPr/>
              </a:pPr>
              <a:t>‹#›</a:t>
            </a:fld>
            <a:endParaRPr lang="en-US"/>
          </a:p>
        </p:txBody>
      </p:sp>
    </p:spTree>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D1359667-FE66-4252-A567-6111BDBA8959}" type="slidenum">
              <a:rPr lang="en-US"/>
              <a:pPr>
                <a:defRPr/>
              </a:pPr>
              <a:t>‹#›</a:t>
            </a:fld>
            <a:endParaRPr lang="en-US"/>
          </a:p>
        </p:txBody>
      </p:sp>
    </p:spTree>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5F5628-4E95-4CA2-9B84-4A7A280EF9F2}" type="slidenum">
              <a:rPr lang="en-US"/>
              <a:pPr>
                <a:defRPr/>
              </a:pPr>
              <a:t>‹#›</a:t>
            </a:fld>
            <a:endParaRPr lang="en-US"/>
          </a:p>
        </p:txBody>
      </p:sp>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A94DEF5-F63E-468D-B0F9-32CEE27EB53B}" type="slidenum">
              <a:rPr lang="en-US"/>
              <a:pPr>
                <a:defRPr/>
              </a:pPr>
              <a:t>‹#›</a:t>
            </a:fld>
            <a:endParaRPr lang="en-US"/>
          </a:p>
        </p:txBody>
      </p:sp>
    </p:spTree>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A7C508-B272-4C57-B913-C33081EE1958}"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02B256C-6843-4D76-9ED0-49B4BDD2E89F}" type="slidenum">
              <a:rPr lang="en-US"/>
              <a:pPr>
                <a:defRPr/>
              </a:pPr>
              <a:t>‹#›</a:t>
            </a:fld>
            <a:endParaRPr lang="en-US"/>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944817F-F3C6-44DC-B9E3-94C50777301D}" type="slidenum">
              <a:rPr lang="en-US"/>
              <a:pPr>
                <a:defRPr/>
              </a:pPr>
              <a:t>‹#›</a:t>
            </a:fld>
            <a:endParaRPr lang="en-US"/>
          </a:p>
        </p:txBody>
      </p:sp>
    </p:spTree>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lfsmalltop"/>
          <p:cNvPicPr>
            <a:picLocks noChangeAspect="1" noChangeArrowheads="1"/>
          </p:cNvPicPr>
          <p:nvPr/>
        </p:nvPicPr>
        <p:blipFill>
          <a:blip r:embed="rId2" cstate="print"/>
          <a:srcRect/>
          <a:stretch>
            <a:fillRect/>
          </a:stretch>
        </p:blipFill>
        <p:spPr bwMode="auto">
          <a:xfrm>
            <a:off x="0" y="0"/>
            <a:ext cx="9126538" cy="1838325"/>
          </a:xfrm>
          <a:prstGeom prst="rect">
            <a:avLst/>
          </a:prstGeom>
          <a:noFill/>
          <a:ln w="9525">
            <a:noFill/>
            <a:miter lim="800000"/>
            <a:headEnd/>
            <a:tailEnd/>
          </a:ln>
        </p:spPr>
      </p:pic>
      <p:sp>
        <p:nvSpPr>
          <p:cNvPr id="25602"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25603"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5C79570-4B7A-4925-8B10-785AAED77B68}" type="slidenum">
              <a:rPr lang="en-US"/>
              <a:pPr>
                <a:defRPr/>
              </a:pPr>
              <a:t>‹#›</a:t>
            </a:fld>
            <a:endParaRPr lang="en-US"/>
          </a:p>
        </p:txBody>
      </p:sp>
    </p:spTree>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A7A216-815F-4DAD-BAB2-6B7E1AFF7E98}" type="slidenum">
              <a:rPr lang="en-US"/>
              <a:pPr>
                <a:defRPr/>
              </a:pPr>
              <a:t>‹#›</a:t>
            </a:fld>
            <a:endParaRPr lang="en-US"/>
          </a:p>
        </p:txBody>
      </p:sp>
    </p:spTree>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1368ADF-5AAA-4A7A-8816-316CD5223FF4}" type="slidenum">
              <a:rPr lang="en-US"/>
              <a:pPr>
                <a:defRPr/>
              </a:pPr>
              <a:t>‹#›</a:t>
            </a:fld>
            <a:endParaRPr lang="en-US"/>
          </a:p>
        </p:txBody>
      </p:sp>
    </p:spTree>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705ECDD-3F0A-422C-9710-B4A0CE51A50A}" type="slidenum">
              <a:rPr lang="en-US"/>
              <a:pPr>
                <a:defRPr/>
              </a:pPr>
              <a:t>‹#›</a:t>
            </a:fld>
            <a:endParaRPr lang="en-US"/>
          </a:p>
        </p:txBody>
      </p:sp>
    </p:spTree>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038DD42-DD9D-4989-80A9-B48D3E056395}" type="slidenum">
              <a:rPr lang="en-US"/>
              <a:pPr>
                <a:defRPr/>
              </a:pPr>
              <a:t>‹#›</a:t>
            </a:fld>
            <a:endParaRPr lang="en-US"/>
          </a:p>
        </p:txBody>
      </p:sp>
    </p:spTree>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3188218-B50C-4369-BB26-CF0E3F98BDAA}" type="slidenum">
              <a:rPr lang="en-US"/>
              <a:pPr>
                <a:defRPr/>
              </a:pPr>
              <a:t>‹#›</a:t>
            </a:fld>
            <a:endParaRPr lang="en-US"/>
          </a:p>
        </p:txBody>
      </p:sp>
    </p:spTree>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00C3B88-FF93-4DE7-912F-AF3F7E67DB13}" type="slidenum">
              <a:rPr lang="en-US"/>
              <a:pPr>
                <a:defRPr/>
              </a:pPr>
              <a:t>‹#›</a:t>
            </a:fld>
            <a:endParaRPr lang="en-US"/>
          </a:p>
        </p:txBody>
      </p:sp>
    </p:spTree>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99142B2-A2BE-44DB-975B-C80361223822}" type="slidenum">
              <a:rPr lang="en-US"/>
              <a:pPr>
                <a:defRPr/>
              </a:pPr>
              <a:t>‹#›</a:t>
            </a:fld>
            <a:endParaRPr lang="en-US"/>
          </a:p>
        </p:txBody>
      </p:sp>
    </p:spTree>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C26374D-261B-4BF7-9058-B55D23AC3704}"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9857D9E-053A-4119-99C1-3DDD929FEB9E}" type="slidenum">
              <a:rPr lang="en-US"/>
              <a:pPr>
                <a:defRPr/>
              </a:pPr>
              <a:t>‹#›</a:t>
            </a:fld>
            <a:endParaRPr lang="en-US"/>
          </a:p>
        </p:txBody>
      </p:sp>
    </p:spTree>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756340-98E6-45BF-9F81-A76CC1CDB477}" type="slidenum">
              <a:rPr lang="en-US"/>
              <a:pPr>
                <a:defRPr/>
              </a:pPr>
              <a:t>‹#›</a:t>
            </a:fld>
            <a:endParaRPr lang="en-US"/>
          </a:p>
        </p:txBody>
      </p:sp>
    </p:spTree>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A29903B-0B97-4491-9D61-61AC4C0E55B0}" type="slidenum">
              <a:rPr lang="en-US"/>
              <a:pPr>
                <a:defRPr/>
              </a:pPr>
              <a:t>‹#›</a:t>
            </a:fld>
            <a:endParaRPr lang="en-US"/>
          </a:p>
        </p:txBody>
      </p:sp>
    </p:spTree>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lf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27650"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27651"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Tree>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t>ICUIL USA Sep 2010</a:t>
            </a:r>
          </a:p>
          <a:p>
            <a:pPr>
              <a:defRPr/>
            </a:pPr>
            <a:endParaRPr lang="en-US"/>
          </a:p>
        </p:txBody>
      </p:sp>
    </p:spTree>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334-1EBA-496E-A357-42B304B7BBCE}" type="slidenum">
              <a:rPr lang="en-US"/>
              <a:pPr>
                <a:defRPr/>
              </a:pPr>
              <a:t>‹#›</a:t>
            </a:fld>
            <a:endParaRPr lang="en-US"/>
          </a:p>
        </p:txBody>
      </p:sp>
    </p:spTree>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en-US"/>
              <a:t>CLEO USA May 2008</a:t>
            </a:r>
          </a:p>
        </p:txBody>
      </p:sp>
    </p:spTree>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lflarge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29699"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6E5EA07-368F-416E-875F-358F274652BE}" type="slidenum">
              <a:rPr lang="en-US"/>
              <a:pPr>
                <a:defRPr/>
              </a:pPr>
              <a:t>‹#›</a:t>
            </a:fld>
            <a:endParaRPr lang="en-US"/>
          </a:p>
        </p:txBody>
      </p:sp>
    </p:spTree>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B063A4-14B1-43A3-9DF5-D833D4857470}"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630EFC8-B091-4CAC-9EAE-EF6B331ADC16}"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C3E11B5-F91A-41B3-A34E-D05089129C85}"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49D1BC8-20A1-448D-BFAF-8F344109F721}" type="slidenum">
              <a:rPr lang="en-US"/>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AD90696-D2F1-41A1-9491-9CC6C3196348}"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BC81259-3BCF-49B2-91F2-A5B5A9D13A80}"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64B1750-F3C4-44EE-8DC8-0970BA7B745A}" type="slidenum">
              <a:rPr lang="en-US"/>
              <a:pPr>
                <a:defRPr/>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5D80B11-2BB2-4C93-BB94-90517B8C44A0}" type="slidenum">
              <a:rPr lang="en-US"/>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6900" y="44450"/>
            <a:ext cx="2162175" cy="60817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4450"/>
            <a:ext cx="63373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9F8EF9-F1A9-4FEA-88B7-BE0FBD903970}"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fc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9218"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9A69403-5521-4F98-AD18-EB330DE9941C}"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9803C66-7F68-40EF-8971-95DE0E1D8363}"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FCDD4AC-8C97-4EE5-AB22-3A23C2468CE9}"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683D87E-4957-41A5-BD1A-81AC41E83877}"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956C94E-5708-4028-BAB0-54BB7CC8143B}"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C1BC30A-E704-4596-8600-9BFA9C6896B9}"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BDB2A5A-D549-4BD8-A7D3-899B3A107E81}"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E1D0F6-F711-41F3-B785-DD6C80BB61DC}"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A70F386-678F-448C-A65F-408489DF18E2}" type="slidenum">
              <a:rPr lang="en-US"/>
              <a:pPr>
                <a:defRPr/>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E83994-8B13-4180-9ACE-BF1F7C2ADFF1}" type="slidenum">
              <a:rPr lang="en-US"/>
              <a:pPr>
                <a:defRPr/>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6FD14EB-EB5B-4FBF-8E7B-824E3A44F6BD}" type="slidenum">
              <a:rPr lang="en-US"/>
              <a:pPr>
                <a:defRPr/>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BD855B6-7715-451D-BD6E-742FB985AD14}" type="slidenum">
              <a:rPr lang="en-US"/>
              <a:pPr>
                <a:defRPr/>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tfc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1267"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1268"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C3A0DB8-6EB9-412A-8637-FDB19813F862}"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tfclarge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3315"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3316"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4771481-50A8-4289-8ABE-F32D95553E77}" type="slidenum">
              <a:rPr lang="en-US"/>
              <a:pPr>
                <a:defRPr/>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al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5363"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9F4A8B2-EB1E-45CE-9256-72133E5D58AB}" type="slidenum">
              <a:rPr lang="en-US"/>
              <a:pPr>
                <a:defRPr/>
              </a:pPr>
              <a:t>‹#›</a:t>
            </a:fld>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allargetop"/>
          <p:cNvPicPr>
            <a:picLocks noChangeAspect="1" noChangeArrowheads="1"/>
          </p:cNvPicPr>
          <p:nvPr/>
        </p:nvPicPr>
        <p:blipFill>
          <a:blip r:embed="rId2" cstate="print"/>
          <a:srcRect/>
          <a:stretch>
            <a:fillRect/>
          </a:stretch>
        </p:blipFill>
        <p:spPr bwMode="auto">
          <a:xfrm>
            <a:off x="0" y="0"/>
            <a:ext cx="9144000" cy="1443038"/>
          </a:xfrm>
          <a:prstGeom prst="rect">
            <a:avLst/>
          </a:prstGeom>
          <a:noFill/>
          <a:ln w="9525">
            <a:noFill/>
            <a:miter lim="800000"/>
            <a:headEnd/>
            <a:tailEnd/>
          </a:ln>
        </p:spPr>
      </p:pic>
      <p:sp>
        <p:nvSpPr>
          <p:cNvPr id="17411"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7412"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14A3B15D-0257-4E87-80C8-2699893AF458}" type="slidenum">
              <a:rPr lang="en-US"/>
              <a:pPr>
                <a:defRPr/>
              </a:pPr>
              <a:t>‹#›</a:t>
            </a:fld>
            <a:endParaRPr lang="en-US"/>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3916B8-9A62-45BB-B168-2DECEC0EC14A}" type="slidenum">
              <a:rPr lang="en-US"/>
              <a:pPr>
                <a:defRPr/>
              </a:pPr>
              <a:t>‹#›</a:t>
            </a:fld>
            <a:endParaRPr lang="en-US"/>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94C2A4-FE62-425E-847F-34A7A279250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01CCF46-9FE1-4391-BBE7-2A80A2B4658B}" type="slidenum">
              <a:rPr lang="en-US"/>
              <a:pPr>
                <a:defRPr/>
              </a:pPr>
              <a:t>‹#›</a:t>
            </a:fld>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DA62E17-5878-4FCA-870D-7837234BC35A}" type="slidenum">
              <a:rPr lang="en-US"/>
              <a:pPr>
                <a:defRPr/>
              </a:pPr>
              <a:t>‹#›</a:t>
            </a:fld>
            <a:endParaRPr lang="en-US"/>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BCF6904-E741-4FE1-A35B-88955D0E59B9}" type="slidenum">
              <a:rPr lang="en-US"/>
              <a:pPr>
                <a:defRPr/>
              </a:pPr>
              <a:t>‹#›</a:t>
            </a:fld>
            <a:endParaRPr lang="en-US"/>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51019F7-1FD2-48BF-83B0-2B207EC020DC}" type="slidenum">
              <a:rPr lang="en-US"/>
              <a:pPr>
                <a:defRPr/>
              </a:pPr>
              <a:t>‹#›</a:t>
            </a:fld>
            <a:endParaRPr lang="en-US"/>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DE07913-2E7F-45E0-A0DA-18545547513C}" type="slidenum">
              <a:rPr lang="en-US"/>
              <a:pPr>
                <a:defRPr/>
              </a:pPr>
              <a:t>‹#›</a:t>
            </a:fld>
            <a:endParaRPr lang="en-US"/>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0D7D9AB-BB48-4FDB-89D0-6804633F58E6}" type="slidenum">
              <a:rPr lang="en-US"/>
              <a:pPr>
                <a:defRPr/>
              </a:pPr>
              <a:t>‹#›</a:t>
            </a:fld>
            <a:endParaRPr lang="en-US"/>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9B40B8F-0670-4DD6-9962-5D681E453952}" type="slidenum">
              <a:rPr lang="en-US"/>
              <a:pPr>
                <a:defRPr/>
              </a:pPr>
              <a:t>‹#›</a:t>
            </a:fld>
            <a:endParaRPr lang="en-US"/>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E11343-F1D5-4AAE-B775-53690D21F8D0}" type="slidenum">
              <a:rPr lang="en-US"/>
              <a:pPr>
                <a:defRPr/>
              </a:pPr>
              <a:t>‹#›</a:t>
            </a:fld>
            <a:endParaRPr lang="en-US"/>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F9DE09A-DB2D-4BDB-8006-32856E2A0302}" type="slidenum">
              <a:rPr lang="en-US"/>
              <a:pPr>
                <a:defRPr/>
              </a:pPr>
              <a:t>‹#›</a:t>
            </a:fld>
            <a:endParaRPr lang="en-US"/>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al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19459"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p>
        </p:txBody>
      </p:sp>
      <p:sp>
        <p:nvSpPr>
          <p:cNvPr id="19460"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81C45E7B-50AE-4E9E-A507-04B7CCED0934}" type="slidenum">
              <a:rPr lang="en-US"/>
              <a:pPr>
                <a:defRPr/>
              </a:pPr>
              <a:t>‹#›</a:t>
            </a:fld>
            <a:endParaRPr lang="en-US"/>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3AB2055-A7B3-419A-84AE-0699E15C5353}"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19C8448-7CA2-4FFD-BA03-1F71C3E835F7}" type="slidenum">
              <a:rPr lang="en-US"/>
              <a:pPr>
                <a:defRPr/>
              </a:pPr>
              <a:t>‹#›</a:t>
            </a:fld>
            <a:endParaRPr lang="en-US"/>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5302A2E-5463-44E9-80A1-9C2101E07F95}" type="slidenum">
              <a:rPr lang="en-US"/>
              <a:pPr>
                <a:defRPr/>
              </a:pPr>
              <a:t>‹#›</a:t>
            </a:fld>
            <a:endParaRPr lang="en-US"/>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9718D41-CA98-44F9-94B7-F9D81C7E5D5C}" type="slidenum">
              <a:rPr lang="en-US"/>
              <a:pPr>
                <a:defRPr/>
              </a:pPr>
              <a:t>‹#›</a:t>
            </a:fld>
            <a:endParaRPr lang="en-US"/>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F9E0F3B-9443-4165-B64B-8DC609BC474A}" type="slidenum">
              <a:rPr lang="en-US"/>
              <a:pPr>
                <a:defRPr/>
              </a:pPr>
              <a:t>‹#›</a:t>
            </a:fld>
            <a:endParaRPr lang="en-US"/>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925D1C9-BD4D-41CA-A20A-3444BEA3EDCB}" type="slidenum">
              <a:rPr lang="en-US"/>
              <a:pPr>
                <a:defRPr/>
              </a:pPr>
              <a:t>‹#›</a:t>
            </a:fld>
            <a:endParaRPr lang="en-US"/>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110B38D-27F3-4AF4-9BA2-0D4020F59FF5}" type="slidenum">
              <a:rPr lang="en-US"/>
              <a:pPr>
                <a:defRPr/>
              </a:pPr>
              <a:t>‹#›</a:t>
            </a:fld>
            <a:endParaRPr lang="en-US"/>
          </a:p>
        </p:txBody>
      </p:sp>
    </p:spTree>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881FCA9-0712-4C7F-93F8-45277EF1806C}" type="slidenum">
              <a:rPr lang="en-US"/>
              <a:pPr>
                <a:defRPr/>
              </a:pPr>
              <a:t>‹#›</a:t>
            </a:fld>
            <a:endParaRPr lang="en-US"/>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D904575-A6AF-42C2-8600-F1FBEF9A0CDE}" type="slidenum">
              <a:rPr lang="en-US"/>
              <a:pPr>
                <a:defRPr/>
              </a:pPr>
              <a:t>‹#›</a:t>
            </a:fld>
            <a:endParaRPr lang="en-US"/>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469061C-F0E8-47E6-8513-8C92890A1133}" type="slidenum">
              <a:rPr lang="en-US"/>
              <a:pPr>
                <a:defRPr/>
              </a:pPr>
              <a:t>‹#›</a:t>
            </a:fld>
            <a:endParaRPr lang="en-US"/>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2AEE755-74B1-4130-900E-53DBE8020E39}" type="slidenum">
              <a:rPr lang="en-US"/>
              <a:pPr>
                <a:defRPr/>
              </a:pPr>
              <a:t>‹#›</a:t>
            </a:fld>
            <a:endParaRPr lang="en-US"/>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allargebottom"/>
          <p:cNvPicPr>
            <a:picLocks noChangeAspect="1" noChangeArrowheads="1"/>
          </p:cNvPicPr>
          <p:nvPr/>
        </p:nvPicPr>
        <p:blipFill>
          <a:blip r:embed="rId2" cstate="print"/>
          <a:srcRect/>
          <a:stretch>
            <a:fillRect/>
          </a:stretch>
        </p:blipFill>
        <p:spPr bwMode="auto">
          <a:xfrm>
            <a:off x="0" y="5362575"/>
            <a:ext cx="9144000" cy="1498600"/>
          </a:xfrm>
          <a:prstGeom prst="rect">
            <a:avLst/>
          </a:prstGeom>
          <a:noFill/>
          <a:ln w="9525">
            <a:noFill/>
            <a:miter lim="800000"/>
            <a:headEnd/>
            <a:tailEnd/>
          </a:ln>
        </p:spPr>
      </p:pic>
      <p:sp>
        <p:nvSpPr>
          <p:cNvPr id="21507"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p>
        </p:txBody>
      </p:sp>
      <p:sp>
        <p:nvSpPr>
          <p:cNvPr id="21508"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4436B09-30BF-4E76-9DFB-3D6A504406DA}" type="slidenum">
              <a:rPr lang="en-US"/>
              <a:pPr>
                <a:defRPr/>
              </a:pPr>
              <a:t>‹#›</a:t>
            </a:fld>
            <a:endParaRPr lang="en-US"/>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tfclargetop"/>
          <p:cNvPicPr>
            <a:picLocks noChangeAspect="1" noChangeArrowheads="1"/>
          </p:cNvPicPr>
          <p:nvPr/>
        </p:nvPicPr>
        <p:blipFill>
          <a:blip r:embed="rId13" cstate="print"/>
          <a:srcRect/>
          <a:stretch>
            <a:fillRect/>
          </a:stretch>
        </p:blipFill>
        <p:spPr bwMode="auto">
          <a:xfrm>
            <a:off x="0" y="0"/>
            <a:ext cx="9144000" cy="1443038"/>
          </a:xfrm>
          <a:prstGeom prst="rect">
            <a:avLst/>
          </a:prstGeom>
          <a:noFill/>
          <a:ln w="9525">
            <a:noFill/>
            <a:miter lim="800000"/>
            <a:headEnd/>
            <a:tailEnd/>
          </a:ln>
        </p:spPr>
      </p:pic>
      <p:sp>
        <p:nvSpPr>
          <p:cNvPr id="2051"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54AD4-B899-46DB-ACF4-379C2D7F5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08"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clflarge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11267"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25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25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5DC40A-B2C6-4C6D-BD36-C0E0A27F02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6"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clfsmalltop"/>
          <p:cNvPicPr>
            <a:picLocks noChangeAspect="1" noChangeArrowheads="1"/>
          </p:cNvPicPr>
          <p:nvPr/>
        </p:nvPicPr>
        <p:blipFill>
          <a:blip r:embed="rId13" cstate="print"/>
          <a:srcRect/>
          <a:stretch>
            <a:fillRect/>
          </a:stretch>
        </p:blipFill>
        <p:spPr bwMode="auto">
          <a:xfrm>
            <a:off x="0" y="0"/>
            <a:ext cx="9126538" cy="1838325"/>
          </a:xfrm>
          <a:prstGeom prst="rect">
            <a:avLst/>
          </a:prstGeom>
          <a:noFill/>
          <a:ln w="9525">
            <a:noFill/>
            <a:miter lim="800000"/>
            <a:headEnd/>
            <a:tailEnd/>
          </a:ln>
        </p:spPr>
      </p:pic>
      <p:sp>
        <p:nvSpPr>
          <p:cNvPr id="12291"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45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45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AA35C5C-84E2-44ED-8DF7-0B68B643A8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7"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clfsmallbottom"/>
          <p:cNvPicPr>
            <a:picLocks noChangeAspect="1" noChangeArrowheads="1"/>
          </p:cNvPicPr>
          <p:nvPr/>
        </p:nvPicPr>
        <p:blipFill>
          <a:blip r:embed="rId13" cstate="print"/>
          <a:srcRect/>
          <a:stretch>
            <a:fillRect/>
          </a:stretch>
        </p:blipFill>
        <p:spPr bwMode="auto">
          <a:xfrm>
            <a:off x="0" y="5370513"/>
            <a:ext cx="9144000" cy="1497012"/>
          </a:xfrm>
          <a:prstGeom prst="rect">
            <a:avLst/>
          </a:prstGeom>
          <a:noFill/>
          <a:ln w="9525">
            <a:noFill/>
            <a:miter lim="800000"/>
            <a:headEnd/>
            <a:tailEnd/>
          </a:ln>
        </p:spPr>
      </p:pic>
      <p:sp>
        <p:nvSpPr>
          <p:cNvPr id="1331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374650" y="6396038"/>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a:t>CLEO USA May 2008</a:t>
            </a:r>
          </a:p>
        </p:txBody>
      </p:sp>
    </p:spTree>
  </p:cSld>
  <p:clrMap bg1="lt1" tx1="dk1" bg2="lt2" tx2="dk2" accent1="accent1" accent2="accent2" accent3="accent3" accent4="accent4" accent5="accent5" accent6="accent6" hlink="hlink" folHlink="folHlink"/>
  <p:sldLayoutIdLst>
    <p:sldLayoutId id="2147485518" r:id="rId1"/>
    <p:sldLayoutId id="2147485519" r:id="rId2"/>
    <p:sldLayoutId id="2147485489" r:id="rId3"/>
    <p:sldLayoutId id="2147485490" r:id="rId4"/>
    <p:sldLayoutId id="2147485491" r:id="rId5"/>
    <p:sldLayoutId id="2147485492" r:id="rId6"/>
    <p:sldLayoutId id="2147485493" r:id="rId7"/>
    <p:sldLayoutId id="2147485494" r:id="rId8"/>
    <p:sldLayoutId id="2147485495" r:id="rId9"/>
    <p:sldLayoutId id="2147485496" r:id="rId10"/>
    <p:sldLayoutId id="2147485497" r:id="rId11"/>
  </p:sldLayoutIdLst>
  <p:transition spd="med">
    <p:fade/>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clf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1433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520"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tfclargetop"/>
          <p:cNvPicPr>
            <a:picLocks noChangeAspect="1" noChangeArrowheads="1"/>
          </p:cNvPicPr>
          <p:nvPr/>
        </p:nvPicPr>
        <p:blipFill>
          <a:blip r:embed="rId13" cstate="print"/>
          <a:srcRect/>
          <a:stretch>
            <a:fillRect/>
          </a:stretch>
        </p:blipFill>
        <p:spPr bwMode="auto">
          <a:xfrm>
            <a:off x="0" y="0"/>
            <a:ext cx="9144000" cy="1443038"/>
          </a:xfrm>
          <a:prstGeom prst="rect">
            <a:avLst/>
          </a:prstGeom>
          <a:noFill/>
          <a:ln w="9525">
            <a:noFill/>
            <a:miter lim="800000"/>
            <a:headEnd/>
            <a:tailEnd/>
          </a:ln>
        </p:spPr>
      </p:pic>
      <p:sp>
        <p:nvSpPr>
          <p:cNvPr id="3075" name="Rectangle 3"/>
          <p:cNvSpPr>
            <a:spLocks noGrp="1" noChangeArrowheads="1"/>
          </p:cNvSpPr>
          <p:nvPr>
            <p:ph type="title"/>
          </p:nvPr>
        </p:nvSpPr>
        <p:spPr bwMode="auto">
          <a:xfrm>
            <a:off x="2833688" y="44450"/>
            <a:ext cx="6275387"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412875"/>
            <a:ext cx="8229600"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1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1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59180CC-A5FD-4F9A-ABB2-04AB8A3A45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Lst>
  <p:transition spd="med">
    <p:fade/>
  </p:transition>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Lucida Sans" pitchFamily="34" charset="0"/>
        </a:defRPr>
      </a:lvl2pPr>
      <a:lvl3pPr algn="r" rtl="0" eaLnBrk="0" fontAlgn="base" hangingPunct="0">
        <a:spcBef>
          <a:spcPct val="0"/>
        </a:spcBef>
        <a:spcAft>
          <a:spcPct val="0"/>
        </a:spcAft>
        <a:defRPr sz="2800">
          <a:solidFill>
            <a:schemeClr val="bg1"/>
          </a:solidFill>
          <a:latin typeface="Lucida Sans" pitchFamily="34" charset="0"/>
        </a:defRPr>
      </a:lvl3pPr>
      <a:lvl4pPr algn="r" rtl="0" eaLnBrk="0" fontAlgn="base" hangingPunct="0">
        <a:spcBef>
          <a:spcPct val="0"/>
        </a:spcBef>
        <a:spcAft>
          <a:spcPct val="0"/>
        </a:spcAft>
        <a:defRPr sz="2800">
          <a:solidFill>
            <a:schemeClr val="bg1"/>
          </a:solidFill>
          <a:latin typeface="Lucida Sans" pitchFamily="34" charset="0"/>
        </a:defRPr>
      </a:lvl4pPr>
      <a:lvl5pPr algn="r" rtl="0" eaLnBrk="0" fontAlgn="base" hangingPunct="0">
        <a:spcBef>
          <a:spcPct val="0"/>
        </a:spcBef>
        <a:spcAft>
          <a:spcPct val="0"/>
        </a:spcAft>
        <a:defRPr sz="2800">
          <a:solidFill>
            <a:schemeClr val="bg1"/>
          </a:solidFill>
          <a:latin typeface="Lucida Sans" pitchFamily="34" charset="0"/>
        </a:defRPr>
      </a:lvl5pPr>
      <a:lvl6pPr marL="457200" algn="r" rtl="0" fontAlgn="base">
        <a:spcBef>
          <a:spcPct val="0"/>
        </a:spcBef>
        <a:spcAft>
          <a:spcPct val="0"/>
        </a:spcAft>
        <a:defRPr sz="2800">
          <a:solidFill>
            <a:schemeClr val="bg1"/>
          </a:solidFill>
          <a:latin typeface="Lucida Sans" pitchFamily="34" charset="0"/>
        </a:defRPr>
      </a:lvl6pPr>
      <a:lvl7pPr marL="914400" algn="r" rtl="0" fontAlgn="base">
        <a:spcBef>
          <a:spcPct val="0"/>
        </a:spcBef>
        <a:spcAft>
          <a:spcPct val="0"/>
        </a:spcAft>
        <a:defRPr sz="2800">
          <a:solidFill>
            <a:schemeClr val="bg1"/>
          </a:solidFill>
          <a:latin typeface="Lucida Sans" pitchFamily="34" charset="0"/>
        </a:defRPr>
      </a:lvl7pPr>
      <a:lvl8pPr marL="1371600" algn="r" rtl="0" fontAlgn="base">
        <a:spcBef>
          <a:spcPct val="0"/>
        </a:spcBef>
        <a:spcAft>
          <a:spcPct val="0"/>
        </a:spcAft>
        <a:defRPr sz="2800">
          <a:solidFill>
            <a:schemeClr val="bg1"/>
          </a:solidFill>
          <a:latin typeface="Lucida Sans" pitchFamily="34" charset="0"/>
        </a:defRPr>
      </a:lvl8pPr>
      <a:lvl9pPr marL="1828800" algn="r" rtl="0" fontAlgn="base">
        <a:spcBef>
          <a:spcPct val="0"/>
        </a:spcBef>
        <a:spcAft>
          <a:spcPct val="0"/>
        </a:spcAft>
        <a:defRPr sz="2800">
          <a:solidFill>
            <a:schemeClr val="bg1"/>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stfcsmall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19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6D1090-5453-4587-84FA-B9E62C546A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09" r:id="rId1"/>
    <p:sldLayoutId id="2147485399" r:id="rId2"/>
    <p:sldLayoutId id="2147485400" r:id="rId3"/>
    <p:sldLayoutId id="2147485401" r:id="rId4"/>
    <p:sldLayoutId id="2147485402" r:id="rId5"/>
    <p:sldLayoutId id="2147485403" r:id="rId6"/>
    <p:sldLayoutId id="2147485404" r:id="rId7"/>
    <p:sldLayoutId id="2147485405" r:id="rId8"/>
    <p:sldLayoutId id="2147485406" r:id="rId9"/>
    <p:sldLayoutId id="2147485407" r:id="rId10"/>
    <p:sldLayoutId id="214748540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stfc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510" r:id="rId1"/>
    <p:sldLayoutId id="2147485409" r:id="rId2"/>
    <p:sldLayoutId id="2147485410" r:id="rId3"/>
    <p:sldLayoutId id="2147485411" r:id="rId4"/>
    <p:sldLayoutId id="2147485412" r:id="rId5"/>
    <p:sldLayoutId id="2147485413" r:id="rId6"/>
    <p:sldLayoutId id="2147485414" r:id="rId7"/>
    <p:sldLayoutId id="2147485415" r:id="rId8"/>
    <p:sldLayoutId id="2147485416" r:id="rId9"/>
    <p:sldLayoutId id="2147485417" r:id="rId10"/>
    <p:sldLayoutId id="214748541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stfc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614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511"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ral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717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512" r:id="rId1"/>
    <p:sldLayoutId id="2147485429" r:id="rId2"/>
    <p:sldLayoutId id="2147485430" r:id="rId3"/>
    <p:sldLayoutId id="2147485431" r:id="rId4"/>
    <p:sldLayoutId id="2147485432" r:id="rId5"/>
    <p:sldLayoutId id="2147485433" r:id="rId6"/>
    <p:sldLayoutId id="2147485434" r:id="rId7"/>
    <p:sldLayoutId id="2147485435" r:id="rId8"/>
    <p:sldLayoutId id="2147485436" r:id="rId9"/>
    <p:sldLayoutId id="2147485437" r:id="rId10"/>
    <p:sldLayoutId id="214748543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rallargetop"/>
          <p:cNvPicPr>
            <a:picLocks noChangeAspect="1" noChangeArrowheads="1"/>
          </p:cNvPicPr>
          <p:nvPr/>
        </p:nvPicPr>
        <p:blipFill>
          <a:blip r:embed="rId13" cstate="print"/>
          <a:srcRect/>
          <a:stretch>
            <a:fillRect/>
          </a:stretch>
        </p:blipFill>
        <p:spPr bwMode="auto">
          <a:xfrm>
            <a:off x="0" y="0"/>
            <a:ext cx="9144000" cy="1443038"/>
          </a:xfrm>
          <a:prstGeom prst="rect">
            <a:avLst/>
          </a:prstGeom>
          <a:noFill/>
          <a:ln w="9525">
            <a:noFill/>
            <a:miter lim="800000"/>
            <a:headEnd/>
            <a:tailEnd/>
          </a:ln>
        </p:spPr>
      </p:pic>
      <p:sp>
        <p:nvSpPr>
          <p:cNvPr id="8195"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9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15964F-DD2C-4BE9-AF48-4FB807AFC8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3" r:id="rId1"/>
    <p:sldLayoutId id="2147485439" r:id="rId2"/>
    <p:sldLayoutId id="2147485440" r:id="rId3"/>
    <p:sldLayoutId id="2147485441" r:id="rId4"/>
    <p:sldLayoutId id="2147485442" r:id="rId5"/>
    <p:sldLayoutId id="2147485443" r:id="rId6"/>
    <p:sldLayoutId id="2147485444" r:id="rId7"/>
    <p:sldLayoutId id="2147485445" r:id="rId8"/>
    <p:sldLayoutId id="2147485446" r:id="rId9"/>
    <p:sldLayoutId id="2147485447" r:id="rId10"/>
    <p:sldLayoutId id="214748544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ralsmall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9219"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843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843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E58A70-912E-4C1E-9805-5F817240D7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4" r:id="rId1"/>
    <p:sldLayoutId id="2147485449" r:id="rId2"/>
    <p:sldLayoutId id="2147485450" r:id="rId3"/>
    <p:sldLayoutId id="2147485451" r:id="rId4"/>
    <p:sldLayoutId id="2147485452" r:id="rId5"/>
    <p:sldLayoutId id="2147485453" r:id="rId6"/>
    <p:sldLayoutId id="2147485454" r:id="rId7"/>
    <p:sldLayoutId id="2147485455" r:id="rId8"/>
    <p:sldLayoutId id="2147485456" r:id="rId9"/>
    <p:sldLayoutId id="2147485457" r:id="rId10"/>
    <p:sldLayoutId id="214748545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rallargebottom"/>
          <p:cNvPicPr>
            <a:picLocks noChangeAspect="1" noChangeArrowheads="1"/>
          </p:cNvPicPr>
          <p:nvPr/>
        </p:nvPicPr>
        <p:blipFill>
          <a:blip r:embed="rId13" cstate="print"/>
          <a:srcRect/>
          <a:stretch>
            <a:fillRect/>
          </a:stretch>
        </p:blipFill>
        <p:spPr bwMode="auto">
          <a:xfrm>
            <a:off x="0" y="5362575"/>
            <a:ext cx="9144000" cy="1498600"/>
          </a:xfrm>
          <a:prstGeom prst="rect">
            <a:avLst/>
          </a:prstGeom>
          <a:noFill/>
          <a:ln w="9525">
            <a:noFill/>
            <a:miter lim="800000"/>
            <a:headEnd/>
            <a:tailEnd/>
          </a:ln>
        </p:spPr>
      </p:pic>
      <p:sp>
        <p:nvSpPr>
          <p:cNvPr id="102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515"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8.xml"/><Relationship Id="rId1" Type="http://schemas.openxmlformats.org/officeDocument/2006/relationships/video" Target="file:///C:\Users\Chris\Documents\ICUIL\temporal_jitter_2010_08_26_none.av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3.xml"/><Relationship Id="rId1" Type="http://schemas.openxmlformats.org/officeDocument/2006/relationships/video" Target="file:///C:\Users\Chris\Documents\ICUIL\both%2520beams%2520vacuum%5b1%5d.av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717675"/>
          </a:xfrm>
        </p:spPr>
        <p:txBody>
          <a:bodyPr/>
          <a:lstStyle/>
          <a:p>
            <a:pPr eaLnBrk="1" hangingPunct="1"/>
            <a:r>
              <a:rPr lang="en-GB" sz="2800" smtClean="0"/>
              <a:t>Dual-Beam Operation of the</a:t>
            </a:r>
            <a:br>
              <a:rPr lang="en-GB" sz="2800" smtClean="0"/>
            </a:br>
            <a:r>
              <a:rPr lang="en-GB" sz="2800" smtClean="0"/>
              <a:t>Astra Gemini </a:t>
            </a:r>
            <a:br>
              <a:rPr lang="en-GB" sz="2800" smtClean="0"/>
            </a:br>
            <a:r>
              <a:rPr lang="en-GB" sz="2800" smtClean="0"/>
              <a:t>Petawatt Ti:Sapphire Laser System</a:t>
            </a:r>
          </a:p>
        </p:txBody>
      </p:sp>
      <p:sp>
        <p:nvSpPr>
          <p:cNvPr id="28675" name="Text Box 4"/>
          <p:cNvSpPr txBox="1">
            <a:spLocks noChangeArrowheads="1"/>
          </p:cNvSpPr>
          <p:nvPr/>
        </p:nvSpPr>
        <p:spPr bwMode="auto">
          <a:xfrm>
            <a:off x="711200" y="2351088"/>
            <a:ext cx="7704138" cy="3046412"/>
          </a:xfrm>
          <a:prstGeom prst="rect">
            <a:avLst/>
          </a:prstGeom>
          <a:noFill/>
          <a:ln w="9525">
            <a:noFill/>
            <a:miter lim="800000"/>
            <a:headEnd/>
            <a:tailEnd/>
          </a:ln>
        </p:spPr>
        <p:txBody>
          <a:bodyPr>
            <a:spAutoFit/>
          </a:bodyPr>
          <a:lstStyle/>
          <a:p>
            <a:pPr algn="ctr"/>
            <a:r>
              <a:rPr lang="en-GB" sz="1600" b="1" dirty="0"/>
              <a:t>Chris Hooker, Nicola Booth, Oleg Chekhlov, John Collier, Edwin Divall, Klaus Ertel, Peta Foster, Steve Hawkes, Victoria Marshall, David Neely, Bryn Parry, Rajeev Pattathil, Daniel Symes, Yunxin Tang and Brian Wyborn </a:t>
            </a:r>
            <a:endParaRPr lang="en-GB" altLang="ko-KR" sz="1600" b="1" dirty="0">
              <a:ea typeface="굴림" charset="-127"/>
            </a:endParaRPr>
          </a:p>
          <a:p>
            <a:pPr algn="ctr"/>
            <a:endParaRPr lang="en-GB" altLang="ko-KR" sz="1600" i="1" dirty="0">
              <a:ea typeface="굴림" charset="-127"/>
            </a:endParaRPr>
          </a:p>
          <a:p>
            <a:pPr algn="ctr"/>
            <a:r>
              <a:rPr lang="en-GB" altLang="ko-KR" sz="1600" i="1" dirty="0">
                <a:ea typeface="굴림" charset="-127"/>
              </a:rPr>
              <a:t>STFC Rutherford Appleton Laboratory, Central Laser Facility, Chilton, </a:t>
            </a:r>
            <a:r>
              <a:rPr lang="en-GB" altLang="ko-KR" sz="1600" i="1" dirty="0" err="1">
                <a:ea typeface="굴림" charset="-127"/>
              </a:rPr>
              <a:t>Didcot</a:t>
            </a:r>
            <a:r>
              <a:rPr lang="en-GB" altLang="ko-KR" sz="1600" i="1" dirty="0">
                <a:ea typeface="굴림" charset="-127"/>
              </a:rPr>
              <a:t>, OX11 0QX, United Kingdom</a:t>
            </a:r>
          </a:p>
          <a:p>
            <a:pPr algn="ctr"/>
            <a:endParaRPr lang="en-GB" altLang="ko-KR" sz="1600" i="1" dirty="0">
              <a:ea typeface="굴림" charset="-127"/>
            </a:endParaRPr>
          </a:p>
          <a:p>
            <a:pPr algn="ctr"/>
            <a:endParaRPr lang="en-GB" altLang="ko-KR" sz="1600" i="1" dirty="0">
              <a:ea typeface="굴림" charset="-127"/>
            </a:endParaRPr>
          </a:p>
          <a:p>
            <a:pPr algn="ctr"/>
            <a:r>
              <a:rPr lang="en-GB" altLang="ko-KR" sz="1600" i="1" dirty="0">
                <a:ea typeface="굴림" charset="-127"/>
              </a:rPr>
              <a:t>chris.hooker@stfc.ac.uk</a:t>
            </a:r>
          </a:p>
          <a:p>
            <a:pPr algn="ctr"/>
            <a:endParaRPr lang="en-GB" altLang="ko-KR" sz="1600" i="1" dirty="0">
              <a:ea typeface="굴림" charset="-127"/>
            </a:endParaRPr>
          </a:p>
          <a:p>
            <a:pPr algn="ctr"/>
            <a:r>
              <a:rPr lang="en-GB" sz="1600" i="1" dirty="0" smtClean="0">
                <a:solidFill>
                  <a:srgbClr val="0066FF"/>
                </a:solidFill>
              </a:rPr>
              <a:t>http://www.clf.rl.ac.uk/Facilities/Astra/12254.aspx</a:t>
            </a:r>
            <a:endParaRPr lang="en-GB" sz="1600" i="1" dirty="0">
              <a:solidFill>
                <a:srgbClr val="0066FF"/>
              </a:solidFill>
            </a:endParaRPr>
          </a:p>
        </p:txBody>
      </p:sp>
      <p:sp>
        <p:nvSpPr>
          <p:cNvPr id="28676" name="Date Placeholder 3"/>
          <p:cNvSpPr>
            <a:spLocks noGrp="1"/>
          </p:cNvSpPr>
          <p:nvPr>
            <p:ph type="dt" sz="quarter" idx="10"/>
          </p:nvPr>
        </p:nvSpPr>
        <p:spPr>
          <a:noFill/>
        </p:spPr>
        <p:txBody>
          <a:bodyPr/>
          <a:lstStyle/>
          <a:p>
            <a:r>
              <a:rPr lang="en-US" smtClean="0"/>
              <a:t>ICUIL USA Sep 2010</a:t>
            </a:r>
          </a:p>
          <a:p>
            <a:endParaRPr 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t>ICUIL USA Sep 2010</a:t>
            </a:r>
          </a:p>
          <a:p>
            <a:endParaRPr lang="en-US" smtClean="0"/>
          </a:p>
        </p:txBody>
      </p:sp>
      <p:sp>
        <p:nvSpPr>
          <p:cNvPr id="38915" name="Rectangle 5"/>
          <p:cNvSpPr>
            <a:spLocks noGrp="1" noChangeArrowheads="1"/>
          </p:cNvSpPr>
          <p:nvPr>
            <p:ph type="title"/>
          </p:nvPr>
        </p:nvSpPr>
        <p:spPr>
          <a:noFill/>
        </p:spPr>
        <p:txBody>
          <a:bodyPr/>
          <a:lstStyle/>
          <a:p>
            <a:pPr algn="l" eaLnBrk="1" hangingPunct="1"/>
            <a:r>
              <a:rPr lang="en-GB" sz="2400" dirty="0" smtClean="0"/>
              <a:t>HASO </a:t>
            </a:r>
            <a:r>
              <a:rPr lang="en-GB" sz="2400" dirty="0" err="1" smtClean="0"/>
              <a:t>wavefront</a:t>
            </a:r>
            <a:r>
              <a:rPr lang="en-GB" sz="2400" dirty="0" smtClean="0"/>
              <a:t> measurements</a:t>
            </a:r>
          </a:p>
        </p:txBody>
      </p:sp>
      <p:pic>
        <p:nvPicPr>
          <p:cNvPr id="38916" name="Picture 5" descr="north beam after sac wavefront.png"/>
          <p:cNvPicPr>
            <a:picLocks noChangeAspect="1"/>
          </p:cNvPicPr>
          <p:nvPr/>
        </p:nvPicPr>
        <p:blipFill>
          <a:blip r:embed="rId2" cstate="print"/>
          <a:srcRect r="11964"/>
          <a:stretch>
            <a:fillRect/>
          </a:stretch>
        </p:blipFill>
        <p:spPr bwMode="auto">
          <a:xfrm>
            <a:off x="241300" y="1609725"/>
            <a:ext cx="2978150" cy="2014538"/>
          </a:xfrm>
          <a:prstGeom prst="rect">
            <a:avLst/>
          </a:prstGeom>
          <a:noFill/>
          <a:ln w="9525">
            <a:noFill/>
            <a:miter lim="800000"/>
            <a:headEnd/>
            <a:tailEnd/>
          </a:ln>
        </p:spPr>
      </p:pic>
      <p:pic>
        <p:nvPicPr>
          <p:cNvPr id="38917" name="Picture 6" descr="south beam after sac wavefront.png"/>
          <p:cNvPicPr>
            <a:picLocks noChangeAspect="1"/>
          </p:cNvPicPr>
          <p:nvPr/>
        </p:nvPicPr>
        <p:blipFill>
          <a:blip r:embed="rId3" cstate="print"/>
          <a:srcRect l="8345" r="11740"/>
          <a:stretch>
            <a:fillRect/>
          </a:stretch>
        </p:blipFill>
        <p:spPr bwMode="auto">
          <a:xfrm>
            <a:off x="6153150" y="1611313"/>
            <a:ext cx="2733675" cy="2005012"/>
          </a:xfrm>
          <a:prstGeom prst="rect">
            <a:avLst/>
          </a:prstGeom>
          <a:noFill/>
          <a:ln w="9525">
            <a:noFill/>
            <a:miter lim="800000"/>
            <a:headEnd/>
            <a:tailEnd/>
          </a:ln>
        </p:spPr>
      </p:pic>
      <p:pic>
        <p:nvPicPr>
          <p:cNvPr id="38918" name="Picture 8" descr="south beam after sac point spread.png"/>
          <p:cNvPicPr>
            <a:picLocks noChangeAspect="1"/>
          </p:cNvPicPr>
          <p:nvPr/>
        </p:nvPicPr>
        <p:blipFill>
          <a:blip r:embed="rId4" cstate="print"/>
          <a:srcRect/>
          <a:stretch>
            <a:fillRect/>
          </a:stretch>
        </p:blipFill>
        <p:spPr bwMode="auto">
          <a:xfrm>
            <a:off x="3592513" y="1247775"/>
            <a:ext cx="2279650" cy="2228850"/>
          </a:xfrm>
          <a:prstGeom prst="rect">
            <a:avLst/>
          </a:prstGeom>
          <a:noFill/>
          <a:ln w="9525">
            <a:noFill/>
            <a:miter lim="800000"/>
            <a:headEnd/>
            <a:tailEnd/>
          </a:ln>
        </p:spPr>
      </p:pic>
      <p:pic>
        <p:nvPicPr>
          <p:cNvPr id="38919" name="Picture 9" descr="south beam after sac.bmp"/>
          <p:cNvPicPr>
            <a:picLocks noChangeAspect="1"/>
          </p:cNvPicPr>
          <p:nvPr/>
        </p:nvPicPr>
        <p:blipFill>
          <a:blip r:embed="rId5" cstate="print"/>
          <a:srcRect l="24161" t="77083" r="46745" b="4167"/>
          <a:stretch>
            <a:fillRect/>
          </a:stretch>
        </p:blipFill>
        <p:spPr bwMode="auto">
          <a:xfrm>
            <a:off x="6153150" y="3848100"/>
            <a:ext cx="2752725" cy="1419225"/>
          </a:xfrm>
          <a:prstGeom prst="rect">
            <a:avLst/>
          </a:prstGeom>
          <a:noFill/>
          <a:ln w="9525">
            <a:noFill/>
            <a:miter lim="800000"/>
            <a:headEnd/>
            <a:tailEnd/>
          </a:ln>
        </p:spPr>
      </p:pic>
      <p:pic>
        <p:nvPicPr>
          <p:cNvPr id="38920" name="Picture 10" descr="north beam after sac.bmp"/>
          <p:cNvPicPr>
            <a:picLocks noChangeAspect="1"/>
          </p:cNvPicPr>
          <p:nvPr/>
        </p:nvPicPr>
        <p:blipFill>
          <a:blip r:embed="rId6" cstate="print"/>
          <a:srcRect l="24110" t="77361" r="46597" b="4306"/>
          <a:stretch>
            <a:fillRect/>
          </a:stretch>
        </p:blipFill>
        <p:spPr bwMode="auto">
          <a:xfrm>
            <a:off x="238125" y="3894138"/>
            <a:ext cx="2990850" cy="1497012"/>
          </a:xfrm>
          <a:prstGeom prst="rect">
            <a:avLst/>
          </a:prstGeom>
          <a:noFill/>
          <a:ln w="9525">
            <a:noFill/>
            <a:miter lim="800000"/>
            <a:headEnd/>
            <a:tailEnd/>
          </a:ln>
        </p:spPr>
      </p:pic>
      <p:sp>
        <p:nvSpPr>
          <p:cNvPr id="38921" name="TextBox 14"/>
          <p:cNvSpPr txBox="1">
            <a:spLocks noChangeArrowheads="1"/>
          </p:cNvSpPr>
          <p:nvPr/>
        </p:nvSpPr>
        <p:spPr bwMode="auto">
          <a:xfrm>
            <a:off x="447675" y="1228725"/>
            <a:ext cx="2566988" cy="338138"/>
          </a:xfrm>
          <a:prstGeom prst="rect">
            <a:avLst/>
          </a:prstGeom>
          <a:noFill/>
          <a:ln w="9525">
            <a:noFill/>
            <a:miter lim="800000"/>
            <a:headEnd/>
            <a:tailEnd/>
          </a:ln>
        </p:spPr>
        <p:txBody>
          <a:bodyPr wrap="none">
            <a:spAutoFit/>
          </a:bodyPr>
          <a:lstStyle/>
          <a:p>
            <a:r>
              <a:rPr lang="en-GB" sz="1600" dirty="0"/>
              <a:t>North beam P-V = 0.47</a:t>
            </a:r>
            <a:r>
              <a:rPr lang="el-GR" sz="1600" dirty="0">
                <a:latin typeface="Arial" charset="0"/>
                <a:cs typeface="Arial" charset="0"/>
              </a:rPr>
              <a:t>λ</a:t>
            </a:r>
            <a:endParaRPr lang="en-GB" sz="1600" dirty="0"/>
          </a:p>
        </p:txBody>
      </p:sp>
      <p:sp>
        <p:nvSpPr>
          <p:cNvPr id="38922" name="TextBox 15"/>
          <p:cNvSpPr txBox="1">
            <a:spLocks noChangeArrowheads="1"/>
          </p:cNvSpPr>
          <p:nvPr/>
        </p:nvSpPr>
        <p:spPr bwMode="auto">
          <a:xfrm>
            <a:off x="6200775" y="1219200"/>
            <a:ext cx="2625725" cy="338138"/>
          </a:xfrm>
          <a:prstGeom prst="rect">
            <a:avLst/>
          </a:prstGeom>
          <a:noFill/>
          <a:ln w="9525">
            <a:noFill/>
            <a:miter lim="800000"/>
            <a:headEnd/>
            <a:tailEnd/>
          </a:ln>
        </p:spPr>
        <p:txBody>
          <a:bodyPr wrap="none">
            <a:spAutoFit/>
          </a:bodyPr>
          <a:lstStyle/>
          <a:p>
            <a:r>
              <a:rPr lang="en-GB" sz="1600" dirty="0"/>
              <a:t>South beam P-V = 0.44</a:t>
            </a:r>
            <a:r>
              <a:rPr lang="el-GR" sz="1600" dirty="0">
                <a:latin typeface="Arial" charset="0"/>
                <a:cs typeface="Arial" charset="0"/>
              </a:rPr>
              <a:t> λ</a:t>
            </a:r>
            <a:endParaRPr lang="en-GB" sz="1600" dirty="0"/>
          </a:p>
        </p:txBody>
      </p:sp>
      <p:pic>
        <p:nvPicPr>
          <p:cNvPr id="38923" name="Picture 18" descr="20100729GS00032058_S_COMP_FF_IMAGE_FULL.png"/>
          <p:cNvPicPr>
            <a:picLocks noChangeAspect="1"/>
          </p:cNvPicPr>
          <p:nvPr/>
        </p:nvPicPr>
        <p:blipFill>
          <a:blip r:embed="rId7" cstate="print"/>
          <a:srcRect l="13158" t="35307" r="41229" b="20613"/>
          <a:stretch>
            <a:fillRect/>
          </a:stretch>
        </p:blipFill>
        <p:spPr bwMode="auto">
          <a:xfrm>
            <a:off x="3781425" y="3876675"/>
            <a:ext cx="1981200" cy="1914525"/>
          </a:xfrm>
          <a:prstGeom prst="rect">
            <a:avLst/>
          </a:prstGeom>
          <a:noFill/>
          <a:ln w="9525">
            <a:noFill/>
            <a:miter lim="800000"/>
            <a:headEnd/>
            <a:tailEnd/>
          </a:ln>
        </p:spPr>
      </p:pic>
      <p:sp>
        <p:nvSpPr>
          <p:cNvPr id="38924" name="TextBox 19"/>
          <p:cNvSpPr txBox="1">
            <a:spLocks noChangeArrowheads="1"/>
          </p:cNvSpPr>
          <p:nvPr/>
        </p:nvSpPr>
        <p:spPr bwMode="auto">
          <a:xfrm>
            <a:off x="3543300" y="3438525"/>
            <a:ext cx="2446338" cy="338138"/>
          </a:xfrm>
          <a:prstGeom prst="rect">
            <a:avLst/>
          </a:prstGeom>
          <a:noFill/>
          <a:ln w="9525">
            <a:noFill/>
            <a:miter lim="800000"/>
            <a:headEnd/>
            <a:tailEnd/>
          </a:ln>
        </p:spPr>
        <p:txBody>
          <a:bodyPr wrap="none">
            <a:spAutoFit/>
          </a:bodyPr>
          <a:lstStyle/>
          <a:p>
            <a:r>
              <a:rPr lang="en-GB" sz="1600" dirty="0"/>
              <a:t>Reconstructed far field</a:t>
            </a:r>
          </a:p>
        </p:txBody>
      </p:sp>
      <p:sp>
        <p:nvSpPr>
          <p:cNvPr id="38925" name="TextBox 20"/>
          <p:cNvSpPr txBox="1">
            <a:spLocks noChangeArrowheads="1"/>
          </p:cNvSpPr>
          <p:nvPr/>
        </p:nvSpPr>
        <p:spPr bwMode="auto">
          <a:xfrm>
            <a:off x="3533775" y="5791200"/>
            <a:ext cx="2516188" cy="338138"/>
          </a:xfrm>
          <a:prstGeom prst="rect">
            <a:avLst/>
          </a:prstGeom>
          <a:noFill/>
          <a:ln w="9525">
            <a:noFill/>
            <a:miter lim="800000"/>
            <a:headEnd/>
            <a:tailEnd/>
          </a:ln>
        </p:spPr>
        <p:txBody>
          <a:bodyPr wrap="none">
            <a:spAutoFit/>
          </a:bodyPr>
          <a:lstStyle/>
          <a:p>
            <a:r>
              <a:rPr lang="en-GB" sz="1600" dirty="0"/>
              <a:t>Far field of 9 Joule shot</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a:noFill/>
        </p:spPr>
        <p:txBody>
          <a:bodyPr/>
          <a:lstStyle/>
          <a:p>
            <a:pPr algn="l" eaLnBrk="1" hangingPunct="1"/>
            <a:r>
              <a:rPr lang="en-GB" sz="2400" dirty="0" smtClean="0"/>
              <a:t>Dual-beam timing measurements</a:t>
            </a:r>
          </a:p>
        </p:txBody>
      </p:sp>
      <p:grpSp>
        <p:nvGrpSpPr>
          <p:cNvPr id="39939" name="Group 83"/>
          <p:cNvGrpSpPr>
            <a:grpSpLocks/>
          </p:cNvGrpSpPr>
          <p:nvPr/>
        </p:nvGrpSpPr>
        <p:grpSpPr bwMode="auto">
          <a:xfrm>
            <a:off x="588963" y="1238250"/>
            <a:ext cx="6602412" cy="4248150"/>
            <a:chOff x="588974" y="1238251"/>
            <a:chExt cx="6602401" cy="4248150"/>
          </a:xfrm>
        </p:grpSpPr>
        <p:sp>
          <p:nvSpPr>
            <p:cNvPr id="39943" name="Rectangle 2"/>
            <p:cNvSpPr>
              <a:spLocks noChangeArrowheads="1"/>
            </p:cNvSpPr>
            <p:nvPr/>
          </p:nvSpPr>
          <p:spPr bwMode="auto">
            <a:xfrm>
              <a:off x="2266856" y="2454421"/>
              <a:ext cx="1261425" cy="508145"/>
            </a:xfrm>
            <a:prstGeom prst="rect">
              <a:avLst/>
            </a:prstGeom>
            <a:gradFill rotWithShape="1">
              <a:gsLst>
                <a:gs pos="0">
                  <a:srgbClr val="FFFF00">
                    <a:alpha val="50000"/>
                  </a:srgbClr>
                </a:gs>
                <a:gs pos="100000">
                  <a:srgbClr val="FFFF00">
                    <a:alpha val="50000"/>
                  </a:srgbClr>
                </a:gs>
              </a:gsLst>
              <a:lin ang="5400000" scaled="1"/>
            </a:gradFill>
            <a:ln w="19050">
              <a:solidFill>
                <a:schemeClr val="tx1"/>
              </a:solidFill>
              <a:miter lim="800000"/>
              <a:headEnd/>
              <a:tailEnd/>
            </a:ln>
          </p:spPr>
          <p:txBody>
            <a:bodyPr wrap="none" anchor="ctr"/>
            <a:lstStyle/>
            <a:p>
              <a:endParaRPr lang="en-US"/>
            </a:p>
          </p:txBody>
        </p:sp>
        <p:sp>
          <p:nvSpPr>
            <p:cNvPr id="39944" name="Rectangle 3"/>
            <p:cNvSpPr>
              <a:spLocks noChangeArrowheads="1"/>
            </p:cNvSpPr>
            <p:nvPr/>
          </p:nvSpPr>
          <p:spPr bwMode="auto">
            <a:xfrm>
              <a:off x="2265397" y="3574874"/>
              <a:ext cx="1261425" cy="508145"/>
            </a:xfrm>
            <a:prstGeom prst="rect">
              <a:avLst/>
            </a:prstGeom>
            <a:gradFill rotWithShape="1">
              <a:gsLst>
                <a:gs pos="0">
                  <a:srgbClr val="FFFF00">
                    <a:alpha val="50000"/>
                  </a:srgbClr>
                </a:gs>
                <a:gs pos="100000">
                  <a:srgbClr val="FFFF00">
                    <a:alpha val="50000"/>
                  </a:srgbClr>
                </a:gs>
              </a:gsLst>
              <a:lin ang="5400000" scaled="1"/>
            </a:gradFill>
            <a:ln w="19050">
              <a:solidFill>
                <a:schemeClr val="tx1"/>
              </a:solidFill>
              <a:miter lim="800000"/>
              <a:headEnd/>
              <a:tailEnd/>
            </a:ln>
          </p:spPr>
          <p:txBody>
            <a:bodyPr wrap="none" anchor="ctr"/>
            <a:lstStyle/>
            <a:p>
              <a:endParaRPr lang="en-US"/>
            </a:p>
          </p:txBody>
        </p:sp>
        <p:sp>
          <p:nvSpPr>
            <p:cNvPr id="39945" name="Oval 4"/>
            <p:cNvSpPr>
              <a:spLocks noChangeArrowheads="1"/>
            </p:cNvSpPr>
            <p:nvPr/>
          </p:nvSpPr>
          <p:spPr bwMode="auto">
            <a:xfrm>
              <a:off x="3297603" y="2786615"/>
              <a:ext cx="129939" cy="125277"/>
            </a:xfrm>
            <a:prstGeom prst="ellipse">
              <a:avLst/>
            </a:prstGeom>
            <a:solidFill>
              <a:schemeClr val="tx1"/>
            </a:solidFill>
            <a:ln w="9525">
              <a:solidFill>
                <a:schemeClr val="tx1"/>
              </a:solidFill>
              <a:round/>
              <a:headEnd/>
              <a:tailEnd/>
            </a:ln>
          </p:spPr>
          <p:txBody>
            <a:bodyPr wrap="none" anchor="ctr"/>
            <a:lstStyle/>
            <a:p>
              <a:endParaRPr lang="en-US"/>
            </a:p>
          </p:txBody>
        </p:sp>
        <p:sp>
          <p:nvSpPr>
            <p:cNvPr id="39946" name="Rectangle 6"/>
            <p:cNvSpPr>
              <a:spLocks noChangeArrowheads="1"/>
            </p:cNvSpPr>
            <p:nvPr/>
          </p:nvSpPr>
          <p:spPr bwMode="auto">
            <a:xfrm>
              <a:off x="602477" y="1238251"/>
              <a:ext cx="6588898" cy="4248150"/>
            </a:xfrm>
            <a:prstGeom prst="rect">
              <a:avLst/>
            </a:prstGeom>
            <a:noFill/>
            <a:ln w="38100">
              <a:solidFill>
                <a:schemeClr val="tx1"/>
              </a:solidFill>
              <a:miter lim="800000"/>
              <a:headEnd/>
              <a:tailEnd/>
            </a:ln>
          </p:spPr>
          <p:txBody>
            <a:bodyPr wrap="none" anchor="ctr"/>
            <a:lstStyle/>
            <a:p>
              <a:endParaRPr lang="en-US"/>
            </a:p>
          </p:txBody>
        </p:sp>
        <p:sp>
          <p:nvSpPr>
            <p:cNvPr id="39947" name="Oval 7"/>
            <p:cNvSpPr>
              <a:spLocks noChangeArrowheads="1"/>
            </p:cNvSpPr>
            <p:nvPr/>
          </p:nvSpPr>
          <p:spPr bwMode="auto">
            <a:xfrm>
              <a:off x="3303443" y="3619918"/>
              <a:ext cx="129939" cy="125277"/>
            </a:xfrm>
            <a:prstGeom prst="ellipse">
              <a:avLst/>
            </a:prstGeom>
            <a:solidFill>
              <a:schemeClr val="tx1"/>
            </a:solidFill>
            <a:ln w="9525">
              <a:solidFill>
                <a:schemeClr val="tx1"/>
              </a:solidFill>
              <a:round/>
              <a:headEnd/>
              <a:tailEnd/>
            </a:ln>
          </p:spPr>
          <p:txBody>
            <a:bodyPr wrap="none" anchor="ctr"/>
            <a:lstStyle/>
            <a:p>
              <a:endParaRPr lang="en-US"/>
            </a:p>
          </p:txBody>
        </p:sp>
        <p:sp>
          <p:nvSpPr>
            <p:cNvPr id="39948" name="Oval 8"/>
            <p:cNvSpPr>
              <a:spLocks noChangeArrowheads="1"/>
            </p:cNvSpPr>
            <p:nvPr/>
          </p:nvSpPr>
          <p:spPr bwMode="auto">
            <a:xfrm>
              <a:off x="1171870" y="4228003"/>
              <a:ext cx="91979" cy="88679"/>
            </a:xfrm>
            <a:prstGeom prst="ellipse">
              <a:avLst/>
            </a:prstGeom>
            <a:solidFill>
              <a:srgbClr val="FF0000"/>
            </a:solidFill>
            <a:ln w="9525">
              <a:solidFill>
                <a:srgbClr val="FF0000"/>
              </a:solidFill>
              <a:round/>
              <a:headEnd/>
              <a:tailEnd/>
            </a:ln>
          </p:spPr>
          <p:txBody>
            <a:bodyPr wrap="none" anchor="ctr"/>
            <a:lstStyle/>
            <a:p>
              <a:endParaRPr lang="en-US"/>
            </a:p>
          </p:txBody>
        </p:sp>
        <p:sp>
          <p:nvSpPr>
            <p:cNvPr id="39949" name="Rectangle 11"/>
            <p:cNvSpPr>
              <a:spLocks noChangeArrowheads="1"/>
            </p:cNvSpPr>
            <p:nvPr/>
          </p:nvSpPr>
          <p:spPr bwMode="auto">
            <a:xfrm>
              <a:off x="5151780" y="1239658"/>
              <a:ext cx="2038135" cy="472955"/>
            </a:xfrm>
            <a:prstGeom prst="rect">
              <a:avLst/>
            </a:prstGeom>
            <a:solidFill>
              <a:srgbClr val="66CCFF"/>
            </a:solidFill>
            <a:ln w="28575">
              <a:solidFill>
                <a:schemeClr val="tx1"/>
              </a:solidFill>
              <a:miter lim="800000"/>
              <a:headEnd/>
              <a:tailEnd/>
            </a:ln>
          </p:spPr>
          <p:txBody>
            <a:bodyPr wrap="none" anchor="ctr"/>
            <a:lstStyle/>
            <a:p>
              <a:pPr algn="ctr"/>
              <a:endParaRPr lang="en-US" sz="1200"/>
            </a:p>
          </p:txBody>
        </p:sp>
        <p:sp>
          <p:nvSpPr>
            <p:cNvPr id="39950" name="Rectangle 12"/>
            <p:cNvSpPr>
              <a:spLocks noChangeArrowheads="1"/>
            </p:cNvSpPr>
            <p:nvPr/>
          </p:nvSpPr>
          <p:spPr bwMode="auto">
            <a:xfrm rot="-5400000">
              <a:off x="3533894" y="2974328"/>
              <a:ext cx="1361154" cy="560633"/>
            </a:xfrm>
            <a:prstGeom prst="rect">
              <a:avLst/>
            </a:prstGeom>
            <a:gradFill rotWithShape="1">
              <a:gsLst>
                <a:gs pos="0">
                  <a:srgbClr val="FF66FF">
                    <a:alpha val="50000"/>
                  </a:srgbClr>
                </a:gs>
                <a:gs pos="100000">
                  <a:srgbClr val="FF66FF">
                    <a:alpha val="50000"/>
                  </a:srgbClr>
                </a:gs>
              </a:gsLst>
              <a:lin ang="5400000" scaled="1"/>
            </a:gradFill>
            <a:ln w="12700">
              <a:solidFill>
                <a:schemeClr val="tx1"/>
              </a:solidFill>
              <a:miter lim="800000"/>
              <a:headEnd/>
              <a:tailEnd/>
            </a:ln>
          </p:spPr>
          <p:txBody>
            <a:bodyPr wrap="none" anchor="ctr"/>
            <a:lstStyle/>
            <a:p>
              <a:endParaRPr lang="en-US"/>
            </a:p>
          </p:txBody>
        </p:sp>
        <p:sp>
          <p:nvSpPr>
            <p:cNvPr id="39951" name="Rectangle 13"/>
            <p:cNvSpPr>
              <a:spLocks noChangeArrowheads="1"/>
            </p:cNvSpPr>
            <p:nvPr/>
          </p:nvSpPr>
          <p:spPr bwMode="auto">
            <a:xfrm rot="-5400000">
              <a:off x="633528" y="2954728"/>
              <a:ext cx="1518592" cy="560633"/>
            </a:xfrm>
            <a:prstGeom prst="rect">
              <a:avLst/>
            </a:prstGeom>
            <a:solidFill>
              <a:srgbClr val="FF9900">
                <a:alpha val="50195"/>
              </a:srgbClr>
            </a:solidFill>
            <a:ln w="12700">
              <a:solidFill>
                <a:schemeClr val="tx1"/>
              </a:solidFill>
              <a:miter lim="800000"/>
              <a:headEnd/>
              <a:tailEnd/>
            </a:ln>
          </p:spPr>
          <p:txBody>
            <a:bodyPr wrap="none" anchor="ctr"/>
            <a:lstStyle/>
            <a:p>
              <a:endParaRPr lang="en-US"/>
            </a:p>
          </p:txBody>
        </p:sp>
        <p:sp>
          <p:nvSpPr>
            <p:cNvPr id="39952" name="Rectangle 14"/>
            <p:cNvSpPr>
              <a:spLocks noChangeArrowheads="1"/>
            </p:cNvSpPr>
            <p:nvPr/>
          </p:nvSpPr>
          <p:spPr bwMode="auto">
            <a:xfrm>
              <a:off x="1392327" y="1539478"/>
              <a:ext cx="2267351" cy="574302"/>
            </a:xfrm>
            <a:prstGeom prst="rect">
              <a:avLst/>
            </a:prstGeom>
            <a:gradFill rotWithShape="1">
              <a:gsLst>
                <a:gs pos="0">
                  <a:srgbClr val="FF7C80">
                    <a:alpha val="60001"/>
                  </a:srgbClr>
                </a:gs>
                <a:gs pos="100000">
                  <a:srgbClr val="FF7C80">
                    <a:alpha val="60001"/>
                  </a:srgbClr>
                </a:gs>
              </a:gsLst>
              <a:lin ang="5400000" scaled="1"/>
            </a:gradFill>
            <a:ln w="12700">
              <a:solidFill>
                <a:schemeClr val="tx1"/>
              </a:solidFill>
              <a:miter lim="800000"/>
              <a:headEnd/>
              <a:tailEnd/>
            </a:ln>
          </p:spPr>
          <p:txBody>
            <a:bodyPr wrap="none" anchor="ctr"/>
            <a:lstStyle/>
            <a:p>
              <a:pPr algn="ctr"/>
              <a:endParaRPr lang="en-US" sz="1200"/>
            </a:p>
          </p:txBody>
        </p:sp>
        <p:sp>
          <p:nvSpPr>
            <p:cNvPr id="39953" name="Freeform 15"/>
            <p:cNvSpPr>
              <a:spLocks/>
            </p:cNvSpPr>
            <p:nvPr/>
          </p:nvSpPr>
          <p:spPr bwMode="auto">
            <a:xfrm>
              <a:off x="1551464" y="2059029"/>
              <a:ext cx="1481882" cy="619202"/>
            </a:xfrm>
            <a:custGeom>
              <a:avLst/>
              <a:gdLst>
                <a:gd name="T0" fmla="*/ 2147483647 w 1015"/>
                <a:gd name="T1" fmla="*/ 0 h 399"/>
                <a:gd name="T2" fmla="*/ 0 w 1015"/>
                <a:gd name="T3" fmla="*/ 2147483647 h 399"/>
                <a:gd name="T4" fmla="*/ 0 w 1015"/>
                <a:gd name="T5" fmla="*/ 2147483647 h 399"/>
                <a:gd name="T6" fmla="*/ 2147483647 w 1015"/>
                <a:gd name="T7" fmla="*/ 2147483647 h 399"/>
                <a:gd name="T8" fmla="*/ 0 60000 65536"/>
                <a:gd name="T9" fmla="*/ 0 60000 65536"/>
                <a:gd name="T10" fmla="*/ 0 60000 65536"/>
                <a:gd name="T11" fmla="*/ 0 60000 65536"/>
                <a:gd name="T12" fmla="*/ 0 w 1015"/>
                <a:gd name="T13" fmla="*/ 0 h 399"/>
                <a:gd name="T14" fmla="*/ 1015 w 1015"/>
                <a:gd name="T15" fmla="*/ 399 h 399"/>
              </a:gdLst>
              <a:ahLst/>
              <a:cxnLst>
                <a:cxn ang="T8">
                  <a:pos x="T0" y="T1"/>
                </a:cxn>
                <a:cxn ang="T9">
                  <a:pos x="T2" y="T3"/>
                </a:cxn>
                <a:cxn ang="T10">
                  <a:pos x="T4" y="T5"/>
                </a:cxn>
                <a:cxn ang="T11">
                  <a:pos x="T6" y="T7"/>
                </a:cxn>
              </a:cxnLst>
              <a:rect l="T12" t="T13" r="T14" b="T15"/>
              <a:pathLst>
                <a:path w="1015" h="399">
                  <a:moveTo>
                    <a:pt x="1015" y="0"/>
                  </a:moveTo>
                  <a:lnTo>
                    <a:pt x="0" y="6"/>
                  </a:lnTo>
                  <a:lnTo>
                    <a:pt x="0" y="399"/>
                  </a:lnTo>
                  <a:lnTo>
                    <a:pt x="548" y="399"/>
                  </a:lnTo>
                </a:path>
              </a:pathLst>
            </a:custGeom>
            <a:noFill/>
            <a:ln w="38100">
              <a:solidFill>
                <a:srgbClr val="993300"/>
              </a:solidFill>
              <a:round/>
              <a:headEnd/>
              <a:tailEnd/>
            </a:ln>
          </p:spPr>
          <p:txBody>
            <a:bodyPr/>
            <a:lstStyle/>
            <a:p>
              <a:endParaRPr lang="en-US"/>
            </a:p>
          </p:txBody>
        </p:sp>
        <p:sp>
          <p:nvSpPr>
            <p:cNvPr id="39954" name="Rectangle 18"/>
            <p:cNvSpPr>
              <a:spLocks noChangeArrowheads="1"/>
            </p:cNvSpPr>
            <p:nvPr/>
          </p:nvSpPr>
          <p:spPr bwMode="auto">
            <a:xfrm>
              <a:off x="1364588" y="4495447"/>
              <a:ext cx="2267352" cy="574302"/>
            </a:xfrm>
            <a:prstGeom prst="rect">
              <a:avLst/>
            </a:prstGeom>
            <a:gradFill rotWithShape="1">
              <a:gsLst>
                <a:gs pos="0">
                  <a:srgbClr val="FF7C80">
                    <a:alpha val="60001"/>
                  </a:srgbClr>
                </a:gs>
                <a:gs pos="100000">
                  <a:srgbClr val="FF7C80">
                    <a:alpha val="60001"/>
                  </a:srgbClr>
                </a:gs>
              </a:gsLst>
              <a:lin ang="5400000" scaled="1"/>
            </a:gradFill>
            <a:ln w="12700">
              <a:solidFill>
                <a:schemeClr val="tx1"/>
              </a:solidFill>
              <a:miter lim="800000"/>
              <a:headEnd/>
              <a:tailEnd/>
            </a:ln>
          </p:spPr>
          <p:txBody>
            <a:bodyPr wrap="none" anchor="ctr"/>
            <a:lstStyle/>
            <a:p>
              <a:endParaRPr lang="en-US"/>
            </a:p>
          </p:txBody>
        </p:sp>
        <p:sp>
          <p:nvSpPr>
            <p:cNvPr id="39955" name="Freeform 23"/>
            <p:cNvSpPr>
              <a:spLocks/>
            </p:cNvSpPr>
            <p:nvPr/>
          </p:nvSpPr>
          <p:spPr bwMode="auto">
            <a:xfrm>
              <a:off x="1954420" y="1860412"/>
              <a:ext cx="3201740" cy="270260"/>
            </a:xfrm>
            <a:custGeom>
              <a:avLst/>
              <a:gdLst>
                <a:gd name="T0" fmla="*/ 2147483647 w 2193"/>
                <a:gd name="T1" fmla="*/ 0 h 192"/>
                <a:gd name="T2" fmla="*/ 2147483647 w 2193"/>
                <a:gd name="T3" fmla="*/ 0 h 192"/>
                <a:gd name="T4" fmla="*/ 0 w 2193"/>
                <a:gd name="T5" fmla="*/ 2147483647 h 192"/>
                <a:gd name="T6" fmla="*/ 2147483647 w 2193"/>
                <a:gd name="T7" fmla="*/ 2147483647 h 192"/>
                <a:gd name="T8" fmla="*/ 2147483647 w 2193"/>
                <a:gd name="T9" fmla="*/ 2147483647 h 192"/>
                <a:gd name="T10" fmla="*/ 2147483647 w 2193"/>
                <a:gd name="T11" fmla="*/ 2147483647 h 192"/>
                <a:gd name="T12" fmla="*/ 0 60000 65536"/>
                <a:gd name="T13" fmla="*/ 0 60000 65536"/>
                <a:gd name="T14" fmla="*/ 0 60000 65536"/>
                <a:gd name="T15" fmla="*/ 0 60000 65536"/>
                <a:gd name="T16" fmla="*/ 0 60000 65536"/>
                <a:gd name="T17" fmla="*/ 0 60000 65536"/>
                <a:gd name="T18" fmla="*/ 0 w 2193"/>
                <a:gd name="T19" fmla="*/ 0 h 192"/>
                <a:gd name="T20" fmla="*/ 2193 w 2193"/>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193" h="192">
                  <a:moveTo>
                    <a:pt x="577" y="0"/>
                  </a:moveTo>
                  <a:lnTo>
                    <a:pt x="1" y="0"/>
                  </a:lnTo>
                  <a:lnTo>
                    <a:pt x="0" y="108"/>
                  </a:lnTo>
                  <a:lnTo>
                    <a:pt x="2008" y="108"/>
                  </a:lnTo>
                  <a:lnTo>
                    <a:pt x="2014" y="192"/>
                  </a:lnTo>
                  <a:lnTo>
                    <a:pt x="2193" y="192"/>
                  </a:lnTo>
                </a:path>
              </a:pathLst>
            </a:custGeom>
            <a:noFill/>
            <a:ln w="19050">
              <a:solidFill>
                <a:srgbClr val="66FF33"/>
              </a:solidFill>
              <a:round/>
              <a:headEnd/>
              <a:tailEnd/>
            </a:ln>
          </p:spPr>
          <p:txBody>
            <a:bodyPr/>
            <a:lstStyle/>
            <a:p>
              <a:endParaRPr lang="en-US"/>
            </a:p>
          </p:txBody>
        </p:sp>
        <p:sp>
          <p:nvSpPr>
            <p:cNvPr id="39956" name="Freeform 24"/>
            <p:cNvSpPr>
              <a:spLocks/>
            </p:cNvSpPr>
            <p:nvPr/>
          </p:nvSpPr>
          <p:spPr bwMode="auto">
            <a:xfrm>
              <a:off x="2866909" y="1853374"/>
              <a:ext cx="2280492" cy="191434"/>
            </a:xfrm>
            <a:custGeom>
              <a:avLst/>
              <a:gdLst>
                <a:gd name="T0" fmla="*/ 0 w 1562"/>
                <a:gd name="T1" fmla="*/ 2147483647 h 136"/>
                <a:gd name="T2" fmla="*/ 2147483647 w 1562"/>
                <a:gd name="T3" fmla="*/ 0 h 136"/>
                <a:gd name="T4" fmla="*/ 2147483647 w 1562"/>
                <a:gd name="T5" fmla="*/ 2147483647 h 136"/>
                <a:gd name="T6" fmla="*/ 2147483647 w 1562"/>
                <a:gd name="T7" fmla="*/ 2147483647 h 136"/>
                <a:gd name="T8" fmla="*/ 2147483647 w 1562"/>
                <a:gd name="T9" fmla="*/ 2147483647 h 136"/>
                <a:gd name="T10" fmla="*/ 2147483647 w 1562"/>
                <a:gd name="T11" fmla="*/ 2147483647 h 136"/>
                <a:gd name="T12" fmla="*/ 2147483647 w 1562"/>
                <a:gd name="T13" fmla="*/ 2147483647 h 136"/>
                <a:gd name="T14" fmla="*/ 0 60000 65536"/>
                <a:gd name="T15" fmla="*/ 0 60000 65536"/>
                <a:gd name="T16" fmla="*/ 0 60000 65536"/>
                <a:gd name="T17" fmla="*/ 0 60000 65536"/>
                <a:gd name="T18" fmla="*/ 0 60000 65536"/>
                <a:gd name="T19" fmla="*/ 0 60000 65536"/>
                <a:gd name="T20" fmla="*/ 0 60000 65536"/>
                <a:gd name="T21" fmla="*/ 0 w 1562"/>
                <a:gd name="T22" fmla="*/ 0 h 136"/>
                <a:gd name="T23" fmla="*/ 1562 w 156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2" h="136">
                  <a:moveTo>
                    <a:pt x="0" y="5"/>
                  </a:moveTo>
                  <a:lnTo>
                    <a:pt x="539" y="0"/>
                  </a:lnTo>
                  <a:lnTo>
                    <a:pt x="2" y="41"/>
                  </a:lnTo>
                  <a:lnTo>
                    <a:pt x="2" y="80"/>
                  </a:lnTo>
                  <a:lnTo>
                    <a:pt x="1428" y="80"/>
                  </a:lnTo>
                  <a:lnTo>
                    <a:pt x="1433" y="136"/>
                  </a:lnTo>
                  <a:lnTo>
                    <a:pt x="1562" y="136"/>
                  </a:lnTo>
                </a:path>
              </a:pathLst>
            </a:custGeom>
            <a:noFill/>
            <a:ln w="19050">
              <a:solidFill>
                <a:srgbClr val="66FF33"/>
              </a:solidFill>
              <a:round/>
              <a:headEnd/>
              <a:tailEnd/>
            </a:ln>
          </p:spPr>
          <p:txBody>
            <a:bodyPr/>
            <a:lstStyle/>
            <a:p>
              <a:endParaRPr lang="en-US"/>
            </a:p>
          </p:txBody>
        </p:sp>
        <p:sp>
          <p:nvSpPr>
            <p:cNvPr id="39957" name="Freeform 25"/>
            <p:cNvSpPr>
              <a:spLocks/>
            </p:cNvSpPr>
            <p:nvPr/>
          </p:nvSpPr>
          <p:spPr bwMode="auto">
            <a:xfrm>
              <a:off x="2893189" y="4675621"/>
              <a:ext cx="2245452" cy="187211"/>
            </a:xfrm>
            <a:custGeom>
              <a:avLst/>
              <a:gdLst>
                <a:gd name="T0" fmla="*/ 2147483647 w 1538"/>
                <a:gd name="T1" fmla="*/ 2147483647 h 133"/>
                <a:gd name="T2" fmla="*/ 2147483647 w 1538"/>
                <a:gd name="T3" fmla="*/ 2147483647 h 133"/>
                <a:gd name="T4" fmla="*/ 0 w 1538"/>
                <a:gd name="T5" fmla="*/ 2147483647 h 133"/>
                <a:gd name="T6" fmla="*/ 0 w 1538"/>
                <a:gd name="T7" fmla="*/ 2147483647 h 133"/>
                <a:gd name="T8" fmla="*/ 2147483647 w 1538"/>
                <a:gd name="T9" fmla="*/ 2147483647 h 133"/>
                <a:gd name="T10" fmla="*/ 2147483647 w 1538"/>
                <a:gd name="T11" fmla="*/ 2147483647 h 133"/>
                <a:gd name="T12" fmla="*/ 2147483647 w 1538"/>
                <a:gd name="T13" fmla="*/ 0 h 133"/>
                <a:gd name="T14" fmla="*/ 0 60000 65536"/>
                <a:gd name="T15" fmla="*/ 0 60000 65536"/>
                <a:gd name="T16" fmla="*/ 0 60000 65536"/>
                <a:gd name="T17" fmla="*/ 0 60000 65536"/>
                <a:gd name="T18" fmla="*/ 0 60000 65536"/>
                <a:gd name="T19" fmla="*/ 0 60000 65536"/>
                <a:gd name="T20" fmla="*/ 0 60000 65536"/>
                <a:gd name="T21" fmla="*/ 0 w 1538"/>
                <a:gd name="T22" fmla="*/ 0 h 133"/>
                <a:gd name="T23" fmla="*/ 1538 w 1538"/>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8" h="133">
                  <a:moveTo>
                    <a:pt x="9" y="133"/>
                  </a:moveTo>
                  <a:lnTo>
                    <a:pt x="542" y="116"/>
                  </a:lnTo>
                  <a:lnTo>
                    <a:pt x="0" y="68"/>
                  </a:lnTo>
                  <a:lnTo>
                    <a:pt x="0" y="28"/>
                  </a:lnTo>
                  <a:lnTo>
                    <a:pt x="1421" y="40"/>
                  </a:lnTo>
                  <a:lnTo>
                    <a:pt x="1426" y="6"/>
                  </a:lnTo>
                  <a:lnTo>
                    <a:pt x="1538" y="0"/>
                  </a:lnTo>
                </a:path>
              </a:pathLst>
            </a:custGeom>
            <a:noFill/>
            <a:ln w="19050">
              <a:solidFill>
                <a:srgbClr val="66FF33"/>
              </a:solidFill>
              <a:round/>
              <a:headEnd/>
              <a:tailEnd/>
            </a:ln>
          </p:spPr>
          <p:txBody>
            <a:bodyPr/>
            <a:lstStyle/>
            <a:p>
              <a:endParaRPr lang="en-US"/>
            </a:p>
          </p:txBody>
        </p:sp>
        <p:sp>
          <p:nvSpPr>
            <p:cNvPr id="39958" name="Freeform 26"/>
            <p:cNvSpPr>
              <a:spLocks/>
            </p:cNvSpPr>
            <p:nvPr/>
          </p:nvSpPr>
          <p:spPr bwMode="auto">
            <a:xfrm>
              <a:off x="1954420" y="4605241"/>
              <a:ext cx="3184221" cy="257591"/>
            </a:xfrm>
            <a:custGeom>
              <a:avLst/>
              <a:gdLst>
                <a:gd name="T0" fmla="*/ 2147483647 w 2181"/>
                <a:gd name="T1" fmla="*/ 2147483647 h 183"/>
                <a:gd name="T2" fmla="*/ 2147483647 w 2181"/>
                <a:gd name="T3" fmla="*/ 2147483647 h 183"/>
                <a:gd name="T4" fmla="*/ 0 w 2181"/>
                <a:gd name="T5" fmla="*/ 2147483647 h 183"/>
                <a:gd name="T6" fmla="*/ 2147483647 w 2181"/>
                <a:gd name="T7" fmla="*/ 2147483647 h 183"/>
                <a:gd name="T8" fmla="*/ 2147483647 w 2181"/>
                <a:gd name="T9" fmla="*/ 0 h 183"/>
                <a:gd name="T10" fmla="*/ 2147483647 w 2181"/>
                <a:gd name="T11" fmla="*/ 0 h 183"/>
                <a:gd name="T12" fmla="*/ 0 60000 65536"/>
                <a:gd name="T13" fmla="*/ 0 60000 65536"/>
                <a:gd name="T14" fmla="*/ 0 60000 65536"/>
                <a:gd name="T15" fmla="*/ 0 60000 65536"/>
                <a:gd name="T16" fmla="*/ 0 60000 65536"/>
                <a:gd name="T17" fmla="*/ 0 60000 65536"/>
                <a:gd name="T18" fmla="*/ 0 w 2181"/>
                <a:gd name="T19" fmla="*/ 0 h 183"/>
                <a:gd name="T20" fmla="*/ 2181 w 2181"/>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2181" h="183">
                  <a:moveTo>
                    <a:pt x="584" y="183"/>
                  </a:moveTo>
                  <a:lnTo>
                    <a:pt x="4" y="151"/>
                  </a:lnTo>
                  <a:lnTo>
                    <a:pt x="0" y="50"/>
                  </a:lnTo>
                  <a:lnTo>
                    <a:pt x="2030" y="50"/>
                  </a:lnTo>
                  <a:lnTo>
                    <a:pt x="2030" y="0"/>
                  </a:lnTo>
                  <a:lnTo>
                    <a:pt x="2181" y="0"/>
                  </a:lnTo>
                </a:path>
              </a:pathLst>
            </a:custGeom>
            <a:noFill/>
            <a:ln w="19050">
              <a:solidFill>
                <a:srgbClr val="66FF33"/>
              </a:solidFill>
              <a:round/>
              <a:headEnd/>
              <a:tailEnd/>
            </a:ln>
          </p:spPr>
          <p:txBody>
            <a:bodyPr/>
            <a:lstStyle/>
            <a:p>
              <a:endParaRPr lang="en-US"/>
            </a:p>
          </p:txBody>
        </p:sp>
        <p:sp>
          <p:nvSpPr>
            <p:cNvPr id="39959" name="Freeform 27"/>
            <p:cNvSpPr>
              <a:spLocks/>
            </p:cNvSpPr>
            <p:nvPr/>
          </p:nvSpPr>
          <p:spPr bwMode="auto">
            <a:xfrm>
              <a:off x="1504745" y="3867656"/>
              <a:ext cx="1641019" cy="682688"/>
            </a:xfrm>
            <a:custGeom>
              <a:avLst/>
              <a:gdLst>
                <a:gd name="T0" fmla="*/ 2147483647 w 1124"/>
                <a:gd name="T1" fmla="*/ 2147483647 h 485"/>
                <a:gd name="T2" fmla="*/ 2147483647 w 1124"/>
                <a:gd name="T3" fmla="*/ 2147483647 h 485"/>
                <a:gd name="T4" fmla="*/ 0 w 1124"/>
                <a:gd name="T5" fmla="*/ 0 h 485"/>
                <a:gd name="T6" fmla="*/ 2147483647 w 1124"/>
                <a:gd name="T7" fmla="*/ 0 h 485"/>
                <a:gd name="T8" fmla="*/ 0 60000 65536"/>
                <a:gd name="T9" fmla="*/ 0 60000 65536"/>
                <a:gd name="T10" fmla="*/ 0 60000 65536"/>
                <a:gd name="T11" fmla="*/ 0 60000 65536"/>
                <a:gd name="T12" fmla="*/ 0 w 1124"/>
                <a:gd name="T13" fmla="*/ 0 h 485"/>
                <a:gd name="T14" fmla="*/ 1124 w 1124"/>
                <a:gd name="T15" fmla="*/ 485 h 485"/>
              </a:gdLst>
              <a:ahLst/>
              <a:cxnLst>
                <a:cxn ang="T8">
                  <a:pos x="T0" y="T1"/>
                </a:cxn>
                <a:cxn ang="T9">
                  <a:pos x="T2" y="T3"/>
                </a:cxn>
                <a:cxn ang="T10">
                  <a:pos x="T4" y="T5"/>
                </a:cxn>
                <a:cxn ang="T11">
                  <a:pos x="T6" y="T7"/>
                </a:cxn>
              </a:cxnLst>
              <a:rect l="T12" t="T13" r="T14" b="T15"/>
              <a:pathLst>
                <a:path w="1124" h="485">
                  <a:moveTo>
                    <a:pt x="1124" y="485"/>
                  </a:moveTo>
                  <a:lnTo>
                    <a:pt x="2" y="480"/>
                  </a:lnTo>
                  <a:cubicBezTo>
                    <a:pt x="1" y="320"/>
                    <a:pt x="1" y="160"/>
                    <a:pt x="0" y="0"/>
                  </a:cubicBezTo>
                  <a:lnTo>
                    <a:pt x="562" y="0"/>
                  </a:lnTo>
                </a:path>
              </a:pathLst>
            </a:custGeom>
            <a:noFill/>
            <a:ln w="38100">
              <a:solidFill>
                <a:srgbClr val="993300"/>
              </a:solidFill>
              <a:round/>
              <a:headEnd/>
              <a:tailEnd/>
            </a:ln>
          </p:spPr>
          <p:txBody>
            <a:bodyPr/>
            <a:lstStyle/>
            <a:p>
              <a:endParaRPr lang="en-US"/>
            </a:p>
          </p:txBody>
        </p:sp>
        <p:sp>
          <p:nvSpPr>
            <p:cNvPr id="39960" name="Rectangle 32"/>
            <p:cNvSpPr>
              <a:spLocks noChangeArrowheads="1"/>
            </p:cNvSpPr>
            <p:nvPr/>
          </p:nvSpPr>
          <p:spPr bwMode="auto">
            <a:xfrm>
              <a:off x="1103251" y="4157623"/>
              <a:ext cx="227757" cy="219586"/>
            </a:xfrm>
            <a:prstGeom prst="rect">
              <a:avLst/>
            </a:prstGeom>
            <a:noFill/>
            <a:ln w="28575">
              <a:solidFill>
                <a:schemeClr val="tx1"/>
              </a:solidFill>
              <a:miter lim="800000"/>
              <a:headEnd/>
              <a:tailEnd/>
            </a:ln>
          </p:spPr>
          <p:txBody>
            <a:bodyPr wrap="none" anchor="ctr"/>
            <a:lstStyle/>
            <a:p>
              <a:endParaRPr lang="en-US"/>
            </a:p>
          </p:txBody>
        </p:sp>
        <p:sp>
          <p:nvSpPr>
            <p:cNvPr id="39961" name="Rectangle 33"/>
            <p:cNvSpPr>
              <a:spLocks noChangeArrowheads="1"/>
            </p:cNvSpPr>
            <p:nvPr/>
          </p:nvSpPr>
          <p:spPr bwMode="auto">
            <a:xfrm>
              <a:off x="5113820" y="1975836"/>
              <a:ext cx="1436622" cy="556003"/>
            </a:xfrm>
            <a:prstGeom prst="rect">
              <a:avLst/>
            </a:prstGeom>
            <a:solidFill>
              <a:srgbClr val="66FF66"/>
            </a:solidFill>
            <a:ln w="12700">
              <a:solidFill>
                <a:schemeClr val="tx1"/>
              </a:solidFill>
              <a:miter lim="800000"/>
              <a:headEnd/>
              <a:tailEnd/>
            </a:ln>
          </p:spPr>
          <p:txBody>
            <a:bodyPr wrap="none" anchor="ctr"/>
            <a:lstStyle/>
            <a:p>
              <a:endParaRPr lang="en-US"/>
            </a:p>
          </p:txBody>
        </p:sp>
        <p:sp>
          <p:nvSpPr>
            <p:cNvPr id="39962" name="Rectangle 34"/>
            <p:cNvSpPr>
              <a:spLocks noChangeArrowheads="1"/>
            </p:cNvSpPr>
            <p:nvPr/>
          </p:nvSpPr>
          <p:spPr bwMode="auto">
            <a:xfrm>
              <a:off x="5105061" y="4268823"/>
              <a:ext cx="1436622" cy="556004"/>
            </a:xfrm>
            <a:prstGeom prst="rect">
              <a:avLst/>
            </a:prstGeom>
            <a:solidFill>
              <a:srgbClr val="66FF66"/>
            </a:solidFill>
            <a:ln w="12700">
              <a:solidFill>
                <a:schemeClr val="tx1"/>
              </a:solidFill>
              <a:miter lim="800000"/>
              <a:headEnd/>
              <a:tailEnd/>
            </a:ln>
          </p:spPr>
          <p:txBody>
            <a:bodyPr wrap="none" anchor="ctr"/>
            <a:lstStyle/>
            <a:p>
              <a:endParaRPr lang="en-US"/>
            </a:p>
          </p:txBody>
        </p:sp>
        <p:sp>
          <p:nvSpPr>
            <p:cNvPr id="39963" name="Rectangle 35"/>
            <p:cNvSpPr>
              <a:spLocks noChangeArrowheads="1"/>
            </p:cNvSpPr>
            <p:nvPr/>
          </p:nvSpPr>
          <p:spPr bwMode="auto">
            <a:xfrm>
              <a:off x="6572342" y="4560198"/>
              <a:ext cx="188337" cy="190026"/>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39964" name="Rectangle 36"/>
            <p:cNvSpPr>
              <a:spLocks noChangeArrowheads="1"/>
            </p:cNvSpPr>
            <p:nvPr/>
          </p:nvSpPr>
          <p:spPr bwMode="auto">
            <a:xfrm>
              <a:off x="6582562" y="2140525"/>
              <a:ext cx="188338" cy="190027"/>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39965" name="Rectangle 37"/>
            <p:cNvSpPr>
              <a:spLocks noChangeArrowheads="1"/>
            </p:cNvSpPr>
            <p:nvPr/>
          </p:nvSpPr>
          <p:spPr bwMode="auto">
            <a:xfrm>
              <a:off x="6581102" y="2367150"/>
              <a:ext cx="188337" cy="190026"/>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39966" name="Rectangle 38"/>
            <p:cNvSpPr>
              <a:spLocks noChangeArrowheads="1"/>
            </p:cNvSpPr>
            <p:nvPr/>
          </p:nvSpPr>
          <p:spPr bwMode="auto">
            <a:xfrm>
              <a:off x="6570882" y="4339203"/>
              <a:ext cx="188338" cy="190027"/>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39967" name="Rectangle 39"/>
            <p:cNvSpPr>
              <a:spLocks noChangeArrowheads="1"/>
            </p:cNvSpPr>
            <p:nvPr/>
          </p:nvSpPr>
          <p:spPr bwMode="auto">
            <a:xfrm rot="5400000">
              <a:off x="4551837" y="4277494"/>
              <a:ext cx="358938" cy="732911"/>
            </a:xfrm>
            <a:prstGeom prst="rect">
              <a:avLst/>
            </a:prstGeom>
            <a:solidFill>
              <a:srgbClr val="66FF66">
                <a:alpha val="50195"/>
              </a:srgbClr>
            </a:solidFill>
            <a:ln w="12700">
              <a:solidFill>
                <a:schemeClr val="tx1"/>
              </a:solidFill>
              <a:miter lim="800000"/>
              <a:headEnd/>
              <a:tailEnd/>
            </a:ln>
          </p:spPr>
          <p:txBody>
            <a:bodyPr wrap="none" anchor="ctr"/>
            <a:lstStyle/>
            <a:p>
              <a:endParaRPr lang="en-US"/>
            </a:p>
          </p:txBody>
        </p:sp>
        <p:sp>
          <p:nvSpPr>
            <p:cNvPr id="39968" name="Rectangle 40"/>
            <p:cNvSpPr>
              <a:spLocks noChangeArrowheads="1"/>
            </p:cNvSpPr>
            <p:nvPr/>
          </p:nvSpPr>
          <p:spPr bwMode="auto">
            <a:xfrm rot="-5400000">
              <a:off x="4557677" y="1735360"/>
              <a:ext cx="358938" cy="732911"/>
            </a:xfrm>
            <a:prstGeom prst="rect">
              <a:avLst/>
            </a:prstGeom>
            <a:solidFill>
              <a:srgbClr val="66FF66">
                <a:alpha val="50195"/>
              </a:srgbClr>
            </a:solidFill>
            <a:ln w="12700">
              <a:solidFill>
                <a:schemeClr val="tx1"/>
              </a:solidFill>
              <a:miter lim="800000"/>
              <a:headEnd/>
              <a:tailEnd/>
            </a:ln>
          </p:spPr>
          <p:txBody>
            <a:bodyPr wrap="none" anchor="ctr"/>
            <a:lstStyle/>
            <a:p>
              <a:endParaRPr lang="en-US"/>
            </a:p>
          </p:txBody>
        </p:sp>
        <p:sp>
          <p:nvSpPr>
            <p:cNvPr id="39969" name="Text Box 41"/>
            <p:cNvSpPr txBox="1">
              <a:spLocks noChangeArrowheads="1"/>
            </p:cNvSpPr>
            <p:nvPr/>
          </p:nvSpPr>
          <p:spPr bwMode="auto">
            <a:xfrm>
              <a:off x="1978328" y="1547959"/>
              <a:ext cx="1663148" cy="287674"/>
            </a:xfrm>
            <a:prstGeom prst="rect">
              <a:avLst/>
            </a:prstGeom>
            <a:noFill/>
            <a:ln w="9525">
              <a:noFill/>
              <a:miter lim="800000"/>
              <a:headEnd/>
              <a:tailEnd/>
            </a:ln>
          </p:spPr>
          <p:txBody>
            <a:bodyPr wrap="none">
              <a:spAutoFit/>
            </a:bodyPr>
            <a:lstStyle/>
            <a:p>
              <a:r>
                <a:rPr lang="en-GB" sz="1400"/>
                <a:t>Ti:Sapphire North</a:t>
              </a:r>
            </a:p>
          </p:txBody>
        </p:sp>
        <p:sp>
          <p:nvSpPr>
            <p:cNvPr id="39970" name="Text Box 42"/>
            <p:cNvSpPr txBox="1">
              <a:spLocks noChangeArrowheads="1"/>
            </p:cNvSpPr>
            <p:nvPr/>
          </p:nvSpPr>
          <p:spPr bwMode="auto">
            <a:xfrm>
              <a:off x="5468596" y="2127857"/>
              <a:ext cx="820852" cy="287674"/>
            </a:xfrm>
            <a:prstGeom prst="rect">
              <a:avLst/>
            </a:prstGeom>
            <a:noFill/>
            <a:ln w="9525">
              <a:noFill/>
              <a:miter lim="800000"/>
              <a:headEnd/>
              <a:tailEnd/>
            </a:ln>
          </p:spPr>
          <p:txBody>
            <a:bodyPr wrap="none">
              <a:spAutoFit/>
            </a:bodyPr>
            <a:lstStyle/>
            <a:p>
              <a:r>
                <a:rPr lang="en-GB" sz="1400"/>
                <a:t>Pump 1</a:t>
              </a:r>
            </a:p>
          </p:txBody>
        </p:sp>
        <p:sp>
          <p:nvSpPr>
            <p:cNvPr id="39971" name="Text Box 43"/>
            <p:cNvSpPr txBox="1">
              <a:spLocks noChangeArrowheads="1"/>
            </p:cNvSpPr>
            <p:nvPr/>
          </p:nvSpPr>
          <p:spPr bwMode="auto">
            <a:xfrm>
              <a:off x="5474436" y="4413806"/>
              <a:ext cx="820852" cy="287674"/>
            </a:xfrm>
            <a:prstGeom prst="rect">
              <a:avLst/>
            </a:prstGeom>
            <a:noFill/>
            <a:ln w="9525">
              <a:noFill/>
              <a:miter lim="800000"/>
              <a:headEnd/>
              <a:tailEnd/>
            </a:ln>
          </p:spPr>
          <p:txBody>
            <a:bodyPr wrap="none">
              <a:spAutoFit/>
            </a:bodyPr>
            <a:lstStyle/>
            <a:p>
              <a:r>
                <a:rPr lang="en-GB" sz="1400"/>
                <a:t>Pump 2</a:t>
              </a:r>
            </a:p>
          </p:txBody>
        </p:sp>
        <p:sp>
          <p:nvSpPr>
            <p:cNvPr id="39972" name="Text Box 46"/>
            <p:cNvSpPr txBox="1">
              <a:spLocks noChangeArrowheads="1"/>
            </p:cNvSpPr>
            <p:nvPr/>
          </p:nvSpPr>
          <p:spPr bwMode="auto">
            <a:xfrm>
              <a:off x="1919529" y="4819197"/>
              <a:ext cx="1660040" cy="287674"/>
            </a:xfrm>
            <a:prstGeom prst="rect">
              <a:avLst/>
            </a:prstGeom>
            <a:noFill/>
            <a:ln w="9525">
              <a:noFill/>
              <a:miter lim="800000"/>
              <a:headEnd/>
              <a:tailEnd/>
            </a:ln>
          </p:spPr>
          <p:txBody>
            <a:bodyPr wrap="none">
              <a:spAutoFit/>
            </a:bodyPr>
            <a:lstStyle/>
            <a:p>
              <a:r>
                <a:rPr lang="en-GB" sz="1400"/>
                <a:t>Ti:sapphire South</a:t>
              </a:r>
            </a:p>
          </p:txBody>
        </p:sp>
        <p:sp>
          <p:nvSpPr>
            <p:cNvPr id="39973" name="Text Box 47"/>
            <p:cNvSpPr txBox="1">
              <a:spLocks noChangeArrowheads="1"/>
            </p:cNvSpPr>
            <p:nvPr/>
          </p:nvSpPr>
          <p:spPr bwMode="auto">
            <a:xfrm>
              <a:off x="2204230" y="2417015"/>
              <a:ext cx="1366323" cy="287674"/>
            </a:xfrm>
            <a:prstGeom prst="rect">
              <a:avLst/>
            </a:prstGeom>
            <a:noFill/>
            <a:ln w="9525">
              <a:noFill/>
              <a:miter lim="800000"/>
              <a:headEnd/>
              <a:tailEnd/>
            </a:ln>
          </p:spPr>
          <p:txBody>
            <a:bodyPr wrap="none">
              <a:spAutoFit/>
            </a:bodyPr>
            <a:lstStyle/>
            <a:p>
              <a:r>
                <a:rPr lang="en-GB" sz="1400"/>
                <a:t>Compressor 1</a:t>
              </a:r>
            </a:p>
          </p:txBody>
        </p:sp>
        <p:sp>
          <p:nvSpPr>
            <p:cNvPr id="39974" name="Text Box 48"/>
            <p:cNvSpPr txBox="1">
              <a:spLocks noChangeArrowheads="1"/>
            </p:cNvSpPr>
            <p:nvPr/>
          </p:nvSpPr>
          <p:spPr bwMode="auto">
            <a:xfrm>
              <a:off x="2196052" y="3825391"/>
              <a:ext cx="1366323" cy="287674"/>
            </a:xfrm>
            <a:prstGeom prst="rect">
              <a:avLst/>
            </a:prstGeom>
            <a:noFill/>
            <a:ln w="9525">
              <a:noFill/>
              <a:miter lim="800000"/>
              <a:headEnd/>
              <a:tailEnd/>
            </a:ln>
          </p:spPr>
          <p:txBody>
            <a:bodyPr wrap="none">
              <a:spAutoFit/>
            </a:bodyPr>
            <a:lstStyle/>
            <a:p>
              <a:r>
                <a:rPr lang="en-GB" sz="1400"/>
                <a:t>Compressor 2</a:t>
              </a:r>
            </a:p>
          </p:txBody>
        </p:sp>
        <p:sp>
          <p:nvSpPr>
            <p:cNvPr id="39975" name="Text Box 49"/>
            <p:cNvSpPr txBox="1">
              <a:spLocks noChangeArrowheads="1"/>
            </p:cNvSpPr>
            <p:nvPr/>
          </p:nvSpPr>
          <p:spPr bwMode="auto">
            <a:xfrm>
              <a:off x="3640023" y="3183893"/>
              <a:ext cx="1161189" cy="287674"/>
            </a:xfrm>
            <a:prstGeom prst="rect">
              <a:avLst/>
            </a:prstGeom>
            <a:noFill/>
            <a:ln w="9525">
              <a:noFill/>
              <a:miter lim="800000"/>
              <a:headEnd/>
              <a:tailEnd/>
            </a:ln>
          </p:spPr>
          <p:txBody>
            <a:bodyPr wrap="none">
              <a:spAutoFit/>
            </a:bodyPr>
            <a:lstStyle/>
            <a:p>
              <a:r>
                <a:rPr lang="en-GB" sz="1400"/>
                <a:t>Diagnostics</a:t>
              </a:r>
            </a:p>
          </p:txBody>
        </p:sp>
        <p:grpSp>
          <p:nvGrpSpPr>
            <p:cNvPr id="39976" name="Group 50"/>
            <p:cNvGrpSpPr>
              <a:grpSpLocks/>
            </p:cNvGrpSpPr>
            <p:nvPr/>
          </p:nvGrpSpPr>
          <p:grpSpPr bwMode="auto">
            <a:xfrm>
              <a:off x="1605483" y="5185224"/>
              <a:ext cx="2138871" cy="267448"/>
              <a:chOff x="1237" y="3633"/>
              <a:chExt cx="1465" cy="190"/>
            </a:xfrm>
          </p:grpSpPr>
          <p:grpSp>
            <p:nvGrpSpPr>
              <p:cNvPr id="39993" name="Group 54"/>
              <p:cNvGrpSpPr>
                <a:grpSpLocks/>
              </p:cNvGrpSpPr>
              <p:nvPr/>
            </p:nvGrpSpPr>
            <p:grpSpPr bwMode="auto">
              <a:xfrm flipV="1">
                <a:off x="1320" y="3633"/>
                <a:ext cx="1301" cy="27"/>
                <a:chOff x="3552" y="3592"/>
                <a:chExt cx="1301" cy="36"/>
              </a:xfrm>
            </p:grpSpPr>
            <p:sp>
              <p:nvSpPr>
                <p:cNvPr id="39997" name="Rectangle 52"/>
                <p:cNvSpPr>
                  <a:spLocks noChangeArrowheads="1"/>
                </p:cNvSpPr>
                <p:nvPr/>
              </p:nvSpPr>
              <p:spPr bwMode="auto">
                <a:xfrm>
                  <a:off x="3552" y="3592"/>
                  <a:ext cx="1301" cy="36"/>
                </a:xfrm>
                <a:prstGeom prst="rect">
                  <a:avLst/>
                </a:prstGeom>
                <a:noFill/>
                <a:ln w="12700">
                  <a:solidFill>
                    <a:schemeClr val="tx1"/>
                  </a:solidFill>
                  <a:miter lim="800000"/>
                  <a:headEnd/>
                  <a:tailEnd/>
                </a:ln>
              </p:spPr>
              <p:txBody>
                <a:bodyPr wrap="none" anchor="ctr"/>
                <a:lstStyle/>
                <a:p>
                  <a:endParaRPr lang="en-US"/>
                </a:p>
              </p:txBody>
            </p:sp>
            <p:sp>
              <p:nvSpPr>
                <p:cNvPr id="39998" name="Line 53"/>
                <p:cNvSpPr>
                  <a:spLocks noChangeShapeType="1"/>
                </p:cNvSpPr>
                <p:nvPr/>
              </p:nvSpPr>
              <p:spPr bwMode="auto">
                <a:xfrm flipV="1">
                  <a:off x="3807" y="3613"/>
                  <a:ext cx="258" cy="0"/>
                </a:xfrm>
                <a:prstGeom prst="line">
                  <a:avLst/>
                </a:prstGeom>
                <a:noFill/>
                <a:ln w="57150">
                  <a:solidFill>
                    <a:schemeClr val="tx1"/>
                  </a:solidFill>
                  <a:round/>
                  <a:headEnd/>
                  <a:tailEnd/>
                </a:ln>
              </p:spPr>
              <p:txBody>
                <a:bodyPr/>
                <a:lstStyle/>
                <a:p>
                  <a:endParaRPr lang="en-GB"/>
                </a:p>
              </p:txBody>
            </p:sp>
            <p:sp>
              <p:nvSpPr>
                <p:cNvPr id="39999" name="Line 54"/>
                <p:cNvSpPr>
                  <a:spLocks noChangeShapeType="1"/>
                </p:cNvSpPr>
                <p:nvPr/>
              </p:nvSpPr>
              <p:spPr bwMode="auto">
                <a:xfrm flipV="1">
                  <a:off x="4333" y="3610"/>
                  <a:ext cx="258" cy="0"/>
                </a:xfrm>
                <a:prstGeom prst="line">
                  <a:avLst/>
                </a:prstGeom>
                <a:noFill/>
                <a:ln w="57150">
                  <a:solidFill>
                    <a:schemeClr val="tx1"/>
                  </a:solidFill>
                  <a:round/>
                  <a:headEnd/>
                  <a:tailEnd/>
                </a:ln>
              </p:spPr>
              <p:txBody>
                <a:bodyPr/>
                <a:lstStyle/>
                <a:p>
                  <a:endParaRPr lang="en-GB"/>
                </a:p>
              </p:txBody>
            </p:sp>
          </p:grpSp>
          <p:sp>
            <p:nvSpPr>
              <p:cNvPr id="39994" name="Text Box 55"/>
              <p:cNvSpPr txBox="1">
                <a:spLocks noChangeArrowheads="1"/>
              </p:cNvSpPr>
              <p:nvPr/>
            </p:nvSpPr>
            <p:spPr bwMode="auto">
              <a:xfrm>
                <a:off x="1237" y="3644"/>
                <a:ext cx="169" cy="173"/>
              </a:xfrm>
              <a:prstGeom prst="rect">
                <a:avLst/>
              </a:prstGeom>
              <a:noFill/>
              <a:ln w="9525">
                <a:noFill/>
                <a:miter lim="800000"/>
                <a:headEnd/>
                <a:tailEnd/>
              </a:ln>
            </p:spPr>
            <p:txBody>
              <a:bodyPr wrap="none">
                <a:spAutoFit/>
              </a:bodyPr>
              <a:lstStyle/>
              <a:p>
                <a:r>
                  <a:rPr lang="en-GB" sz="1200"/>
                  <a:t>0</a:t>
                </a:r>
              </a:p>
            </p:txBody>
          </p:sp>
          <p:sp>
            <p:nvSpPr>
              <p:cNvPr id="39995" name="Text Box 56"/>
              <p:cNvSpPr txBox="1">
                <a:spLocks noChangeArrowheads="1"/>
              </p:cNvSpPr>
              <p:nvPr/>
            </p:nvSpPr>
            <p:spPr bwMode="auto">
              <a:xfrm>
                <a:off x="2533" y="3644"/>
                <a:ext cx="169" cy="173"/>
              </a:xfrm>
              <a:prstGeom prst="rect">
                <a:avLst/>
              </a:prstGeom>
              <a:noFill/>
              <a:ln w="9525">
                <a:noFill/>
                <a:miter lim="800000"/>
                <a:headEnd/>
                <a:tailEnd/>
              </a:ln>
            </p:spPr>
            <p:txBody>
              <a:bodyPr wrap="none">
                <a:spAutoFit/>
              </a:bodyPr>
              <a:lstStyle/>
              <a:p>
                <a:r>
                  <a:rPr lang="en-GB" sz="1200"/>
                  <a:t>5</a:t>
                </a:r>
              </a:p>
            </p:txBody>
          </p:sp>
          <p:sp>
            <p:nvSpPr>
              <p:cNvPr id="39996" name="Text Box 57"/>
              <p:cNvSpPr txBox="1">
                <a:spLocks noChangeArrowheads="1"/>
              </p:cNvSpPr>
              <p:nvPr/>
            </p:nvSpPr>
            <p:spPr bwMode="auto">
              <a:xfrm>
                <a:off x="1774" y="3650"/>
                <a:ext cx="409" cy="173"/>
              </a:xfrm>
              <a:prstGeom prst="rect">
                <a:avLst/>
              </a:prstGeom>
              <a:noFill/>
              <a:ln w="9525">
                <a:noFill/>
                <a:miter lim="800000"/>
                <a:headEnd/>
                <a:tailEnd/>
              </a:ln>
            </p:spPr>
            <p:txBody>
              <a:bodyPr wrap="none">
                <a:spAutoFit/>
              </a:bodyPr>
              <a:lstStyle/>
              <a:p>
                <a:r>
                  <a:rPr lang="en-GB" sz="1200"/>
                  <a:t>metres</a:t>
                </a:r>
              </a:p>
            </p:txBody>
          </p:sp>
        </p:grpSp>
        <p:sp>
          <p:nvSpPr>
            <p:cNvPr id="39977" name="Text Box 58"/>
            <p:cNvSpPr txBox="1">
              <a:spLocks noChangeArrowheads="1"/>
            </p:cNvSpPr>
            <p:nvPr/>
          </p:nvSpPr>
          <p:spPr bwMode="auto">
            <a:xfrm>
              <a:off x="588974" y="1974329"/>
              <a:ext cx="721392" cy="489045"/>
            </a:xfrm>
            <a:prstGeom prst="rect">
              <a:avLst/>
            </a:prstGeom>
            <a:noFill/>
            <a:ln w="9525">
              <a:noFill/>
              <a:miter lim="800000"/>
              <a:headEnd/>
              <a:tailEnd/>
            </a:ln>
          </p:spPr>
          <p:txBody>
            <a:bodyPr wrap="none">
              <a:spAutoFit/>
            </a:bodyPr>
            <a:lstStyle/>
            <a:p>
              <a:r>
                <a:rPr lang="en-GB" sz="1400"/>
                <a:t>Split &amp;</a:t>
              </a:r>
            </a:p>
            <a:p>
              <a:r>
                <a:rPr lang="en-GB" sz="1400"/>
                <a:t>Delay</a:t>
              </a:r>
            </a:p>
          </p:txBody>
        </p:sp>
        <p:sp>
          <p:nvSpPr>
            <p:cNvPr id="39978" name="Text Box 59"/>
            <p:cNvSpPr txBox="1">
              <a:spLocks noChangeArrowheads="1"/>
            </p:cNvSpPr>
            <p:nvPr/>
          </p:nvSpPr>
          <p:spPr bwMode="auto">
            <a:xfrm>
              <a:off x="640549" y="4403989"/>
              <a:ext cx="620378" cy="287674"/>
            </a:xfrm>
            <a:prstGeom prst="rect">
              <a:avLst/>
            </a:prstGeom>
            <a:noFill/>
            <a:ln w="9525">
              <a:noFill/>
              <a:miter lim="800000"/>
              <a:headEnd/>
              <a:tailEnd/>
            </a:ln>
          </p:spPr>
          <p:txBody>
            <a:bodyPr wrap="none">
              <a:spAutoFit/>
            </a:bodyPr>
            <a:lstStyle/>
            <a:p>
              <a:r>
                <a:rPr lang="en-GB" sz="1400"/>
                <a:t>Input</a:t>
              </a:r>
            </a:p>
          </p:txBody>
        </p:sp>
        <p:sp>
          <p:nvSpPr>
            <p:cNvPr id="39979" name="Line 61"/>
            <p:cNvSpPr>
              <a:spLocks noChangeShapeType="1"/>
            </p:cNvSpPr>
            <p:nvPr/>
          </p:nvSpPr>
          <p:spPr bwMode="auto">
            <a:xfrm>
              <a:off x="4994102" y="5476548"/>
              <a:ext cx="595672" cy="0"/>
            </a:xfrm>
            <a:prstGeom prst="line">
              <a:avLst/>
            </a:prstGeom>
            <a:noFill/>
            <a:ln w="57150">
              <a:solidFill>
                <a:srgbClr val="0066FF"/>
              </a:solidFill>
              <a:round/>
              <a:headEnd/>
              <a:tailEnd/>
            </a:ln>
          </p:spPr>
          <p:txBody>
            <a:bodyPr/>
            <a:lstStyle/>
            <a:p>
              <a:endParaRPr lang="en-GB"/>
            </a:p>
          </p:txBody>
        </p:sp>
        <p:sp>
          <p:nvSpPr>
            <p:cNvPr id="39980" name="Rectangle 63"/>
            <p:cNvSpPr>
              <a:spLocks noChangeArrowheads="1"/>
            </p:cNvSpPr>
            <p:nvPr/>
          </p:nvSpPr>
          <p:spPr bwMode="auto">
            <a:xfrm rot="10800000">
              <a:off x="5134260" y="3104734"/>
              <a:ext cx="1411803" cy="540520"/>
            </a:xfrm>
            <a:prstGeom prst="rect">
              <a:avLst/>
            </a:prstGeom>
            <a:solidFill>
              <a:srgbClr val="3399FF">
                <a:alpha val="50195"/>
              </a:srgbClr>
            </a:solidFill>
            <a:ln w="12700">
              <a:solidFill>
                <a:schemeClr val="tx1"/>
              </a:solidFill>
              <a:miter lim="800000"/>
              <a:headEnd/>
              <a:tailEnd/>
            </a:ln>
          </p:spPr>
          <p:txBody>
            <a:bodyPr wrap="none" anchor="ctr"/>
            <a:lstStyle/>
            <a:p>
              <a:endParaRPr lang="en-US"/>
            </a:p>
          </p:txBody>
        </p:sp>
        <p:sp>
          <p:nvSpPr>
            <p:cNvPr id="63" name="Freeform 62"/>
            <p:cNvSpPr/>
            <p:nvPr/>
          </p:nvSpPr>
          <p:spPr>
            <a:xfrm>
              <a:off x="3519494" y="3436939"/>
              <a:ext cx="1906584" cy="252412"/>
            </a:xfrm>
            <a:custGeom>
              <a:avLst/>
              <a:gdLst>
                <a:gd name="connsiteX0" fmla="*/ 0 w 1981200"/>
                <a:gd name="connsiteY0" fmla="*/ 266700 h 266700"/>
                <a:gd name="connsiteX1" fmla="*/ 571500 w 1981200"/>
                <a:gd name="connsiteY1" fmla="*/ 266700 h 266700"/>
                <a:gd name="connsiteX2" fmla="*/ 571500 w 1981200"/>
                <a:gd name="connsiteY2" fmla="*/ 133350 h 266700"/>
                <a:gd name="connsiteX3" fmla="*/ 1981200 w 1981200"/>
                <a:gd name="connsiteY3" fmla="*/ 142875 h 266700"/>
                <a:gd name="connsiteX4" fmla="*/ 1724025 w 1981200"/>
                <a:gd name="connsiteY4" fmla="*/ 95250 h 266700"/>
                <a:gd name="connsiteX5" fmla="*/ 1724025 w 1981200"/>
                <a:gd name="connsiteY5" fmla="*/ 0 h 266700"/>
                <a:gd name="connsiteX6" fmla="*/ 1847850 w 1981200"/>
                <a:gd name="connsiteY6" fmla="*/ 0 h 266700"/>
                <a:gd name="connsiteX0" fmla="*/ 0 w 1981200"/>
                <a:gd name="connsiteY0" fmla="*/ 266700 h 266789"/>
                <a:gd name="connsiteX1" fmla="*/ 1068 w 1981200"/>
                <a:gd name="connsiteY1" fmla="*/ 266789 h 266789"/>
                <a:gd name="connsiteX2" fmla="*/ 571500 w 1981200"/>
                <a:gd name="connsiteY2" fmla="*/ 266700 h 266789"/>
                <a:gd name="connsiteX3" fmla="*/ 571500 w 1981200"/>
                <a:gd name="connsiteY3" fmla="*/ 133350 h 266789"/>
                <a:gd name="connsiteX4" fmla="*/ 1981200 w 1981200"/>
                <a:gd name="connsiteY4" fmla="*/ 142875 h 266789"/>
                <a:gd name="connsiteX5" fmla="*/ 1724025 w 1981200"/>
                <a:gd name="connsiteY5" fmla="*/ 95250 h 266789"/>
                <a:gd name="connsiteX6" fmla="*/ 1724025 w 1981200"/>
                <a:gd name="connsiteY6" fmla="*/ 0 h 266789"/>
                <a:gd name="connsiteX7" fmla="*/ 1847850 w 1981200"/>
                <a:gd name="connsiteY7" fmla="*/ 0 h 266789"/>
                <a:gd name="connsiteX0" fmla="*/ 0 w 1981200"/>
                <a:gd name="connsiteY0" fmla="*/ 266700 h 474737"/>
                <a:gd name="connsiteX1" fmla="*/ 189076 w 1981200"/>
                <a:gd name="connsiteY1" fmla="*/ 474737 h 474737"/>
                <a:gd name="connsiteX2" fmla="*/ 571500 w 1981200"/>
                <a:gd name="connsiteY2" fmla="*/ 266700 h 474737"/>
                <a:gd name="connsiteX3" fmla="*/ 571500 w 1981200"/>
                <a:gd name="connsiteY3" fmla="*/ 133350 h 474737"/>
                <a:gd name="connsiteX4" fmla="*/ 1981200 w 1981200"/>
                <a:gd name="connsiteY4" fmla="*/ 142875 h 474737"/>
                <a:gd name="connsiteX5" fmla="*/ 1724025 w 1981200"/>
                <a:gd name="connsiteY5" fmla="*/ 95250 h 474737"/>
                <a:gd name="connsiteX6" fmla="*/ 1724025 w 1981200"/>
                <a:gd name="connsiteY6" fmla="*/ 0 h 474737"/>
                <a:gd name="connsiteX7" fmla="*/ 1847850 w 1981200"/>
                <a:gd name="connsiteY7" fmla="*/ 0 h 474737"/>
                <a:gd name="connsiteX0" fmla="*/ 0 w 1792124"/>
                <a:gd name="connsiteY0" fmla="*/ 474737 h 474737"/>
                <a:gd name="connsiteX1" fmla="*/ 382424 w 1792124"/>
                <a:gd name="connsiteY1" fmla="*/ 266700 h 474737"/>
                <a:gd name="connsiteX2" fmla="*/ 382424 w 1792124"/>
                <a:gd name="connsiteY2" fmla="*/ 133350 h 474737"/>
                <a:gd name="connsiteX3" fmla="*/ 1792124 w 1792124"/>
                <a:gd name="connsiteY3" fmla="*/ 142875 h 474737"/>
                <a:gd name="connsiteX4" fmla="*/ 1534949 w 1792124"/>
                <a:gd name="connsiteY4" fmla="*/ 95250 h 474737"/>
                <a:gd name="connsiteX5" fmla="*/ 1534949 w 1792124"/>
                <a:gd name="connsiteY5" fmla="*/ 0 h 474737"/>
                <a:gd name="connsiteX6" fmla="*/ 1658774 w 1792124"/>
                <a:gd name="connsiteY6" fmla="*/ 0 h 474737"/>
                <a:gd name="connsiteX0" fmla="*/ 79761 w 1871885"/>
                <a:gd name="connsiteY0" fmla="*/ 474737 h 474737"/>
                <a:gd name="connsiteX1" fmla="*/ 0 w 1871885"/>
                <a:gd name="connsiteY1" fmla="*/ 389279 h 474737"/>
                <a:gd name="connsiteX2" fmla="*/ 462185 w 1871885"/>
                <a:gd name="connsiteY2" fmla="*/ 266700 h 474737"/>
                <a:gd name="connsiteX3" fmla="*/ 462185 w 1871885"/>
                <a:gd name="connsiteY3" fmla="*/ 133350 h 474737"/>
                <a:gd name="connsiteX4" fmla="*/ 1871885 w 1871885"/>
                <a:gd name="connsiteY4" fmla="*/ 142875 h 474737"/>
                <a:gd name="connsiteX5" fmla="*/ 1614710 w 1871885"/>
                <a:gd name="connsiteY5" fmla="*/ 95250 h 474737"/>
                <a:gd name="connsiteX6" fmla="*/ 1614710 w 1871885"/>
                <a:gd name="connsiteY6" fmla="*/ 0 h 474737"/>
                <a:gd name="connsiteX7" fmla="*/ 1738535 w 1871885"/>
                <a:gd name="connsiteY7" fmla="*/ 0 h 474737"/>
                <a:gd name="connsiteX0" fmla="*/ 0 w 1792124"/>
                <a:gd name="connsiteY0" fmla="*/ 474737 h 474737"/>
                <a:gd name="connsiteX1" fmla="*/ 382424 w 1792124"/>
                <a:gd name="connsiteY1" fmla="*/ 266700 h 474737"/>
                <a:gd name="connsiteX2" fmla="*/ 382424 w 1792124"/>
                <a:gd name="connsiteY2" fmla="*/ 133350 h 474737"/>
                <a:gd name="connsiteX3" fmla="*/ 1792124 w 1792124"/>
                <a:gd name="connsiteY3" fmla="*/ 142875 h 474737"/>
                <a:gd name="connsiteX4" fmla="*/ 1534949 w 1792124"/>
                <a:gd name="connsiteY4" fmla="*/ 95250 h 474737"/>
                <a:gd name="connsiteX5" fmla="*/ 1534949 w 1792124"/>
                <a:gd name="connsiteY5" fmla="*/ 0 h 474737"/>
                <a:gd name="connsiteX6" fmla="*/ 1658774 w 1792124"/>
                <a:gd name="connsiteY6" fmla="*/ 0 h 474737"/>
                <a:gd name="connsiteX0" fmla="*/ 0 w 1965888"/>
                <a:gd name="connsiteY0" fmla="*/ 269638 h 269638"/>
                <a:gd name="connsiteX1" fmla="*/ 556188 w 1965888"/>
                <a:gd name="connsiteY1" fmla="*/ 266700 h 269638"/>
                <a:gd name="connsiteX2" fmla="*/ 556188 w 1965888"/>
                <a:gd name="connsiteY2" fmla="*/ 133350 h 269638"/>
                <a:gd name="connsiteX3" fmla="*/ 1965888 w 1965888"/>
                <a:gd name="connsiteY3" fmla="*/ 142875 h 269638"/>
                <a:gd name="connsiteX4" fmla="*/ 1708713 w 1965888"/>
                <a:gd name="connsiteY4" fmla="*/ 95250 h 269638"/>
                <a:gd name="connsiteX5" fmla="*/ 1708713 w 1965888"/>
                <a:gd name="connsiteY5" fmla="*/ 0 h 269638"/>
                <a:gd name="connsiteX6" fmla="*/ 1832538 w 1965888"/>
                <a:gd name="connsiteY6" fmla="*/ 0 h 26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888" h="269638">
                  <a:moveTo>
                    <a:pt x="0" y="269638"/>
                  </a:moveTo>
                  <a:lnTo>
                    <a:pt x="556188" y="266700"/>
                  </a:lnTo>
                  <a:lnTo>
                    <a:pt x="556188" y="133350"/>
                  </a:lnTo>
                  <a:lnTo>
                    <a:pt x="1965888" y="142875"/>
                  </a:lnTo>
                  <a:lnTo>
                    <a:pt x="1708713" y="95250"/>
                  </a:lnTo>
                  <a:lnTo>
                    <a:pt x="1708713" y="0"/>
                  </a:lnTo>
                  <a:lnTo>
                    <a:pt x="1832538"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62" name="Freeform 61"/>
            <p:cNvSpPr/>
            <p:nvPr/>
          </p:nvSpPr>
          <p:spPr>
            <a:xfrm>
              <a:off x="3519494" y="2849564"/>
              <a:ext cx="1770059" cy="552450"/>
            </a:xfrm>
            <a:custGeom>
              <a:avLst/>
              <a:gdLst>
                <a:gd name="connsiteX0" fmla="*/ 0 w 1876425"/>
                <a:gd name="connsiteY0" fmla="*/ 0 h 590550"/>
                <a:gd name="connsiteX1" fmla="*/ 571500 w 1876425"/>
                <a:gd name="connsiteY1" fmla="*/ 0 h 590550"/>
                <a:gd name="connsiteX2" fmla="*/ 571500 w 1876425"/>
                <a:gd name="connsiteY2" fmla="*/ 238125 h 590550"/>
                <a:gd name="connsiteX3" fmla="*/ 1762125 w 1876425"/>
                <a:gd name="connsiteY3" fmla="*/ 333375 h 590550"/>
                <a:gd name="connsiteX4" fmla="*/ 1762125 w 1876425"/>
                <a:gd name="connsiteY4" fmla="*/ 590550 h 590550"/>
                <a:gd name="connsiteX5" fmla="*/ 1876425 w 1876425"/>
                <a:gd name="connsiteY5" fmla="*/ 581025 h 590550"/>
                <a:gd name="connsiteX0" fmla="*/ 0 w 1876425"/>
                <a:gd name="connsiteY0" fmla="*/ 0 h 590550"/>
                <a:gd name="connsiteX1" fmla="*/ 571500 w 1876425"/>
                <a:gd name="connsiteY1" fmla="*/ 0 h 590550"/>
                <a:gd name="connsiteX2" fmla="*/ 571500 w 1876425"/>
                <a:gd name="connsiteY2" fmla="*/ 238125 h 590550"/>
                <a:gd name="connsiteX3" fmla="*/ 1762125 w 1876425"/>
                <a:gd name="connsiteY3" fmla="*/ 333375 h 590550"/>
                <a:gd name="connsiteX4" fmla="*/ 1762125 w 1876425"/>
                <a:gd name="connsiteY4" fmla="*/ 590550 h 590550"/>
                <a:gd name="connsiteX5" fmla="*/ 1876425 w 1876425"/>
                <a:gd name="connsiteY5" fmla="*/ 581025 h 590550"/>
                <a:gd name="connsiteX0" fmla="*/ 0 w 2081524"/>
                <a:gd name="connsiteY0" fmla="*/ 0 h 590550"/>
                <a:gd name="connsiteX1" fmla="*/ 571500 w 2081524"/>
                <a:gd name="connsiteY1" fmla="*/ 0 h 590550"/>
                <a:gd name="connsiteX2" fmla="*/ 571500 w 2081524"/>
                <a:gd name="connsiteY2" fmla="*/ 238125 h 590550"/>
                <a:gd name="connsiteX3" fmla="*/ 1762125 w 2081524"/>
                <a:gd name="connsiteY3" fmla="*/ 333375 h 590550"/>
                <a:gd name="connsiteX4" fmla="*/ 1762125 w 2081524"/>
                <a:gd name="connsiteY4" fmla="*/ 590550 h 590550"/>
                <a:gd name="connsiteX5" fmla="*/ 2081524 w 2081524"/>
                <a:gd name="connsiteY5" fmla="*/ 441443 h 590550"/>
                <a:gd name="connsiteX0" fmla="*/ 0 w 1856485"/>
                <a:gd name="connsiteY0" fmla="*/ 0 h 590550"/>
                <a:gd name="connsiteX1" fmla="*/ 571500 w 1856485"/>
                <a:gd name="connsiteY1" fmla="*/ 0 h 590550"/>
                <a:gd name="connsiteX2" fmla="*/ 571500 w 1856485"/>
                <a:gd name="connsiteY2" fmla="*/ 238125 h 590550"/>
                <a:gd name="connsiteX3" fmla="*/ 1762125 w 1856485"/>
                <a:gd name="connsiteY3" fmla="*/ 333375 h 590550"/>
                <a:gd name="connsiteX4" fmla="*/ 1762125 w 1856485"/>
                <a:gd name="connsiteY4" fmla="*/ 590550 h 590550"/>
                <a:gd name="connsiteX5" fmla="*/ 1856485 w 1856485"/>
                <a:gd name="connsiteY5" fmla="*/ 589570 h 590550"/>
                <a:gd name="connsiteX0" fmla="*/ 0 w 1856485"/>
                <a:gd name="connsiteY0" fmla="*/ 0 h 590550"/>
                <a:gd name="connsiteX1" fmla="*/ 571500 w 1856485"/>
                <a:gd name="connsiteY1" fmla="*/ 0 h 590550"/>
                <a:gd name="connsiteX2" fmla="*/ 571500 w 1856485"/>
                <a:gd name="connsiteY2" fmla="*/ 238125 h 590550"/>
                <a:gd name="connsiteX3" fmla="*/ 1762125 w 1856485"/>
                <a:gd name="connsiteY3" fmla="*/ 333375 h 590550"/>
                <a:gd name="connsiteX4" fmla="*/ 1762125 w 1856485"/>
                <a:gd name="connsiteY4" fmla="*/ 590550 h 590550"/>
                <a:gd name="connsiteX5" fmla="*/ 1856485 w 1856485"/>
                <a:gd name="connsiteY5" fmla="*/ 589570 h 590550"/>
                <a:gd name="connsiteX0" fmla="*/ 0 w 1856485"/>
                <a:gd name="connsiteY0" fmla="*/ 0 h 590550"/>
                <a:gd name="connsiteX1" fmla="*/ 139759 w 1856485"/>
                <a:gd name="connsiteY1" fmla="*/ 114923 h 590550"/>
                <a:gd name="connsiteX2" fmla="*/ 571500 w 1856485"/>
                <a:gd name="connsiteY2" fmla="*/ 0 h 590550"/>
                <a:gd name="connsiteX3" fmla="*/ 571500 w 1856485"/>
                <a:gd name="connsiteY3" fmla="*/ 238125 h 590550"/>
                <a:gd name="connsiteX4" fmla="*/ 1762125 w 1856485"/>
                <a:gd name="connsiteY4" fmla="*/ 333375 h 590550"/>
                <a:gd name="connsiteX5" fmla="*/ 1762125 w 1856485"/>
                <a:gd name="connsiteY5" fmla="*/ 590550 h 590550"/>
                <a:gd name="connsiteX6" fmla="*/ 1856485 w 1856485"/>
                <a:gd name="connsiteY6" fmla="*/ 589570 h 590550"/>
                <a:gd name="connsiteX0" fmla="*/ 0 w 1716726"/>
                <a:gd name="connsiteY0" fmla="*/ 114923 h 590550"/>
                <a:gd name="connsiteX1" fmla="*/ 431741 w 1716726"/>
                <a:gd name="connsiteY1" fmla="*/ 0 h 590550"/>
                <a:gd name="connsiteX2" fmla="*/ 431741 w 1716726"/>
                <a:gd name="connsiteY2" fmla="*/ 238125 h 590550"/>
                <a:gd name="connsiteX3" fmla="*/ 1622366 w 1716726"/>
                <a:gd name="connsiteY3" fmla="*/ 333375 h 590550"/>
                <a:gd name="connsiteX4" fmla="*/ 1622366 w 1716726"/>
                <a:gd name="connsiteY4" fmla="*/ 590550 h 590550"/>
                <a:gd name="connsiteX5" fmla="*/ 1716726 w 1716726"/>
                <a:gd name="connsiteY5" fmla="*/ 589570 h 590550"/>
                <a:gd name="connsiteX0" fmla="*/ 0 w 1824973"/>
                <a:gd name="connsiteY0" fmla="*/ 6676 h 590550"/>
                <a:gd name="connsiteX1" fmla="*/ 539988 w 1824973"/>
                <a:gd name="connsiteY1" fmla="*/ 0 h 590550"/>
                <a:gd name="connsiteX2" fmla="*/ 539988 w 1824973"/>
                <a:gd name="connsiteY2" fmla="*/ 238125 h 590550"/>
                <a:gd name="connsiteX3" fmla="*/ 1730613 w 1824973"/>
                <a:gd name="connsiteY3" fmla="*/ 333375 h 590550"/>
                <a:gd name="connsiteX4" fmla="*/ 1730613 w 1824973"/>
                <a:gd name="connsiteY4" fmla="*/ 590550 h 590550"/>
                <a:gd name="connsiteX5" fmla="*/ 1824973 w 1824973"/>
                <a:gd name="connsiteY5" fmla="*/ 58957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73" h="590550">
                  <a:moveTo>
                    <a:pt x="0" y="6676"/>
                  </a:moveTo>
                  <a:lnTo>
                    <a:pt x="539988" y="0"/>
                  </a:lnTo>
                  <a:lnTo>
                    <a:pt x="539988" y="238125"/>
                  </a:lnTo>
                  <a:lnTo>
                    <a:pt x="1730613" y="333375"/>
                  </a:lnTo>
                  <a:lnTo>
                    <a:pt x="1730613" y="590550"/>
                  </a:lnTo>
                  <a:lnTo>
                    <a:pt x="1824973" y="58957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64" name="Rectangle 63"/>
            <p:cNvSpPr/>
            <p:nvPr/>
          </p:nvSpPr>
          <p:spPr>
            <a:xfrm>
              <a:off x="5287966" y="3284539"/>
              <a:ext cx="314324" cy="215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984" name="Freeform 29"/>
            <p:cNvSpPr>
              <a:spLocks/>
            </p:cNvSpPr>
            <p:nvPr/>
          </p:nvSpPr>
          <p:spPr bwMode="auto">
            <a:xfrm>
              <a:off x="1215218" y="3785758"/>
              <a:ext cx="197842" cy="203721"/>
            </a:xfrm>
            <a:custGeom>
              <a:avLst/>
              <a:gdLst>
                <a:gd name="T0" fmla="*/ 0 w 441"/>
                <a:gd name="T1" fmla="*/ 2147483647 h 471"/>
                <a:gd name="T2" fmla="*/ 0 w 441"/>
                <a:gd name="T3" fmla="*/ 2147483647 h 471"/>
                <a:gd name="T4" fmla="*/ 2147483647 w 441"/>
                <a:gd name="T5" fmla="*/ 2147483647 h 471"/>
                <a:gd name="T6" fmla="*/ 2147483647 w 441"/>
                <a:gd name="T7" fmla="*/ 2147483647 h 471"/>
                <a:gd name="T8" fmla="*/ 2147483647 w 441"/>
                <a:gd name="T9" fmla="*/ 2147483647 h 471"/>
                <a:gd name="T10" fmla="*/ 2147483647 w 441"/>
                <a:gd name="T11" fmla="*/ 2147483647 h 471"/>
                <a:gd name="T12" fmla="*/ 2147483647 w 441"/>
                <a:gd name="T13" fmla="*/ 2147483647 h 471"/>
                <a:gd name="T14" fmla="*/ 2147483647 w 441"/>
                <a:gd name="T15" fmla="*/ 0 h 471"/>
                <a:gd name="T16" fmla="*/ 2147483647 w 441"/>
                <a:gd name="T17" fmla="*/ 0 h 471"/>
                <a:gd name="T18" fmla="*/ 2147483647 w 441"/>
                <a:gd name="T19" fmla="*/ 2147483647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1"/>
                <a:gd name="T31" fmla="*/ 0 h 471"/>
                <a:gd name="T32" fmla="*/ 441 w 441"/>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1" h="471">
                  <a:moveTo>
                    <a:pt x="0" y="471"/>
                  </a:moveTo>
                  <a:lnTo>
                    <a:pt x="0" y="261"/>
                  </a:lnTo>
                  <a:lnTo>
                    <a:pt x="162" y="261"/>
                  </a:lnTo>
                  <a:lnTo>
                    <a:pt x="160" y="3"/>
                  </a:lnTo>
                  <a:lnTo>
                    <a:pt x="273" y="3"/>
                  </a:lnTo>
                  <a:lnTo>
                    <a:pt x="273" y="126"/>
                  </a:lnTo>
                  <a:lnTo>
                    <a:pt x="360" y="126"/>
                  </a:lnTo>
                  <a:lnTo>
                    <a:pt x="360" y="0"/>
                  </a:lnTo>
                  <a:lnTo>
                    <a:pt x="441" y="0"/>
                  </a:lnTo>
                  <a:lnTo>
                    <a:pt x="438" y="357"/>
                  </a:lnTo>
                </a:path>
              </a:pathLst>
            </a:custGeom>
            <a:noFill/>
            <a:ln w="19050">
              <a:solidFill>
                <a:srgbClr val="FF0000"/>
              </a:solidFill>
              <a:round/>
              <a:headEnd/>
              <a:tailEnd/>
            </a:ln>
          </p:spPr>
          <p:txBody>
            <a:bodyPr/>
            <a:lstStyle/>
            <a:p>
              <a:endParaRPr lang="en-US"/>
            </a:p>
          </p:txBody>
        </p:sp>
        <p:sp>
          <p:nvSpPr>
            <p:cNvPr id="39985" name="Freeform 30"/>
            <p:cNvSpPr>
              <a:spLocks/>
            </p:cNvSpPr>
            <p:nvPr/>
          </p:nvSpPr>
          <p:spPr bwMode="auto">
            <a:xfrm>
              <a:off x="1287759" y="2707466"/>
              <a:ext cx="163747" cy="1128898"/>
            </a:xfrm>
            <a:custGeom>
              <a:avLst/>
              <a:gdLst>
                <a:gd name="T0" fmla="*/ 0 w 365"/>
                <a:gd name="T1" fmla="*/ 2147483647 h 2610"/>
                <a:gd name="T2" fmla="*/ 0 w 365"/>
                <a:gd name="T3" fmla="*/ 2147483647 h 2610"/>
                <a:gd name="T4" fmla="*/ 2147483647 w 365"/>
                <a:gd name="T5" fmla="*/ 2147483647 h 2610"/>
                <a:gd name="T6" fmla="*/ 2147483647 w 365"/>
                <a:gd name="T7" fmla="*/ 0 h 2610"/>
                <a:gd name="T8" fmla="*/ 2147483647 w 365"/>
                <a:gd name="T9" fmla="*/ 0 h 2610"/>
                <a:gd name="T10" fmla="*/ 2147483647 w 365"/>
                <a:gd name="T11" fmla="*/ 2147483647 h 2610"/>
                <a:gd name="T12" fmla="*/ 2147483647 w 365"/>
                <a:gd name="T13" fmla="*/ 2147483647 h 2610"/>
                <a:gd name="T14" fmla="*/ 2147483647 w 365"/>
                <a:gd name="T15" fmla="*/ 2147483647 h 2610"/>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610"/>
                <a:gd name="T26" fmla="*/ 365 w 365"/>
                <a:gd name="T27" fmla="*/ 2610 h 26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610">
                  <a:moveTo>
                    <a:pt x="0" y="2610"/>
                  </a:moveTo>
                  <a:lnTo>
                    <a:pt x="0" y="2392"/>
                  </a:lnTo>
                  <a:lnTo>
                    <a:pt x="114" y="2392"/>
                  </a:lnTo>
                  <a:lnTo>
                    <a:pt x="114" y="0"/>
                  </a:lnTo>
                  <a:lnTo>
                    <a:pt x="198" y="0"/>
                  </a:lnTo>
                  <a:lnTo>
                    <a:pt x="200" y="2394"/>
                  </a:lnTo>
                  <a:lnTo>
                    <a:pt x="365" y="2394"/>
                  </a:lnTo>
                  <a:lnTo>
                    <a:pt x="365" y="2049"/>
                  </a:lnTo>
                </a:path>
              </a:pathLst>
            </a:custGeom>
            <a:noFill/>
            <a:ln w="19050">
              <a:solidFill>
                <a:srgbClr val="FF0000"/>
              </a:solidFill>
              <a:round/>
              <a:headEnd/>
              <a:tailEnd/>
            </a:ln>
          </p:spPr>
          <p:txBody>
            <a:bodyPr/>
            <a:lstStyle/>
            <a:p>
              <a:endParaRPr lang="en-US"/>
            </a:p>
          </p:txBody>
        </p:sp>
        <p:cxnSp>
          <p:nvCxnSpPr>
            <p:cNvPr id="69" name="Straight Connector 68"/>
            <p:cNvCxnSpPr>
              <a:endCxn id="39948" idx="0"/>
            </p:cNvCxnSpPr>
            <p:nvPr/>
          </p:nvCxnSpPr>
          <p:spPr>
            <a:xfrm rot="16200000" flipH="1">
              <a:off x="1085067" y="4094957"/>
              <a:ext cx="261938"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501660" y="2630489"/>
              <a:ext cx="1912937" cy="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57335" y="1687514"/>
              <a:ext cx="563562" cy="1905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871548" y="4381501"/>
              <a:ext cx="1081088"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401773" y="4879976"/>
              <a:ext cx="566736" cy="3175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98524" y="3776664"/>
              <a:ext cx="458786" cy="15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92" name="TextBox 80"/>
            <p:cNvSpPr txBox="1">
              <a:spLocks noChangeArrowheads="1"/>
            </p:cNvSpPr>
            <p:nvPr/>
          </p:nvSpPr>
          <p:spPr bwMode="auto">
            <a:xfrm>
              <a:off x="5059827" y="3606413"/>
              <a:ext cx="1476227" cy="316441"/>
            </a:xfrm>
            <a:prstGeom prst="rect">
              <a:avLst/>
            </a:prstGeom>
            <a:noFill/>
            <a:ln w="9525">
              <a:noFill/>
              <a:miter lim="800000"/>
              <a:headEnd/>
              <a:tailEnd/>
            </a:ln>
          </p:spPr>
          <p:txBody>
            <a:bodyPr wrap="none">
              <a:spAutoFit/>
            </a:bodyPr>
            <a:lstStyle/>
            <a:p>
              <a:r>
                <a:rPr lang="en-GB" sz="1600">
                  <a:latin typeface="Calibri" pitchFamily="34" charset="0"/>
                </a:rPr>
                <a:t>Cross-correlator</a:t>
              </a:r>
            </a:p>
          </p:txBody>
        </p:sp>
      </p:grpSp>
      <p:sp>
        <p:nvSpPr>
          <p:cNvPr id="83" name="TextBox 82"/>
          <p:cNvSpPr txBox="1"/>
          <p:nvPr/>
        </p:nvSpPr>
        <p:spPr>
          <a:xfrm>
            <a:off x="476250" y="5648325"/>
            <a:ext cx="5641521" cy="338554"/>
          </a:xfrm>
          <a:prstGeom prst="rect">
            <a:avLst/>
          </a:prstGeom>
          <a:noFill/>
        </p:spPr>
        <p:txBody>
          <a:bodyPr wrap="square">
            <a:spAutoFit/>
          </a:bodyPr>
          <a:lstStyle/>
          <a:p>
            <a:pPr>
              <a:defRPr/>
            </a:pPr>
            <a:r>
              <a:rPr lang="en-GB" sz="1600" dirty="0">
                <a:latin typeface="+mn-lt"/>
              </a:rPr>
              <a:t>Total path for each beam </a:t>
            </a:r>
            <a:r>
              <a:rPr lang="en-GB" sz="1600" dirty="0" smtClean="0">
                <a:latin typeface="+mn-lt"/>
              </a:rPr>
              <a:t>is approximately </a:t>
            </a:r>
            <a:r>
              <a:rPr lang="en-GB" sz="1600" dirty="0">
                <a:latin typeface="+mn-lt"/>
              </a:rPr>
              <a:t>60 metres</a:t>
            </a:r>
          </a:p>
        </p:txBody>
      </p:sp>
      <p:sp>
        <p:nvSpPr>
          <p:cNvPr id="39942" name="Date Placeholder 3"/>
          <p:cNvSpPr>
            <a:spLocks noGrp="1"/>
          </p:cNvSpPr>
          <p:nvPr>
            <p:ph type="dt" sz="quarter" idx="10"/>
          </p:nvPr>
        </p:nvSpPr>
        <p:spPr>
          <a:noFill/>
        </p:spPr>
        <p:txBody>
          <a:bodyPr/>
          <a:lstStyle/>
          <a:p>
            <a:r>
              <a:rPr lang="en-US" smtClean="0"/>
              <a:t>ICUIL USA Sep 2010</a:t>
            </a:r>
          </a:p>
          <a:p>
            <a:endParaRPr lang="en-US"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mporal_jitter_2010_08_26_none.avi">
            <a:hlinkClick r:id="" action="ppaction://media"/>
          </p:cNvPr>
          <p:cNvPicPr>
            <a:picLocks noRot="1" noChangeAspect="1"/>
          </p:cNvPicPr>
          <p:nvPr>
            <a:videoFile r:link="rId1"/>
          </p:nvPr>
        </p:nvPicPr>
        <p:blipFill>
          <a:blip r:embed="rId3" cstate="print"/>
          <a:stretch>
            <a:fillRect/>
          </a:stretch>
        </p:blipFill>
        <p:spPr>
          <a:xfrm>
            <a:off x="1915885" y="1178379"/>
            <a:ext cx="5334000" cy="4000500"/>
          </a:xfrm>
          <a:prstGeom prst="rect">
            <a:avLst/>
          </a:prstGeom>
        </p:spPr>
      </p:pic>
      <p:sp>
        <p:nvSpPr>
          <p:cNvPr id="5" name="Date Placeholder 3"/>
          <p:cNvSpPr>
            <a:spLocks noGrp="1"/>
          </p:cNvSpPr>
          <p:nvPr>
            <p:ph type="dt" sz="quarter" idx="10"/>
          </p:nvPr>
        </p:nvSpPr>
        <p:spPr>
          <a:xfrm>
            <a:off x="374650" y="6396038"/>
            <a:ext cx="2133600" cy="323850"/>
          </a:xfrm>
          <a:noFill/>
        </p:spPr>
        <p:txBody>
          <a:bodyPr/>
          <a:lstStyle/>
          <a:p>
            <a:r>
              <a:rPr lang="en-US" dirty="0" smtClean="0"/>
              <a:t>ICUIL USA Sep 2010</a:t>
            </a:r>
          </a:p>
          <a:p>
            <a:endParaRPr lang="en-US" dirty="0" smtClean="0"/>
          </a:p>
        </p:txBody>
      </p:sp>
      <p:sp>
        <p:nvSpPr>
          <p:cNvPr id="10" name="Rectangle 17"/>
          <p:cNvSpPr txBox="1">
            <a:spLocks noChangeArrowheads="1"/>
          </p:cNvSpPr>
          <p:nvPr/>
        </p:nvSpPr>
        <p:spPr>
          <a:xfrm>
            <a:off x="457200" y="623292"/>
            <a:ext cx="8229600" cy="546265"/>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tx2"/>
                </a:solidFill>
                <a:effectLst/>
                <a:uLnTx/>
                <a:uFillTx/>
                <a:latin typeface="+mj-lt"/>
                <a:ea typeface="+mj-ea"/>
                <a:cs typeface="+mj-cs"/>
              </a:rPr>
              <a:t>Example of cross-</a:t>
            </a:r>
            <a:r>
              <a:rPr kumimoji="0" lang="en-GB" sz="2400" b="0" i="0" u="none" strike="noStrike" kern="0" cap="none" spc="0" normalizeH="0" baseline="0" noProof="0" dirty="0" err="1" smtClean="0">
                <a:ln>
                  <a:noFill/>
                </a:ln>
                <a:solidFill>
                  <a:schemeClr val="tx2"/>
                </a:solidFill>
                <a:effectLst/>
                <a:uLnTx/>
                <a:uFillTx/>
                <a:latin typeface="+mj-lt"/>
                <a:ea typeface="+mj-ea"/>
                <a:cs typeface="+mj-cs"/>
              </a:rPr>
              <a:t>correlator</a:t>
            </a:r>
            <a:r>
              <a:rPr kumimoji="0" lang="en-GB" sz="2400" b="0" i="0" u="none" strike="noStrike" kern="0" cap="none" spc="0" normalizeH="0" baseline="0" noProof="0" dirty="0" smtClean="0">
                <a:ln>
                  <a:noFill/>
                </a:ln>
                <a:solidFill>
                  <a:schemeClr val="tx2"/>
                </a:solidFill>
                <a:effectLst/>
                <a:uLnTx/>
                <a:uFillTx/>
                <a:latin typeface="+mj-lt"/>
                <a:ea typeface="+mj-ea"/>
                <a:cs typeface="+mj-cs"/>
              </a:rPr>
              <a:t> data</a:t>
            </a:r>
          </a:p>
        </p:txBody>
      </p:sp>
      <p:sp>
        <p:nvSpPr>
          <p:cNvPr id="12" name="TextBox 9"/>
          <p:cNvSpPr txBox="1">
            <a:spLocks noChangeArrowheads="1"/>
          </p:cNvSpPr>
          <p:nvPr/>
        </p:nvSpPr>
        <p:spPr bwMode="auto">
          <a:xfrm>
            <a:off x="512990" y="5580291"/>
            <a:ext cx="5864106" cy="338554"/>
          </a:xfrm>
          <a:prstGeom prst="rect">
            <a:avLst/>
          </a:prstGeom>
          <a:noFill/>
          <a:ln w="9525">
            <a:noFill/>
            <a:miter lim="800000"/>
            <a:headEnd/>
            <a:tailEnd/>
          </a:ln>
        </p:spPr>
        <p:txBody>
          <a:bodyPr wrap="none">
            <a:spAutoFit/>
          </a:bodyPr>
          <a:lstStyle/>
          <a:p>
            <a:r>
              <a:rPr lang="en-GB" sz="1600" dirty="0" smtClean="0"/>
              <a:t>Sequence of 274 pulses at 10 Hz showing temporal jitter</a:t>
            </a:r>
            <a:endParaRPr lang="en-GB" sz="1600" baseline="-25000" dirty="0"/>
          </a:p>
        </p:txBody>
      </p:sp>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noFill/>
        </p:spPr>
        <p:txBody>
          <a:bodyPr/>
          <a:lstStyle/>
          <a:p>
            <a:pPr algn="l" eaLnBrk="1" hangingPunct="1"/>
            <a:r>
              <a:rPr lang="en-GB" sz="2400" dirty="0" smtClean="0"/>
              <a:t>Dual-beam timing results</a:t>
            </a:r>
          </a:p>
        </p:txBody>
      </p:sp>
      <p:grpSp>
        <p:nvGrpSpPr>
          <p:cNvPr id="40963" name="Group 6"/>
          <p:cNvGrpSpPr>
            <a:grpSpLocks/>
          </p:cNvGrpSpPr>
          <p:nvPr/>
        </p:nvGrpSpPr>
        <p:grpSpPr bwMode="auto">
          <a:xfrm>
            <a:off x="133350" y="1162050"/>
            <a:ext cx="5467350" cy="3409950"/>
            <a:chOff x="2838450" y="1152525"/>
            <a:chExt cx="6016601" cy="3648075"/>
          </a:xfrm>
        </p:grpSpPr>
        <p:pic>
          <p:nvPicPr>
            <p:cNvPr id="40975" name="Picture 3" descr="Time jitter image.BMP"/>
            <p:cNvPicPr>
              <a:picLocks noChangeAspect="1"/>
            </p:cNvPicPr>
            <p:nvPr/>
          </p:nvPicPr>
          <p:blipFill>
            <a:blip r:embed="rId2" cstate="print"/>
            <a:srcRect l="4480" r="7071"/>
            <a:stretch>
              <a:fillRect/>
            </a:stretch>
          </p:blipFill>
          <p:spPr bwMode="auto">
            <a:xfrm>
              <a:off x="2838450" y="1152525"/>
              <a:ext cx="6016601" cy="3648075"/>
            </a:xfrm>
            <a:prstGeom prst="rect">
              <a:avLst/>
            </a:prstGeom>
            <a:noFill/>
            <a:ln w="9525">
              <a:noFill/>
              <a:miter lim="800000"/>
              <a:headEnd/>
              <a:tailEnd/>
            </a:ln>
          </p:spPr>
        </p:pic>
        <p:sp>
          <p:nvSpPr>
            <p:cNvPr id="6" name="Rectangle 5"/>
            <p:cNvSpPr/>
            <p:nvPr/>
          </p:nvSpPr>
          <p:spPr>
            <a:xfrm>
              <a:off x="2838450" y="1685810"/>
              <a:ext cx="248071" cy="247620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0964" name="TextBox 9"/>
          <p:cNvSpPr txBox="1">
            <a:spLocks noChangeArrowheads="1"/>
          </p:cNvSpPr>
          <p:nvPr/>
        </p:nvSpPr>
        <p:spPr bwMode="auto">
          <a:xfrm>
            <a:off x="676275" y="4829175"/>
            <a:ext cx="5131533" cy="830997"/>
          </a:xfrm>
          <a:prstGeom prst="rect">
            <a:avLst/>
          </a:prstGeom>
          <a:noFill/>
          <a:ln w="9525">
            <a:noFill/>
            <a:miter lim="800000"/>
            <a:headEnd/>
            <a:tailEnd/>
          </a:ln>
        </p:spPr>
        <p:txBody>
          <a:bodyPr wrap="none">
            <a:spAutoFit/>
          </a:bodyPr>
          <a:lstStyle/>
          <a:p>
            <a:r>
              <a:rPr lang="en-GB" sz="1600" dirty="0"/>
              <a:t>Temporal scale: 1 pixel = 8 femtoseconds</a:t>
            </a:r>
          </a:p>
          <a:p>
            <a:endParaRPr lang="en-GB" sz="1600" dirty="0"/>
          </a:p>
          <a:p>
            <a:r>
              <a:rPr lang="en-GB" sz="1600" dirty="0"/>
              <a:t>FWHM of jitter is 16 femtoseconds, </a:t>
            </a:r>
            <a:r>
              <a:rPr lang="en-GB" sz="1600" dirty="0" err="1"/>
              <a:t>i.e</a:t>
            </a:r>
            <a:r>
              <a:rPr lang="en-GB" sz="1600" dirty="0"/>
              <a:t> ≈ 0.4 </a:t>
            </a:r>
            <a:r>
              <a:rPr lang="en-GB" sz="1600" dirty="0" err="1"/>
              <a:t>T</a:t>
            </a:r>
            <a:r>
              <a:rPr lang="en-GB" sz="1600" baseline="-25000" dirty="0" err="1"/>
              <a:t>pulse</a:t>
            </a:r>
            <a:endParaRPr lang="en-GB" sz="1600" baseline="-25000" dirty="0"/>
          </a:p>
        </p:txBody>
      </p:sp>
      <p:grpSp>
        <p:nvGrpSpPr>
          <p:cNvPr id="40965" name="Group 16"/>
          <p:cNvGrpSpPr>
            <a:grpSpLocks/>
          </p:cNvGrpSpPr>
          <p:nvPr/>
        </p:nvGrpSpPr>
        <p:grpSpPr bwMode="auto">
          <a:xfrm>
            <a:off x="5734050" y="1352550"/>
            <a:ext cx="3190875" cy="3176588"/>
            <a:chOff x="6172200" y="1552575"/>
            <a:chExt cx="2762250" cy="2750226"/>
          </a:xfrm>
        </p:grpSpPr>
        <p:grpSp>
          <p:nvGrpSpPr>
            <p:cNvPr id="40967" name="Group 8"/>
            <p:cNvGrpSpPr>
              <a:grpSpLocks/>
            </p:cNvGrpSpPr>
            <p:nvPr/>
          </p:nvGrpSpPr>
          <p:grpSpPr bwMode="auto">
            <a:xfrm>
              <a:off x="6172200" y="1552575"/>
              <a:ext cx="2762250" cy="2750226"/>
              <a:chOff x="6172200" y="1552575"/>
              <a:chExt cx="2762250" cy="2750226"/>
            </a:xfrm>
          </p:grpSpPr>
          <p:pic>
            <p:nvPicPr>
              <p:cNvPr id="40973" name="Picture 4" descr="Time jitter histogram.BMP"/>
              <p:cNvPicPr>
                <a:picLocks noChangeAspect="1"/>
              </p:cNvPicPr>
              <p:nvPr/>
            </p:nvPicPr>
            <p:blipFill>
              <a:blip r:embed="rId3" cstate="print"/>
              <a:srcRect l="5936" r="8308"/>
              <a:stretch>
                <a:fillRect/>
              </a:stretch>
            </p:blipFill>
            <p:spPr bwMode="auto">
              <a:xfrm>
                <a:off x="6181725" y="1552575"/>
                <a:ext cx="2752725" cy="2750226"/>
              </a:xfrm>
              <a:prstGeom prst="rect">
                <a:avLst/>
              </a:prstGeom>
              <a:noFill/>
              <a:ln w="9525">
                <a:noFill/>
                <a:miter lim="800000"/>
                <a:headEnd/>
                <a:tailEnd/>
              </a:ln>
            </p:spPr>
          </p:pic>
          <p:sp>
            <p:nvSpPr>
              <p:cNvPr id="8" name="Rectangle 7"/>
              <p:cNvSpPr/>
              <p:nvPr/>
            </p:nvSpPr>
            <p:spPr>
              <a:xfrm>
                <a:off x="6172200" y="2562778"/>
                <a:ext cx="114063" cy="666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12" name="Straight Connector 11"/>
            <p:cNvCxnSpPr/>
            <p:nvPr/>
          </p:nvCxnSpPr>
          <p:spPr>
            <a:xfrm rot="5400000" flipH="1" flipV="1">
              <a:off x="6090979" y="2881645"/>
              <a:ext cx="2238939" cy="13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6530053" y="2900200"/>
              <a:ext cx="2237565" cy="13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958133" y="2891266"/>
              <a:ext cx="2238940" cy="13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7386900" y="2881645"/>
              <a:ext cx="2238939" cy="13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662212" y="2881645"/>
              <a:ext cx="2238939" cy="13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966" name="Date Placeholder 3"/>
          <p:cNvSpPr>
            <a:spLocks noGrp="1"/>
          </p:cNvSpPr>
          <p:nvPr>
            <p:ph type="dt" sz="quarter" idx="10"/>
          </p:nvPr>
        </p:nvSpPr>
        <p:spPr>
          <a:noFill/>
        </p:spPr>
        <p:txBody>
          <a:bodyPr/>
          <a:lstStyle/>
          <a:p>
            <a:r>
              <a:rPr lang="en-US" dirty="0" smtClean="0"/>
              <a:t>ICUIL USA Sep 2010</a:t>
            </a:r>
          </a:p>
          <a:p>
            <a:endParaRPr lang="en-US"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noFill/>
        </p:spPr>
        <p:txBody>
          <a:bodyPr/>
          <a:lstStyle/>
          <a:p>
            <a:pPr algn="l" eaLnBrk="1" hangingPunct="1"/>
            <a:r>
              <a:rPr lang="en-GB" sz="2400" smtClean="0"/>
              <a:t>Dual-beam pointing diagnostic</a:t>
            </a:r>
          </a:p>
        </p:txBody>
      </p:sp>
      <p:sp>
        <p:nvSpPr>
          <p:cNvPr id="43011" name="Date Placeholder 3"/>
          <p:cNvSpPr>
            <a:spLocks noGrp="1"/>
          </p:cNvSpPr>
          <p:nvPr>
            <p:ph type="dt" sz="quarter" idx="10"/>
          </p:nvPr>
        </p:nvSpPr>
        <p:spPr>
          <a:noFill/>
        </p:spPr>
        <p:txBody>
          <a:bodyPr/>
          <a:lstStyle/>
          <a:p>
            <a:r>
              <a:rPr lang="en-US" smtClean="0"/>
              <a:t>ICUIL USA Sep 2010</a:t>
            </a:r>
          </a:p>
          <a:p>
            <a:endParaRPr lang="en-US" smtClean="0"/>
          </a:p>
        </p:txBody>
      </p:sp>
      <p:grpSp>
        <p:nvGrpSpPr>
          <p:cNvPr id="13" name="Group 12"/>
          <p:cNvGrpSpPr/>
          <p:nvPr/>
        </p:nvGrpSpPr>
        <p:grpSpPr>
          <a:xfrm>
            <a:off x="1463040" y="1779559"/>
            <a:ext cx="2645980" cy="2118539"/>
            <a:chOff x="668122" y="1821447"/>
            <a:chExt cx="3032926" cy="2428352"/>
          </a:xfrm>
        </p:grpSpPr>
        <p:grpSp>
          <p:nvGrpSpPr>
            <p:cNvPr id="9" name="Group 8"/>
            <p:cNvGrpSpPr/>
            <p:nvPr/>
          </p:nvGrpSpPr>
          <p:grpSpPr>
            <a:xfrm rot="6481280">
              <a:off x="1453009" y="1036560"/>
              <a:ext cx="1437752" cy="3007526"/>
              <a:chOff x="4560276" y="1273628"/>
              <a:chExt cx="1437752" cy="3007526"/>
            </a:xfrm>
          </p:grpSpPr>
          <p:sp>
            <p:nvSpPr>
              <p:cNvPr id="6" name="Isosceles Triangle 5"/>
              <p:cNvSpPr/>
              <p:nvPr/>
            </p:nvSpPr>
            <p:spPr>
              <a:xfrm>
                <a:off x="4561112" y="1273628"/>
                <a:ext cx="1436916" cy="2873829"/>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560276" y="4019892"/>
                <a:ext cx="1434124" cy="2612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rot="4153669">
              <a:off x="1478409" y="2027160"/>
              <a:ext cx="1437752" cy="3007526"/>
              <a:chOff x="4560276" y="1273628"/>
              <a:chExt cx="1437752" cy="3007526"/>
            </a:xfrm>
          </p:grpSpPr>
          <p:sp>
            <p:nvSpPr>
              <p:cNvPr id="11" name="Isosceles Triangle 10"/>
              <p:cNvSpPr/>
              <p:nvPr/>
            </p:nvSpPr>
            <p:spPr>
              <a:xfrm>
                <a:off x="4561112" y="1273628"/>
                <a:ext cx="1436916" cy="2873829"/>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560276" y="4019892"/>
                <a:ext cx="1434124" cy="2612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4" name="TextBox 33"/>
          <p:cNvSpPr txBox="1"/>
          <p:nvPr/>
        </p:nvSpPr>
        <p:spPr>
          <a:xfrm>
            <a:off x="675250" y="1772530"/>
            <a:ext cx="567784" cy="369332"/>
          </a:xfrm>
          <a:prstGeom prst="rect">
            <a:avLst/>
          </a:prstGeom>
          <a:noFill/>
        </p:spPr>
        <p:txBody>
          <a:bodyPr wrap="none" rtlCol="0">
            <a:spAutoFit/>
          </a:bodyPr>
          <a:lstStyle/>
          <a:p>
            <a:r>
              <a:rPr lang="en-GB" dirty="0" smtClean="0"/>
              <a:t>F/2</a:t>
            </a:r>
            <a:endParaRPr lang="en-GB" dirty="0"/>
          </a:p>
        </p:txBody>
      </p:sp>
      <p:sp>
        <p:nvSpPr>
          <p:cNvPr id="35" name="TextBox 34"/>
          <p:cNvSpPr txBox="1"/>
          <p:nvPr/>
        </p:nvSpPr>
        <p:spPr>
          <a:xfrm>
            <a:off x="686973" y="3655252"/>
            <a:ext cx="567784" cy="369332"/>
          </a:xfrm>
          <a:prstGeom prst="rect">
            <a:avLst/>
          </a:prstGeom>
          <a:noFill/>
        </p:spPr>
        <p:txBody>
          <a:bodyPr wrap="none" rtlCol="0">
            <a:spAutoFit/>
          </a:bodyPr>
          <a:lstStyle/>
          <a:p>
            <a:r>
              <a:rPr lang="en-GB" dirty="0" smtClean="0"/>
              <a:t>F/2</a:t>
            </a:r>
            <a:endParaRPr lang="en-GB" dirty="0"/>
          </a:p>
        </p:txBody>
      </p:sp>
      <p:grpSp>
        <p:nvGrpSpPr>
          <p:cNvPr id="33" name="Group 32"/>
          <p:cNvGrpSpPr/>
          <p:nvPr/>
        </p:nvGrpSpPr>
        <p:grpSpPr>
          <a:xfrm>
            <a:off x="1472407" y="3993686"/>
            <a:ext cx="5806518" cy="2028825"/>
            <a:chOff x="1472407" y="3765087"/>
            <a:chExt cx="5806518" cy="2028825"/>
          </a:xfrm>
        </p:grpSpPr>
        <p:pic>
          <p:nvPicPr>
            <p:cNvPr id="36" name="both%20beams%20vacuum[1].avi">
              <a:hlinkClick r:id="" action="ppaction://media"/>
            </p:cNvPr>
            <p:cNvPicPr>
              <a:picLocks noRot="1" noChangeAspect="1"/>
            </p:cNvPicPr>
            <p:nvPr>
              <a:videoFile r:link="rId1"/>
            </p:nvPr>
          </p:nvPicPr>
          <p:blipFill>
            <a:blip r:embed="rId3" cstate="print"/>
            <a:stretch>
              <a:fillRect/>
            </a:stretch>
          </p:blipFill>
          <p:spPr>
            <a:xfrm>
              <a:off x="3786405" y="3765087"/>
              <a:ext cx="1543050" cy="2028825"/>
            </a:xfrm>
            <a:prstGeom prst="rect">
              <a:avLst/>
            </a:prstGeom>
          </p:spPr>
        </p:pic>
        <p:sp>
          <p:nvSpPr>
            <p:cNvPr id="37" name="TextBox 36"/>
            <p:cNvSpPr txBox="1"/>
            <p:nvPr/>
          </p:nvSpPr>
          <p:spPr>
            <a:xfrm>
              <a:off x="5866227" y="4276581"/>
              <a:ext cx="1383712" cy="369332"/>
            </a:xfrm>
            <a:prstGeom prst="rect">
              <a:avLst/>
            </a:prstGeom>
            <a:noFill/>
          </p:spPr>
          <p:txBody>
            <a:bodyPr wrap="none" rtlCol="0">
              <a:spAutoFit/>
            </a:bodyPr>
            <a:lstStyle/>
            <a:p>
              <a:r>
                <a:rPr lang="en-GB" dirty="0" smtClean="0"/>
                <a:t>North spot</a:t>
              </a:r>
              <a:endParaRPr lang="en-GB" dirty="0"/>
            </a:p>
          </p:txBody>
        </p:sp>
        <p:sp>
          <p:nvSpPr>
            <p:cNvPr id="38" name="TextBox 37"/>
            <p:cNvSpPr txBox="1"/>
            <p:nvPr/>
          </p:nvSpPr>
          <p:spPr>
            <a:xfrm>
              <a:off x="5892007" y="4822872"/>
              <a:ext cx="1386918" cy="369332"/>
            </a:xfrm>
            <a:prstGeom prst="rect">
              <a:avLst/>
            </a:prstGeom>
            <a:noFill/>
          </p:spPr>
          <p:txBody>
            <a:bodyPr wrap="none" rtlCol="0">
              <a:spAutoFit/>
            </a:bodyPr>
            <a:lstStyle/>
            <a:p>
              <a:r>
                <a:rPr lang="en-GB" dirty="0" smtClean="0"/>
                <a:t>South spot</a:t>
              </a:r>
              <a:endParaRPr lang="en-GB" dirty="0"/>
            </a:p>
          </p:txBody>
        </p:sp>
        <p:sp>
          <p:nvSpPr>
            <p:cNvPr id="39" name="Rectangle 38"/>
            <p:cNvSpPr>
              <a:spLocks noChangeAspect="1"/>
            </p:cNvSpPr>
            <p:nvPr/>
          </p:nvSpPr>
          <p:spPr>
            <a:xfrm>
              <a:off x="3910791" y="5458271"/>
              <a:ext cx="196947" cy="1969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1472407" y="5355099"/>
              <a:ext cx="2228495" cy="369332"/>
            </a:xfrm>
            <a:prstGeom prst="rect">
              <a:avLst/>
            </a:prstGeom>
            <a:noFill/>
          </p:spPr>
          <p:txBody>
            <a:bodyPr wrap="none" rtlCol="0">
              <a:spAutoFit/>
            </a:bodyPr>
            <a:lstStyle/>
            <a:p>
              <a:r>
                <a:rPr lang="en-GB" dirty="0" smtClean="0"/>
                <a:t>Scale 2x2 microns</a:t>
              </a:r>
              <a:endParaRPr lang="en-GB" dirty="0"/>
            </a:p>
          </p:txBody>
        </p:sp>
      </p:grpSp>
      <p:grpSp>
        <p:nvGrpSpPr>
          <p:cNvPr id="44" name="Group 43"/>
          <p:cNvGrpSpPr/>
          <p:nvPr/>
        </p:nvGrpSpPr>
        <p:grpSpPr>
          <a:xfrm>
            <a:off x="3615401" y="1559857"/>
            <a:ext cx="5123118" cy="1910422"/>
            <a:chOff x="3615401" y="1559857"/>
            <a:chExt cx="5123118" cy="1910422"/>
          </a:xfrm>
        </p:grpSpPr>
        <p:grpSp>
          <p:nvGrpSpPr>
            <p:cNvPr id="30" name="Group 29"/>
            <p:cNvGrpSpPr/>
            <p:nvPr/>
          </p:nvGrpSpPr>
          <p:grpSpPr>
            <a:xfrm>
              <a:off x="5332578" y="2100635"/>
              <a:ext cx="2696824" cy="1369644"/>
              <a:chOff x="3925965" y="2042167"/>
              <a:chExt cx="3301578" cy="1676782"/>
            </a:xfrm>
          </p:grpSpPr>
          <p:grpSp>
            <p:nvGrpSpPr>
              <p:cNvPr id="29" name="Group 28"/>
              <p:cNvGrpSpPr/>
              <p:nvPr/>
            </p:nvGrpSpPr>
            <p:grpSpPr>
              <a:xfrm>
                <a:off x="3925965" y="2042167"/>
                <a:ext cx="1789036" cy="1606498"/>
                <a:chOff x="3925965" y="2042167"/>
                <a:chExt cx="1789036" cy="1606498"/>
              </a:xfrm>
            </p:grpSpPr>
            <p:sp>
              <p:nvSpPr>
                <p:cNvPr id="19" name="Isosceles Triangle 18"/>
                <p:cNvSpPr/>
                <p:nvPr/>
              </p:nvSpPr>
              <p:spPr>
                <a:xfrm rot="6481280">
                  <a:off x="4415733" y="1880224"/>
                  <a:ext cx="854754" cy="1709506"/>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rot="6481280">
                  <a:off x="3602420" y="2391008"/>
                  <a:ext cx="853093" cy="1554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rot="4153669">
                  <a:off x="4392857" y="2326522"/>
                  <a:ext cx="855251" cy="1789036"/>
                  <a:chOff x="4560276" y="1273628"/>
                  <a:chExt cx="1437752" cy="3007526"/>
                </a:xfrm>
              </p:grpSpPr>
              <p:sp>
                <p:nvSpPr>
                  <p:cNvPr id="17" name="Isosceles Triangle 16"/>
                  <p:cNvSpPr/>
                  <p:nvPr/>
                </p:nvSpPr>
                <p:spPr>
                  <a:xfrm>
                    <a:off x="4561112" y="1273628"/>
                    <a:ext cx="1436916" cy="2873829"/>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560276" y="4019892"/>
                    <a:ext cx="1434124" cy="2612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 name="Group 27"/>
              <p:cNvGrpSpPr/>
              <p:nvPr/>
            </p:nvGrpSpPr>
            <p:grpSpPr>
              <a:xfrm>
                <a:off x="5955632" y="2203778"/>
                <a:ext cx="1271911" cy="1515171"/>
                <a:chOff x="6238220" y="2264980"/>
                <a:chExt cx="1271911" cy="1515171"/>
              </a:xfrm>
            </p:grpSpPr>
            <p:sp>
              <p:nvSpPr>
                <p:cNvPr id="26" name="Rectangle 25"/>
                <p:cNvSpPr/>
                <p:nvPr/>
              </p:nvSpPr>
              <p:spPr>
                <a:xfrm>
                  <a:off x="6620929" y="2267148"/>
                  <a:ext cx="736600" cy="151300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rot="5400000">
                  <a:off x="5854616" y="2866160"/>
                  <a:ext cx="1512042" cy="31593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Manual Operation 24"/>
                <p:cNvSpPr/>
                <p:nvPr/>
              </p:nvSpPr>
              <p:spPr>
                <a:xfrm rot="5400000">
                  <a:off x="5706533" y="2887133"/>
                  <a:ext cx="1498596" cy="279401"/>
                </a:xfrm>
                <a:prstGeom prst="flowChartManualOperati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rot="5400000">
                  <a:off x="5882725" y="2947868"/>
                  <a:ext cx="866401" cy="155412"/>
                </a:xfrm>
                <a:prstGeom prst="ellipse">
                  <a:avLst/>
                </a:prstGeom>
                <a:solidFill>
                  <a:srgbClr val="006666"/>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rot="5400000">
                  <a:off x="6596141" y="2863031"/>
                  <a:ext cx="1512042" cy="31593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1" name="Oval 30"/>
            <p:cNvSpPr/>
            <p:nvPr/>
          </p:nvSpPr>
          <p:spPr>
            <a:xfrm>
              <a:off x="3615401" y="2391506"/>
              <a:ext cx="787795" cy="815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own Arrow 31"/>
            <p:cNvSpPr/>
            <p:nvPr/>
          </p:nvSpPr>
          <p:spPr>
            <a:xfrm rot="16200000">
              <a:off x="4447841" y="2617066"/>
              <a:ext cx="484632" cy="39094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4814047" y="1559857"/>
              <a:ext cx="3924472" cy="369332"/>
            </a:xfrm>
            <a:prstGeom prst="rect">
              <a:avLst/>
            </a:prstGeom>
            <a:noFill/>
          </p:spPr>
          <p:txBody>
            <a:bodyPr wrap="none" rtlCol="0">
              <a:spAutoFit/>
            </a:bodyPr>
            <a:lstStyle/>
            <a:p>
              <a:r>
                <a:rPr lang="en-GB" dirty="0" smtClean="0"/>
                <a:t>In target chamber, under vacuum</a:t>
              </a:r>
              <a:endParaRPr lang="en-GB"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noFill/>
        </p:spPr>
        <p:txBody>
          <a:bodyPr/>
          <a:lstStyle/>
          <a:p>
            <a:pPr algn="l" eaLnBrk="1" hangingPunct="1"/>
            <a:r>
              <a:rPr lang="en-GB" sz="2400" dirty="0" smtClean="0"/>
              <a:t>Dual-beam overlap: early results</a:t>
            </a:r>
          </a:p>
        </p:txBody>
      </p:sp>
      <p:sp>
        <p:nvSpPr>
          <p:cNvPr id="44035" name="Rectangle 42"/>
          <p:cNvSpPr>
            <a:spLocks noChangeArrowheads="1"/>
          </p:cNvSpPr>
          <p:nvPr/>
        </p:nvSpPr>
        <p:spPr bwMode="auto">
          <a:xfrm>
            <a:off x="4181475" y="1695450"/>
            <a:ext cx="381000" cy="134302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4036" name="Date Placeholder 3"/>
          <p:cNvSpPr>
            <a:spLocks noGrp="1"/>
          </p:cNvSpPr>
          <p:nvPr>
            <p:ph type="dt" sz="quarter" idx="10"/>
          </p:nvPr>
        </p:nvSpPr>
        <p:spPr>
          <a:noFill/>
        </p:spPr>
        <p:txBody>
          <a:bodyPr/>
          <a:lstStyle/>
          <a:p>
            <a:r>
              <a:rPr lang="en-US" smtClean="0"/>
              <a:t>ICUIL USA Sep 2010</a:t>
            </a:r>
          </a:p>
          <a:p>
            <a:endParaRPr lang="en-US" smtClean="0"/>
          </a:p>
        </p:txBody>
      </p:sp>
      <p:sp>
        <p:nvSpPr>
          <p:cNvPr id="10" name="Oval 9"/>
          <p:cNvSpPr/>
          <p:nvPr/>
        </p:nvSpPr>
        <p:spPr>
          <a:xfrm>
            <a:off x="1653981" y="2904564"/>
            <a:ext cx="1573307" cy="1573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791636" y="3083854"/>
            <a:ext cx="3860352" cy="646331"/>
          </a:xfrm>
          <a:prstGeom prst="rect">
            <a:avLst/>
          </a:prstGeom>
          <a:noFill/>
        </p:spPr>
        <p:txBody>
          <a:bodyPr wrap="none" rtlCol="0">
            <a:spAutoFit/>
          </a:bodyPr>
          <a:lstStyle/>
          <a:p>
            <a:r>
              <a:rPr lang="en-GB" dirty="0" smtClean="0"/>
              <a:t>72% of shots show a relative</a:t>
            </a:r>
          </a:p>
          <a:p>
            <a:r>
              <a:rPr lang="en-GB" dirty="0" smtClean="0"/>
              <a:t>displacement of 1 micron or less</a:t>
            </a:r>
            <a:endParaRPr lang="en-GB" dirty="0"/>
          </a:p>
        </p:txBody>
      </p:sp>
      <p:sp>
        <p:nvSpPr>
          <p:cNvPr id="15" name="TextBox 14"/>
          <p:cNvSpPr txBox="1"/>
          <p:nvPr/>
        </p:nvSpPr>
        <p:spPr>
          <a:xfrm>
            <a:off x="4791636" y="1645025"/>
            <a:ext cx="3849131" cy="646331"/>
          </a:xfrm>
          <a:prstGeom prst="rect">
            <a:avLst/>
          </a:prstGeom>
          <a:noFill/>
        </p:spPr>
        <p:txBody>
          <a:bodyPr wrap="none" rtlCol="0">
            <a:spAutoFit/>
          </a:bodyPr>
          <a:lstStyle/>
          <a:p>
            <a:r>
              <a:rPr lang="en-GB" dirty="0" smtClean="0"/>
              <a:t>Data obtained using 10 Hz Astra</a:t>
            </a:r>
          </a:p>
          <a:p>
            <a:r>
              <a:rPr lang="en-GB" dirty="0" smtClean="0"/>
              <a:t>beam:  500 points plotted</a:t>
            </a:r>
            <a:endParaRPr lang="en-GB" dirty="0"/>
          </a:p>
        </p:txBody>
      </p:sp>
      <p:grpSp>
        <p:nvGrpSpPr>
          <p:cNvPr id="30" name="Group 29"/>
          <p:cNvGrpSpPr/>
          <p:nvPr/>
        </p:nvGrpSpPr>
        <p:grpSpPr>
          <a:xfrm>
            <a:off x="524439" y="1156449"/>
            <a:ext cx="3589205" cy="5120628"/>
            <a:chOff x="524439" y="1223684"/>
            <a:chExt cx="3589205" cy="5120628"/>
          </a:xfrm>
        </p:grpSpPr>
        <p:pic>
          <p:nvPicPr>
            <p:cNvPr id="1026" name="Picture 2"/>
            <p:cNvPicPr>
              <a:picLocks noChangeAspect="1" noChangeArrowheads="1"/>
            </p:cNvPicPr>
            <p:nvPr/>
          </p:nvPicPr>
          <p:blipFill>
            <a:blip r:embed="rId2" cstate="print"/>
            <a:srcRect r="3164" b="10120"/>
            <a:stretch>
              <a:fillRect/>
            </a:stretch>
          </p:blipFill>
          <p:spPr bwMode="auto">
            <a:xfrm>
              <a:off x="794684" y="1314823"/>
              <a:ext cx="3252881" cy="4790141"/>
            </a:xfrm>
            <a:prstGeom prst="rect">
              <a:avLst/>
            </a:prstGeom>
            <a:noFill/>
            <a:ln w="9525">
              <a:noFill/>
              <a:miter lim="800000"/>
              <a:headEnd/>
              <a:tailEnd/>
            </a:ln>
            <a:effectLst/>
          </p:spPr>
        </p:pic>
        <p:sp>
          <p:nvSpPr>
            <p:cNvPr id="18" name="TextBox 17"/>
            <p:cNvSpPr txBox="1"/>
            <p:nvPr/>
          </p:nvSpPr>
          <p:spPr>
            <a:xfrm>
              <a:off x="605117" y="1223684"/>
              <a:ext cx="330540" cy="369332"/>
            </a:xfrm>
            <a:prstGeom prst="rect">
              <a:avLst/>
            </a:prstGeom>
            <a:noFill/>
          </p:spPr>
          <p:txBody>
            <a:bodyPr wrap="none" rtlCol="0">
              <a:spAutoFit/>
            </a:bodyPr>
            <a:lstStyle/>
            <a:p>
              <a:r>
                <a:rPr lang="en-GB" dirty="0" smtClean="0"/>
                <a:t>3</a:t>
              </a:r>
              <a:endParaRPr lang="en-GB" dirty="0"/>
            </a:p>
          </p:txBody>
        </p:sp>
        <p:sp>
          <p:nvSpPr>
            <p:cNvPr id="19" name="TextBox 18"/>
            <p:cNvSpPr txBox="1"/>
            <p:nvPr/>
          </p:nvSpPr>
          <p:spPr>
            <a:xfrm>
              <a:off x="609600" y="1981199"/>
              <a:ext cx="330540" cy="369332"/>
            </a:xfrm>
            <a:prstGeom prst="rect">
              <a:avLst/>
            </a:prstGeom>
            <a:noFill/>
          </p:spPr>
          <p:txBody>
            <a:bodyPr wrap="none" rtlCol="0">
              <a:spAutoFit/>
            </a:bodyPr>
            <a:lstStyle/>
            <a:p>
              <a:r>
                <a:rPr lang="en-GB" dirty="0" smtClean="0"/>
                <a:t>2</a:t>
              </a:r>
              <a:endParaRPr lang="en-GB" dirty="0"/>
            </a:p>
          </p:txBody>
        </p:sp>
        <p:sp>
          <p:nvSpPr>
            <p:cNvPr id="20" name="TextBox 19"/>
            <p:cNvSpPr txBox="1"/>
            <p:nvPr/>
          </p:nvSpPr>
          <p:spPr>
            <a:xfrm>
              <a:off x="600636" y="2738714"/>
              <a:ext cx="330540" cy="369332"/>
            </a:xfrm>
            <a:prstGeom prst="rect">
              <a:avLst/>
            </a:prstGeom>
            <a:noFill/>
          </p:spPr>
          <p:txBody>
            <a:bodyPr wrap="none" rtlCol="0">
              <a:spAutoFit/>
            </a:bodyPr>
            <a:lstStyle/>
            <a:p>
              <a:r>
                <a:rPr lang="en-GB" dirty="0" smtClean="0"/>
                <a:t>1</a:t>
              </a:r>
              <a:endParaRPr lang="en-GB" dirty="0"/>
            </a:p>
          </p:txBody>
        </p:sp>
        <p:sp>
          <p:nvSpPr>
            <p:cNvPr id="21" name="TextBox 20"/>
            <p:cNvSpPr txBox="1"/>
            <p:nvPr/>
          </p:nvSpPr>
          <p:spPr>
            <a:xfrm>
              <a:off x="605119" y="3496229"/>
              <a:ext cx="330540" cy="369332"/>
            </a:xfrm>
            <a:prstGeom prst="rect">
              <a:avLst/>
            </a:prstGeom>
            <a:noFill/>
          </p:spPr>
          <p:txBody>
            <a:bodyPr wrap="none" rtlCol="0">
              <a:spAutoFit/>
            </a:bodyPr>
            <a:lstStyle/>
            <a:p>
              <a:r>
                <a:rPr lang="en-GB" dirty="0" smtClean="0"/>
                <a:t>0</a:t>
              </a:r>
              <a:endParaRPr lang="en-GB" dirty="0"/>
            </a:p>
          </p:txBody>
        </p:sp>
        <p:sp>
          <p:nvSpPr>
            <p:cNvPr id="22" name="TextBox 21"/>
            <p:cNvSpPr txBox="1"/>
            <p:nvPr/>
          </p:nvSpPr>
          <p:spPr>
            <a:xfrm>
              <a:off x="528920" y="4253744"/>
              <a:ext cx="405880" cy="369332"/>
            </a:xfrm>
            <a:prstGeom prst="rect">
              <a:avLst/>
            </a:prstGeom>
            <a:noFill/>
          </p:spPr>
          <p:txBody>
            <a:bodyPr wrap="none" rtlCol="0">
              <a:spAutoFit/>
            </a:bodyPr>
            <a:lstStyle/>
            <a:p>
              <a:r>
                <a:rPr lang="en-GB" dirty="0" smtClean="0"/>
                <a:t>-1</a:t>
              </a:r>
              <a:endParaRPr lang="en-GB" dirty="0"/>
            </a:p>
          </p:txBody>
        </p:sp>
        <p:sp>
          <p:nvSpPr>
            <p:cNvPr id="23" name="TextBox 22"/>
            <p:cNvSpPr txBox="1"/>
            <p:nvPr/>
          </p:nvSpPr>
          <p:spPr>
            <a:xfrm>
              <a:off x="533403" y="5011259"/>
              <a:ext cx="405880" cy="369332"/>
            </a:xfrm>
            <a:prstGeom prst="rect">
              <a:avLst/>
            </a:prstGeom>
            <a:noFill/>
          </p:spPr>
          <p:txBody>
            <a:bodyPr wrap="none" rtlCol="0">
              <a:spAutoFit/>
            </a:bodyPr>
            <a:lstStyle/>
            <a:p>
              <a:r>
                <a:rPr lang="en-GB" dirty="0" smtClean="0"/>
                <a:t>-2</a:t>
              </a:r>
              <a:endParaRPr lang="en-GB" dirty="0"/>
            </a:p>
          </p:txBody>
        </p:sp>
        <p:sp>
          <p:nvSpPr>
            <p:cNvPr id="24" name="TextBox 23"/>
            <p:cNvSpPr txBox="1"/>
            <p:nvPr/>
          </p:nvSpPr>
          <p:spPr>
            <a:xfrm>
              <a:off x="524439" y="5768774"/>
              <a:ext cx="405880" cy="369332"/>
            </a:xfrm>
            <a:prstGeom prst="rect">
              <a:avLst/>
            </a:prstGeom>
            <a:noFill/>
          </p:spPr>
          <p:txBody>
            <a:bodyPr wrap="none" rtlCol="0">
              <a:spAutoFit/>
            </a:bodyPr>
            <a:lstStyle/>
            <a:p>
              <a:r>
                <a:rPr lang="en-GB" dirty="0" smtClean="0"/>
                <a:t>-3</a:t>
              </a:r>
              <a:endParaRPr lang="en-GB" dirty="0"/>
            </a:p>
          </p:txBody>
        </p:sp>
        <p:sp>
          <p:nvSpPr>
            <p:cNvPr id="25" name="TextBox 24"/>
            <p:cNvSpPr txBox="1"/>
            <p:nvPr/>
          </p:nvSpPr>
          <p:spPr>
            <a:xfrm>
              <a:off x="1483659" y="5961531"/>
              <a:ext cx="405880" cy="369332"/>
            </a:xfrm>
            <a:prstGeom prst="rect">
              <a:avLst/>
            </a:prstGeom>
            <a:noFill/>
          </p:spPr>
          <p:txBody>
            <a:bodyPr wrap="none" rtlCol="0">
              <a:spAutoFit/>
            </a:bodyPr>
            <a:lstStyle/>
            <a:p>
              <a:r>
                <a:rPr lang="en-GB" dirty="0" smtClean="0"/>
                <a:t>-1</a:t>
              </a:r>
              <a:endParaRPr lang="en-GB" dirty="0"/>
            </a:p>
          </p:txBody>
        </p:sp>
        <p:sp>
          <p:nvSpPr>
            <p:cNvPr id="26" name="TextBox 25"/>
            <p:cNvSpPr txBox="1"/>
            <p:nvPr/>
          </p:nvSpPr>
          <p:spPr>
            <a:xfrm>
              <a:off x="2281517" y="5966014"/>
              <a:ext cx="330540" cy="369332"/>
            </a:xfrm>
            <a:prstGeom prst="rect">
              <a:avLst/>
            </a:prstGeom>
            <a:noFill/>
          </p:spPr>
          <p:txBody>
            <a:bodyPr wrap="none" rtlCol="0">
              <a:spAutoFit/>
            </a:bodyPr>
            <a:lstStyle/>
            <a:p>
              <a:r>
                <a:rPr lang="en-GB" dirty="0" smtClean="0"/>
                <a:t>0</a:t>
              </a:r>
              <a:endParaRPr lang="en-GB" dirty="0"/>
            </a:p>
          </p:txBody>
        </p:sp>
        <p:sp>
          <p:nvSpPr>
            <p:cNvPr id="27" name="TextBox 26"/>
            <p:cNvSpPr txBox="1"/>
            <p:nvPr/>
          </p:nvSpPr>
          <p:spPr>
            <a:xfrm>
              <a:off x="3025587" y="5970497"/>
              <a:ext cx="330540" cy="369332"/>
            </a:xfrm>
            <a:prstGeom prst="rect">
              <a:avLst/>
            </a:prstGeom>
            <a:noFill/>
          </p:spPr>
          <p:txBody>
            <a:bodyPr wrap="none" rtlCol="0">
              <a:spAutoFit/>
            </a:bodyPr>
            <a:lstStyle/>
            <a:p>
              <a:r>
                <a:rPr lang="en-GB" dirty="0" smtClean="0"/>
                <a:t>1</a:t>
              </a:r>
              <a:endParaRPr lang="en-GB" dirty="0"/>
            </a:p>
          </p:txBody>
        </p:sp>
        <p:sp>
          <p:nvSpPr>
            <p:cNvPr id="28" name="TextBox 27"/>
            <p:cNvSpPr txBox="1"/>
            <p:nvPr/>
          </p:nvSpPr>
          <p:spPr>
            <a:xfrm>
              <a:off x="3783104" y="5974980"/>
              <a:ext cx="330540" cy="369332"/>
            </a:xfrm>
            <a:prstGeom prst="rect">
              <a:avLst/>
            </a:prstGeom>
            <a:noFill/>
          </p:spPr>
          <p:txBody>
            <a:bodyPr wrap="none" rtlCol="0">
              <a:spAutoFit/>
            </a:bodyPr>
            <a:lstStyle/>
            <a:p>
              <a:r>
                <a:rPr lang="en-GB" dirty="0" smtClean="0"/>
                <a:t>2</a:t>
              </a:r>
              <a:endParaRPr lang="en-GB" dirty="0"/>
            </a:p>
          </p:txBody>
        </p:sp>
        <p:sp>
          <p:nvSpPr>
            <p:cNvPr id="29" name="TextBox 28"/>
            <p:cNvSpPr txBox="1"/>
            <p:nvPr/>
          </p:nvSpPr>
          <p:spPr>
            <a:xfrm>
              <a:off x="748551" y="5966014"/>
              <a:ext cx="405880" cy="369332"/>
            </a:xfrm>
            <a:prstGeom prst="rect">
              <a:avLst/>
            </a:prstGeom>
            <a:noFill/>
          </p:spPr>
          <p:txBody>
            <a:bodyPr wrap="none" rtlCol="0">
              <a:spAutoFit/>
            </a:bodyPr>
            <a:lstStyle/>
            <a:p>
              <a:r>
                <a:rPr lang="en-GB" dirty="0" smtClean="0"/>
                <a:t>-2</a:t>
              </a:r>
              <a:endParaRPr lang="en-GB" dirty="0"/>
            </a:p>
          </p:txBody>
        </p:sp>
      </p:grpSp>
      <p:grpSp>
        <p:nvGrpSpPr>
          <p:cNvPr id="34" name="Group 33"/>
          <p:cNvGrpSpPr/>
          <p:nvPr/>
        </p:nvGrpSpPr>
        <p:grpSpPr>
          <a:xfrm>
            <a:off x="1667435" y="2501150"/>
            <a:ext cx="6563289" cy="1882591"/>
            <a:chOff x="1667435" y="2501150"/>
            <a:chExt cx="6563289" cy="1882591"/>
          </a:xfrm>
        </p:grpSpPr>
        <p:sp>
          <p:nvSpPr>
            <p:cNvPr id="11" name="TextBox 10"/>
            <p:cNvSpPr txBox="1"/>
            <p:nvPr/>
          </p:nvSpPr>
          <p:spPr>
            <a:xfrm>
              <a:off x="4787153" y="2501150"/>
              <a:ext cx="3443571" cy="369332"/>
            </a:xfrm>
            <a:prstGeom prst="rect">
              <a:avLst/>
            </a:prstGeom>
            <a:noFill/>
          </p:spPr>
          <p:txBody>
            <a:bodyPr wrap="none" rtlCol="0">
              <a:spAutoFit/>
            </a:bodyPr>
            <a:lstStyle/>
            <a:p>
              <a:r>
                <a:rPr lang="en-GB" dirty="0" smtClean="0"/>
                <a:t>FWHM of DL spot ~2 microns</a:t>
              </a:r>
              <a:endParaRPr lang="en-GB" dirty="0"/>
            </a:p>
          </p:txBody>
        </p:sp>
        <p:sp>
          <p:nvSpPr>
            <p:cNvPr id="31" name="Oval 30"/>
            <p:cNvSpPr/>
            <p:nvPr/>
          </p:nvSpPr>
          <p:spPr>
            <a:xfrm>
              <a:off x="1667435" y="2837329"/>
              <a:ext cx="1546412" cy="15464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p:cNvSpPr txBox="1"/>
          <p:nvPr/>
        </p:nvSpPr>
        <p:spPr>
          <a:xfrm>
            <a:off x="4791636" y="3947454"/>
            <a:ext cx="3297698" cy="646331"/>
          </a:xfrm>
          <a:prstGeom prst="rect">
            <a:avLst/>
          </a:prstGeom>
          <a:noFill/>
        </p:spPr>
        <p:txBody>
          <a:bodyPr wrap="none" rtlCol="0">
            <a:spAutoFit/>
          </a:bodyPr>
          <a:lstStyle/>
          <a:p>
            <a:r>
              <a:rPr lang="en-GB" dirty="0" smtClean="0"/>
              <a:t>Not clear yet why the spot</a:t>
            </a:r>
          </a:p>
          <a:p>
            <a:r>
              <a:rPr lang="en-GB" dirty="0" smtClean="0"/>
              <a:t>displacement </a:t>
            </a:r>
            <a:r>
              <a:rPr lang="en-GB" dirty="0" smtClean="0"/>
              <a:t>is asymmetric</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noFill/>
        </p:spPr>
        <p:txBody>
          <a:bodyPr/>
          <a:lstStyle/>
          <a:p>
            <a:pPr algn="l" eaLnBrk="1" hangingPunct="1"/>
            <a:r>
              <a:rPr lang="en-GB" sz="2400" smtClean="0"/>
              <a:t>The current status of Astra Gemini</a:t>
            </a:r>
          </a:p>
        </p:txBody>
      </p:sp>
      <p:sp>
        <p:nvSpPr>
          <p:cNvPr id="45059" name="Date Placeholder 3"/>
          <p:cNvSpPr>
            <a:spLocks noGrp="1"/>
          </p:cNvSpPr>
          <p:nvPr>
            <p:ph type="dt" sz="quarter" idx="10"/>
          </p:nvPr>
        </p:nvSpPr>
        <p:spPr>
          <a:noFill/>
        </p:spPr>
        <p:txBody>
          <a:bodyPr/>
          <a:lstStyle/>
          <a:p>
            <a:r>
              <a:rPr lang="en-US" dirty="0" smtClean="0"/>
              <a:t>ICUIL USA Sep 2010</a:t>
            </a:r>
          </a:p>
          <a:p>
            <a:endParaRPr lang="en-US" dirty="0" smtClean="0"/>
          </a:p>
        </p:txBody>
      </p:sp>
      <p:sp>
        <p:nvSpPr>
          <p:cNvPr id="4" name="Text Box 8"/>
          <p:cNvSpPr txBox="1">
            <a:spLocks noChangeArrowheads="1"/>
          </p:cNvSpPr>
          <p:nvPr/>
        </p:nvSpPr>
        <p:spPr bwMode="auto">
          <a:xfrm>
            <a:off x="876300" y="2290763"/>
            <a:ext cx="7308850" cy="396875"/>
          </a:xfrm>
          <a:prstGeom prst="rect">
            <a:avLst/>
          </a:prstGeom>
          <a:noFill/>
          <a:ln w="9525">
            <a:noFill/>
            <a:miter lim="800000"/>
            <a:headEnd/>
            <a:tailEnd/>
          </a:ln>
        </p:spPr>
        <p:txBody>
          <a:bodyPr>
            <a:spAutoFit/>
          </a:bodyPr>
          <a:lstStyle/>
          <a:p>
            <a:r>
              <a:rPr lang="en-GB" sz="2000" dirty="0"/>
              <a:t>Pulse duration </a:t>
            </a:r>
            <a:r>
              <a:rPr lang="en-GB" sz="2000" dirty="0" smtClean="0"/>
              <a:t>currently 40fs (goal is 30fs</a:t>
            </a:r>
            <a:r>
              <a:rPr lang="en-GB" sz="2000" dirty="0"/>
              <a:t>)</a:t>
            </a:r>
          </a:p>
        </p:txBody>
      </p:sp>
      <p:sp>
        <p:nvSpPr>
          <p:cNvPr id="5" name="Text Box 9"/>
          <p:cNvSpPr txBox="1">
            <a:spLocks noChangeArrowheads="1"/>
          </p:cNvSpPr>
          <p:nvPr/>
        </p:nvSpPr>
        <p:spPr bwMode="auto">
          <a:xfrm>
            <a:off x="876300" y="1576388"/>
            <a:ext cx="7308850" cy="400050"/>
          </a:xfrm>
          <a:prstGeom prst="rect">
            <a:avLst/>
          </a:prstGeom>
          <a:noFill/>
          <a:ln w="9525">
            <a:noFill/>
            <a:miter lim="800000"/>
            <a:headEnd/>
            <a:tailEnd/>
          </a:ln>
        </p:spPr>
        <p:txBody>
          <a:bodyPr>
            <a:spAutoFit/>
          </a:bodyPr>
          <a:lstStyle/>
          <a:p>
            <a:r>
              <a:rPr lang="en-GB" sz="2000" dirty="0" smtClean="0"/>
              <a:t>Reliably obtain 15 J on target from </a:t>
            </a:r>
            <a:r>
              <a:rPr lang="en-GB" sz="2000" dirty="0"/>
              <a:t>both amplifiers</a:t>
            </a:r>
          </a:p>
        </p:txBody>
      </p:sp>
      <p:sp>
        <p:nvSpPr>
          <p:cNvPr id="6" name="Text Box 10"/>
          <p:cNvSpPr txBox="1">
            <a:spLocks noChangeArrowheads="1"/>
          </p:cNvSpPr>
          <p:nvPr/>
        </p:nvSpPr>
        <p:spPr bwMode="auto">
          <a:xfrm>
            <a:off x="874713" y="3022600"/>
            <a:ext cx="7308850" cy="396875"/>
          </a:xfrm>
          <a:prstGeom prst="rect">
            <a:avLst/>
          </a:prstGeom>
          <a:noFill/>
          <a:ln w="9525">
            <a:noFill/>
            <a:miter lim="800000"/>
            <a:headEnd/>
            <a:tailEnd/>
          </a:ln>
        </p:spPr>
        <p:txBody>
          <a:bodyPr>
            <a:spAutoFit/>
          </a:bodyPr>
          <a:lstStyle/>
          <a:p>
            <a:r>
              <a:rPr lang="en-GB" sz="2000"/>
              <a:t>Pulse contrast acceptable for most experiments</a:t>
            </a:r>
          </a:p>
        </p:txBody>
      </p:sp>
      <p:sp>
        <p:nvSpPr>
          <p:cNvPr id="7" name="Text Box 17"/>
          <p:cNvSpPr txBox="1">
            <a:spLocks noChangeArrowheads="1"/>
          </p:cNvSpPr>
          <p:nvPr/>
        </p:nvSpPr>
        <p:spPr bwMode="auto">
          <a:xfrm>
            <a:off x="882650" y="3735388"/>
            <a:ext cx="7727950" cy="400050"/>
          </a:xfrm>
          <a:prstGeom prst="rect">
            <a:avLst/>
          </a:prstGeom>
          <a:noFill/>
          <a:ln w="9525">
            <a:noFill/>
            <a:miter lim="800000"/>
            <a:headEnd/>
            <a:tailEnd/>
          </a:ln>
        </p:spPr>
        <p:txBody>
          <a:bodyPr>
            <a:spAutoFit/>
          </a:bodyPr>
          <a:lstStyle/>
          <a:p>
            <a:r>
              <a:rPr lang="en-GB" sz="2000" dirty="0"/>
              <a:t>Relative timing and mutual overlap of two beams measured</a:t>
            </a:r>
          </a:p>
        </p:txBody>
      </p:sp>
      <p:sp>
        <p:nvSpPr>
          <p:cNvPr id="8" name="Text Box 17"/>
          <p:cNvSpPr txBox="1">
            <a:spLocks noChangeArrowheads="1"/>
          </p:cNvSpPr>
          <p:nvPr/>
        </p:nvSpPr>
        <p:spPr bwMode="auto">
          <a:xfrm>
            <a:off x="882650" y="4449763"/>
            <a:ext cx="7727950" cy="400050"/>
          </a:xfrm>
          <a:prstGeom prst="rect">
            <a:avLst/>
          </a:prstGeom>
          <a:noFill/>
          <a:ln w="9525">
            <a:noFill/>
            <a:miter lim="800000"/>
            <a:headEnd/>
            <a:tailEnd/>
          </a:ln>
        </p:spPr>
        <p:txBody>
          <a:bodyPr>
            <a:spAutoFit/>
          </a:bodyPr>
          <a:lstStyle/>
          <a:p>
            <a:r>
              <a:rPr lang="en-GB" sz="2000"/>
              <a:t>Two F/2-F/20 dual-beam experiments completed</a:t>
            </a:r>
          </a:p>
        </p:txBody>
      </p:sp>
      <p:sp>
        <p:nvSpPr>
          <p:cNvPr id="9" name="Text Box 17"/>
          <p:cNvSpPr txBox="1">
            <a:spLocks noChangeArrowheads="1"/>
          </p:cNvSpPr>
          <p:nvPr/>
        </p:nvSpPr>
        <p:spPr bwMode="auto">
          <a:xfrm>
            <a:off x="882650" y="5173663"/>
            <a:ext cx="7727950" cy="400050"/>
          </a:xfrm>
          <a:prstGeom prst="rect">
            <a:avLst/>
          </a:prstGeom>
          <a:noFill/>
          <a:ln w="9525">
            <a:noFill/>
            <a:miter lim="800000"/>
            <a:headEnd/>
            <a:tailEnd/>
          </a:ln>
        </p:spPr>
        <p:txBody>
          <a:bodyPr>
            <a:spAutoFit/>
          </a:bodyPr>
          <a:lstStyle/>
          <a:p>
            <a:r>
              <a:rPr lang="en-GB" sz="2000" dirty="0"/>
              <a:t>The first </a:t>
            </a:r>
            <a:r>
              <a:rPr lang="en-GB" sz="2000" dirty="0" smtClean="0"/>
              <a:t>full </a:t>
            </a:r>
            <a:r>
              <a:rPr lang="en-GB" sz="2000" dirty="0"/>
              <a:t>test of Gemini will be in January 2011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a:xfrm>
            <a:off x="374650" y="6396038"/>
            <a:ext cx="2133600" cy="323850"/>
          </a:xfrm>
          <a:noFill/>
        </p:spPr>
        <p:txBody>
          <a:bodyPr/>
          <a:lstStyle/>
          <a:p>
            <a:r>
              <a:rPr lang="en-US" dirty="0" smtClean="0"/>
              <a:t>ICUIL USA Sep 2010</a:t>
            </a:r>
          </a:p>
          <a:p>
            <a:endParaRPr lang="en-US" dirty="0" smtClean="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55588" y="601663"/>
            <a:ext cx="8726487" cy="4800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231900" y="684213"/>
            <a:ext cx="6942138" cy="48101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7"/>
          <p:cNvSpPr>
            <a:spLocks noGrp="1" noChangeArrowheads="1"/>
          </p:cNvSpPr>
          <p:nvPr>
            <p:ph type="title"/>
          </p:nvPr>
        </p:nvSpPr>
        <p:spPr>
          <a:xfrm>
            <a:off x="457200" y="534392"/>
            <a:ext cx="8229600" cy="546265"/>
          </a:xfrm>
          <a:noFill/>
        </p:spPr>
        <p:txBody>
          <a:bodyPr/>
          <a:lstStyle/>
          <a:p>
            <a:pPr algn="l" eaLnBrk="1" hangingPunct="1"/>
            <a:r>
              <a:rPr lang="en-GB" sz="2400" dirty="0" smtClean="0"/>
              <a:t>Specification of Astra Gemini</a:t>
            </a:r>
          </a:p>
        </p:txBody>
      </p:sp>
      <p:sp>
        <p:nvSpPr>
          <p:cNvPr id="58386" name="Text Box 18"/>
          <p:cNvSpPr txBox="1">
            <a:spLocks noChangeArrowheads="1"/>
          </p:cNvSpPr>
          <p:nvPr/>
        </p:nvSpPr>
        <p:spPr bwMode="auto">
          <a:xfrm>
            <a:off x="1631950" y="2973388"/>
            <a:ext cx="4735513" cy="400050"/>
          </a:xfrm>
          <a:prstGeom prst="rect">
            <a:avLst/>
          </a:prstGeom>
          <a:noFill/>
          <a:ln w="9525">
            <a:noFill/>
            <a:miter lim="800000"/>
            <a:headEnd/>
            <a:tailEnd/>
          </a:ln>
        </p:spPr>
        <p:txBody>
          <a:bodyPr wrap="none">
            <a:spAutoFit/>
          </a:bodyPr>
          <a:lstStyle/>
          <a:p>
            <a:r>
              <a:rPr lang="en-GB" sz="2000"/>
              <a:t>Two independent 800 nm beamlines</a:t>
            </a:r>
          </a:p>
        </p:txBody>
      </p:sp>
      <p:sp>
        <p:nvSpPr>
          <p:cNvPr id="58387" name="Text Box 19"/>
          <p:cNvSpPr txBox="1">
            <a:spLocks noChangeArrowheads="1"/>
          </p:cNvSpPr>
          <p:nvPr/>
        </p:nvSpPr>
        <p:spPr bwMode="auto">
          <a:xfrm>
            <a:off x="1592263" y="3714750"/>
            <a:ext cx="4319587" cy="400050"/>
          </a:xfrm>
          <a:prstGeom prst="rect">
            <a:avLst/>
          </a:prstGeom>
          <a:noFill/>
          <a:ln w="9525">
            <a:noFill/>
            <a:miter lim="800000"/>
            <a:headEnd/>
            <a:tailEnd/>
          </a:ln>
        </p:spPr>
        <p:txBody>
          <a:bodyPr wrap="none">
            <a:spAutoFit/>
          </a:bodyPr>
          <a:lstStyle/>
          <a:p>
            <a:r>
              <a:rPr lang="en-GB" sz="2000"/>
              <a:t>15 J per beam, 150 mm diameter</a:t>
            </a:r>
          </a:p>
        </p:txBody>
      </p:sp>
      <p:sp>
        <p:nvSpPr>
          <p:cNvPr id="58388" name="Text Box 20"/>
          <p:cNvSpPr txBox="1">
            <a:spLocks noChangeArrowheads="1"/>
          </p:cNvSpPr>
          <p:nvPr/>
        </p:nvSpPr>
        <p:spPr bwMode="auto">
          <a:xfrm>
            <a:off x="1609725" y="4456113"/>
            <a:ext cx="5711825" cy="400050"/>
          </a:xfrm>
          <a:prstGeom prst="rect">
            <a:avLst/>
          </a:prstGeom>
          <a:noFill/>
          <a:ln w="9525">
            <a:noFill/>
            <a:miter lim="800000"/>
            <a:headEnd/>
            <a:tailEnd/>
          </a:ln>
        </p:spPr>
        <p:txBody>
          <a:bodyPr wrap="none">
            <a:spAutoFit/>
          </a:bodyPr>
          <a:lstStyle/>
          <a:p>
            <a:r>
              <a:rPr lang="en-GB" sz="2000"/>
              <a:t>30 femtoseconds pulse duration: 2 x 0.5 PW</a:t>
            </a:r>
          </a:p>
        </p:txBody>
      </p:sp>
      <p:sp>
        <p:nvSpPr>
          <p:cNvPr id="58393" name="Text Box 25"/>
          <p:cNvSpPr txBox="1">
            <a:spLocks noChangeArrowheads="1"/>
          </p:cNvSpPr>
          <p:nvPr/>
        </p:nvSpPr>
        <p:spPr bwMode="auto">
          <a:xfrm>
            <a:off x="1598613" y="5197475"/>
            <a:ext cx="4487862" cy="400050"/>
          </a:xfrm>
          <a:prstGeom prst="rect">
            <a:avLst/>
          </a:prstGeom>
          <a:noFill/>
          <a:ln w="9525">
            <a:noFill/>
            <a:miter lim="800000"/>
            <a:headEnd/>
            <a:tailEnd/>
          </a:ln>
        </p:spPr>
        <p:txBody>
          <a:bodyPr wrap="none">
            <a:spAutoFit/>
          </a:bodyPr>
          <a:lstStyle/>
          <a:p>
            <a:r>
              <a:rPr lang="en-GB" sz="2000"/>
              <a:t>Minimum shot interval 20 seconds</a:t>
            </a:r>
          </a:p>
        </p:txBody>
      </p:sp>
      <p:pic>
        <p:nvPicPr>
          <p:cNvPr id="29703" name="Picture 27" descr="07EC3588 ASTRA Gemini laser area"/>
          <p:cNvPicPr>
            <a:picLocks noChangeAspect="1" noChangeArrowheads="1"/>
          </p:cNvPicPr>
          <p:nvPr/>
        </p:nvPicPr>
        <p:blipFill>
          <a:blip r:embed="rId2" cstate="print"/>
          <a:srcRect t="21597" b="41457"/>
          <a:stretch>
            <a:fillRect/>
          </a:stretch>
        </p:blipFill>
        <p:spPr bwMode="auto">
          <a:xfrm>
            <a:off x="628650" y="1285875"/>
            <a:ext cx="7839075" cy="1417638"/>
          </a:xfrm>
          <a:prstGeom prst="rect">
            <a:avLst/>
          </a:prstGeom>
          <a:noFill/>
          <a:ln w="9525">
            <a:noFill/>
            <a:miter lim="800000"/>
            <a:headEnd/>
            <a:tailEnd/>
          </a:ln>
        </p:spPr>
      </p:pic>
      <p:sp>
        <p:nvSpPr>
          <p:cNvPr id="29704" name="Date Placeholder 3"/>
          <p:cNvSpPr>
            <a:spLocks noGrp="1"/>
          </p:cNvSpPr>
          <p:nvPr>
            <p:ph type="dt" sz="quarter" idx="10"/>
          </p:nvPr>
        </p:nvSpPr>
        <p:spPr>
          <a:noFill/>
        </p:spPr>
        <p:txBody>
          <a:bodyPr/>
          <a:lstStyle/>
          <a:p>
            <a:r>
              <a:rPr lang="en-US" smtClean="0"/>
              <a:t>ICUIL USA Sep 2010</a:t>
            </a:r>
          </a:p>
          <a:p>
            <a:endParaRPr lang="en-US"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86"/>
                                        </p:tgtEl>
                                        <p:attrNameLst>
                                          <p:attrName>style.visibility</p:attrName>
                                        </p:attrNameLst>
                                      </p:cBhvr>
                                      <p:to>
                                        <p:strVal val="visible"/>
                                      </p:to>
                                    </p:set>
                                    <p:animEffect transition="in" filter="fade">
                                      <p:cBhvr>
                                        <p:cTn id="7" dur="500"/>
                                        <p:tgtEl>
                                          <p:spTgt spid="58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87"/>
                                        </p:tgtEl>
                                        <p:attrNameLst>
                                          <p:attrName>style.visibility</p:attrName>
                                        </p:attrNameLst>
                                      </p:cBhvr>
                                      <p:to>
                                        <p:strVal val="visible"/>
                                      </p:to>
                                    </p:set>
                                    <p:animEffect transition="in" filter="fade">
                                      <p:cBhvr>
                                        <p:cTn id="12" dur="500"/>
                                        <p:tgtEl>
                                          <p:spTgt spid="583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88"/>
                                        </p:tgtEl>
                                        <p:attrNameLst>
                                          <p:attrName>style.visibility</p:attrName>
                                        </p:attrNameLst>
                                      </p:cBhvr>
                                      <p:to>
                                        <p:strVal val="visible"/>
                                      </p:to>
                                    </p:set>
                                    <p:animEffect transition="in" filter="fade">
                                      <p:cBhvr>
                                        <p:cTn id="17" dur="500"/>
                                        <p:tgtEl>
                                          <p:spTgt spid="583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93"/>
                                        </p:tgtEl>
                                        <p:attrNameLst>
                                          <p:attrName>style.visibility</p:attrName>
                                        </p:attrNameLst>
                                      </p:cBhvr>
                                      <p:to>
                                        <p:strVal val="visible"/>
                                      </p:to>
                                    </p:set>
                                    <p:animEffect transition="in" filter="fade">
                                      <p:cBhvr>
                                        <p:cTn id="22" dur="500"/>
                                        <p:tgtEl>
                                          <p:spTgt spid="58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6" grpId="0"/>
      <p:bldP spid="58387" grpId="0"/>
      <p:bldP spid="58388" grpId="0"/>
      <p:bldP spid="583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noFill/>
        </p:spPr>
        <p:txBody>
          <a:bodyPr/>
          <a:lstStyle/>
          <a:p>
            <a:pPr algn="l" eaLnBrk="1" hangingPunct="1"/>
            <a:r>
              <a:rPr lang="en-GB" sz="2400" dirty="0" smtClean="0"/>
              <a:t>Layout of the Astra Gemini laser hall</a:t>
            </a:r>
          </a:p>
        </p:txBody>
      </p:sp>
      <p:pic>
        <p:nvPicPr>
          <p:cNvPr id="30723" name="Picture 6" descr="LA3 layout"/>
          <p:cNvPicPr>
            <a:picLocks noChangeAspect="1" noChangeArrowheads="1"/>
          </p:cNvPicPr>
          <p:nvPr/>
        </p:nvPicPr>
        <p:blipFill>
          <a:blip r:embed="rId2" cstate="print"/>
          <a:srcRect l="740" t="3326" r="658" b="2994"/>
          <a:stretch>
            <a:fillRect/>
          </a:stretch>
        </p:blipFill>
        <p:spPr bwMode="auto">
          <a:xfrm>
            <a:off x="1681163" y="1427163"/>
            <a:ext cx="5710237" cy="4024312"/>
          </a:xfrm>
          <a:prstGeom prst="rect">
            <a:avLst/>
          </a:prstGeom>
          <a:noFill/>
          <a:ln w="9525">
            <a:noFill/>
            <a:miter lim="800000"/>
            <a:headEnd/>
            <a:tailEnd/>
          </a:ln>
        </p:spPr>
      </p:pic>
      <p:sp>
        <p:nvSpPr>
          <p:cNvPr id="45063" name="Text Box 7"/>
          <p:cNvSpPr txBox="1">
            <a:spLocks noChangeArrowheads="1"/>
          </p:cNvSpPr>
          <p:nvPr/>
        </p:nvSpPr>
        <p:spPr bwMode="auto">
          <a:xfrm>
            <a:off x="127000" y="3831385"/>
            <a:ext cx="1339850" cy="1739900"/>
          </a:xfrm>
          <a:prstGeom prst="rect">
            <a:avLst/>
          </a:prstGeom>
          <a:noFill/>
          <a:ln w="9525">
            <a:noFill/>
            <a:miter lim="800000"/>
            <a:headEnd/>
            <a:tailEnd/>
          </a:ln>
        </p:spPr>
        <p:txBody>
          <a:bodyPr wrap="none">
            <a:spAutoFit/>
          </a:bodyPr>
          <a:lstStyle/>
          <a:p>
            <a:r>
              <a:rPr lang="en-GB" dirty="0"/>
              <a:t>Pump laser</a:t>
            </a:r>
          </a:p>
          <a:p>
            <a:endParaRPr lang="en-US" dirty="0">
              <a:latin typeface="Arial" charset="0"/>
              <a:cs typeface="Arial" charset="0"/>
            </a:endParaRPr>
          </a:p>
          <a:p>
            <a:r>
              <a:rPr lang="en-GB" dirty="0"/>
              <a:t>60 joules</a:t>
            </a:r>
          </a:p>
          <a:p>
            <a:r>
              <a:rPr lang="en-GB" dirty="0"/>
              <a:t>@ 532 nm</a:t>
            </a:r>
          </a:p>
          <a:p>
            <a:r>
              <a:rPr lang="en-GB" dirty="0"/>
              <a:t>in 2 beams</a:t>
            </a:r>
          </a:p>
          <a:p>
            <a:r>
              <a:rPr lang="en-GB" dirty="0"/>
              <a:t>of 45 mm</a:t>
            </a:r>
            <a:r>
              <a:rPr lang="en-US" dirty="0"/>
              <a:t>Ø</a:t>
            </a:r>
            <a:endParaRPr lang="en-GB" dirty="0"/>
          </a:p>
        </p:txBody>
      </p:sp>
      <p:grpSp>
        <p:nvGrpSpPr>
          <p:cNvPr id="2" name="Group 23"/>
          <p:cNvGrpSpPr>
            <a:grpSpLocks/>
          </p:cNvGrpSpPr>
          <p:nvPr/>
        </p:nvGrpSpPr>
        <p:grpSpPr bwMode="auto">
          <a:xfrm>
            <a:off x="1485900" y="3697288"/>
            <a:ext cx="3971925" cy="1100137"/>
            <a:chOff x="936" y="2185"/>
            <a:chExt cx="2502" cy="693"/>
          </a:xfrm>
        </p:grpSpPr>
        <p:sp>
          <p:nvSpPr>
            <p:cNvPr id="30739" name="Oval 9"/>
            <p:cNvSpPr>
              <a:spLocks noChangeArrowheads="1"/>
            </p:cNvSpPr>
            <p:nvPr/>
          </p:nvSpPr>
          <p:spPr bwMode="auto">
            <a:xfrm rot="2669116">
              <a:off x="2290" y="2185"/>
              <a:ext cx="1148" cy="693"/>
            </a:xfrm>
            <a:prstGeom prst="ellipse">
              <a:avLst/>
            </a:prstGeom>
            <a:noFill/>
            <a:ln w="38100">
              <a:solidFill>
                <a:srgbClr val="FFCC66"/>
              </a:solidFill>
              <a:round/>
              <a:headEnd/>
              <a:tailEnd/>
            </a:ln>
          </p:spPr>
          <p:txBody>
            <a:bodyPr wrap="none" anchor="ctr"/>
            <a:lstStyle/>
            <a:p>
              <a:endParaRPr lang="en-US"/>
            </a:p>
          </p:txBody>
        </p:sp>
        <p:sp>
          <p:nvSpPr>
            <p:cNvPr id="30740" name="Line 10"/>
            <p:cNvSpPr>
              <a:spLocks noChangeShapeType="1"/>
            </p:cNvSpPr>
            <p:nvPr/>
          </p:nvSpPr>
          <p:spPr bwMode="auto">
            <a:xfrm>
              <a:off x="936" y="2405"/>
              <a:ext cx="1547" cy="183"/>
            </a:xfrm>
            <a:prstGeom prst="line">
              <a:avLst/>
            </a:prstGeom>
            <a:noFill/>
            <a:ln w="38100">
              <a:solidFill>
                <a:srgbClr val="FFCC66"/>
              </a:solidFill>
              <a:round/>
              <a:headEnd/>
              <a:tailEnd/>
            </a:ln>
          </p:spPr>
          <p:txBody>
            <a:bodyPr/>
            <a:lstStyle/>
            <a:p>
              <a:endParaRPr lang="en-GB"/>
            </a:p>
          </p:txBody>
        </p:sp>
      </p:grpSp>
      <p:sp>
        <p:nvSpPr>
          <p:cNvPr id="45067" name="Text Box 11"/>
          <p:cNvSpPr txBox="1">
            <a:spLocks noChangeArrowheads="1"/>
          </p:cNvSpPr>
          <p:nvPr/>
        </p:nvSpPr>
        <p:spPr bwMode="auto">
          <a:xfrm>
            <a:off x="0" y="2306261"/>
            <a:ext cx="1682750" cy="1190625"/>
          </a:xfrm>
          <a:prstGeom prst="rect">
            <a:avLst/>
          </a:prstGeom>
          <a:noFill/>
          <a:ln w="9525">
            <a:noFill/>
            <a:miter lim="800000"/>
            <a:headEnd/>
            <a:tailEnd/>
          </a:ln>
        </p:spPr>
        <p:txBody>
          <a:bodyPr wrap="none">
            <a:spAutoFit/>
          </a:bodyPr>
          <a:lstStyle/>
          <a:p>
            <a:r>
              <a:rPr lang="en-GB" dirty="0"/>
              <a:t>4-pass </a:t>
            </a:r>
            <a:r>
              <a:rPr lang="en-GB" dirty="0" err="1"/>
              <a:t>Ti:S</a:t>
            </a:r>
            <a:endParaRPr lang="en-GB" dirty="0"/>
          </a:p>
          <a:p>
            <a:r>
              <a:rPr lang="en-GB" dirty="0"/>
              <a:t>amplifier with</a:t>
            </a:r>
          </a:p>
          <a:p>
            <a:r>
              <a:rPr lang="en-GB" dirty="0"/>
              <a:t>image-relaying</a:t>
            </a:r>
          </a:p>
          <a:p>
            <a:r>
              <a:rPr lang="en-GB" dirty="0"/>
              <a:t>spatial filters</a:t>
            </a:r>
          </a:p>
        </p:txBody>
      </p:sp>
      <p:grpSp>
        <p:nvGrpSpPr>
          <p:cNvPr id="3" name="Group 24"/>
          <p:cNvGrpSpPr>
            <a:grpSpLocks/>
          </p:cNvGrpSpPr>
          <p:nvPr/>
        </p:nvGrpSpPr>
        <p:grpSpPr bwMode="auto">
          <a:xfrm>
            <a:off x="1514475" y="2273300"/>
            <a:ext cx="1806575" cy="1409700"/>
            <a:chOff x="954" y="1288"/>
            <a:chExt cx="1138" cy="888"/>
          </a:xfrm>
        </p:grpSpPr>
        <p:sp>
          <p:nvSpPr>
            <p:cNvPr id="30737" name="Oval 13"/>
            <p:cNvSpPr>
              <a:spLocks noChangeArrowheads="1"/>
            </p:cNvSpPr>
            <p:nvPr/>
          </p:nvSpPr>
          <p:spPr bwMode="auto">
            <a:xfrm rot="-2656773">
              <a:off x="1534" y="1288"/>
              <a:ext cx="558" cy="888"/>
            </a:xfrm>
            <a:prstGeom prst="ellipse">
              <a:avLst/>
            </a:prstGeom>
            <a:noFill/>
            <a:ln w="38100">
              <a:solidFill>
                <a:srgbClr val="FFCC66"/>
              </a:solidFill>
              <a:round/>
              <a:headEnd/>
              <a:tailEnd/>
            </a:ln>
          </p:spPr>
          <p:txBody>
            <a:bodyPr wrap="none" anchor="ctr"/>
            <a:lstStyle/>
            <a:p>
              <a:endParaRPr lang="en-US"/>
            </a:p>
          </p:txBody>
        </p:sp>
        <p:sp>
          <p:nvSpPr>
            <p:cNvPr id="30738" name="Line 14"/>
            <p:cNvSpPr>
              <a:spLocks noChangeShapeType="1"/>
            </p:cNvSpPr>
            <p:nvPr/>
          </p:nvSpPr>
          <p:spPr bwMode="auto">
            <a:xfrm flipH="1" flipV="1">
              <a:off x="954" y="1470"/>
              <a:ext cx="492" cy="174"/>
            </a:xfrm>
            <a:prstGeom prst="line">
              <a:avLst/>
            </a:prstGeom>
            <a:noFill/>
            <a:ln w="38100">
              <a:solidFill>
                <a:srgbClr val="FFCC66"/>
              </a:solidFill>
              <a:round/>
              <a:headEnd/>
              <a:tailEnd/>
            </a:ln>
          </p:spPr>
          <p:txBody>
            <a:bodyPr/>
            <a:lstStyle/>
            <a:p>
              <a:endParaRPr lang="en-GB"/>
            </a:p>
          </p:txBody>
        </p:sp>
      </p:grpSp>
      <p:sp>
        <p:nvSpPr>
          <p:cNvPr id="45071" name="Text Box 15"/>
          <p:cNvSpPr txBox="1">
            <a:spLocks noChangeArrowheads="1"/>
          </p:cNvSpPr>
          <p:nvPr/>
        </p:nvSpPr>
        <p:spPr bwMode="auto">
          <a:xfrm>
            <a:off x="7585075" y="1560513"/>
            <a:ext cx="1428750" cy="915987"/>
          </a:xfrm>
          <a:prstGeom prst="rect">
            <a:avLst/>
          </a:prstGeom>
          <a:noFill/>
          <a:ln w="9525">
            <a:noFill/>
            <a:miter lim="800000"/>
            <a:headEnd/>
            <a:tailEnd/>
          </a:ln>
        </p:spPr>
        <p:txBody>
          <a:bodyPr wrap="none">
            <a:spAutoFit/>
          </a:bodyPr>
          <a:lstStyle/>
          <a:p>
            <a:r>
              <a:rPr lang="en-GB"/>
              <a:t>Compressor</a:t>
            </a:r>
          </a:p>
          <a:p>
            <a:r>
              <a:rPr lang="en-GB"/>
              <a:t>vacuum</a:t>
            </a:r>
          </a:p>
          <a:p>
            <a:r>
              <a:rPr lang="en-GB"/>
              <a:t>chamber</a:t>
            </a:r>
          </a:p>
        </p:txBody>
      </p:sp>
      <p:grpSp>
        <p:nvGrpSpPr>
          <p:cNvPr id="4" name="Group 25"/>
          <p:cNvGrpSpPr>
            <a:grpSpLocks/>
          </p:cNvGrpSpPr>
          <p:nvPr/>
        </p:nvGrpSpPr>
        <p:grpSpPr bwMode="auto">
          <a:xfrm>
            <a:off x="3194050" y="2052638"/>
            <a:ext cx="4321175" cy="1111250"/>
            <a:chOff x="2012" y="1149"/>
            <a:chExt cx="2722" cy="700"/>
          </a:xfrm>
        </p:grpSpPr>
        <p:sp>
          <p:nvSpPr>
            <p:cNvPr id="30735" name="Oval 17"/>
            <p:cNvSpPr>
              <a:spLocks noChangeArrowheads="1"/>
            </p:cNvSpPr>
            <p:nvPr/>
          </p:nvSpPr>
          <p:spPr bwMode="auto">
            <a:xfrm rot="1955449">
              <a:off x="2012" y="1361"/>
              <a:ext cx="809" cy="488"/>
            </a:xfrm>
            <a:prstGeom prst="ellipse">
              <a:avLst/>
            </a:prstGeom>
            <a:noFill/>
            <a:ln w="38100">
              <a:solidFill>
                <a:srgbClr val="FFCC66"/>
              </a:solidFill>
              <a:round/>
              <a:headEnd/>
              <a:tailEnd/>
            </a:ln>
          </p:spPr>
          <p:txBody>
            <a:bodyPr wrap="none" anchor="ctr"/>
            <a:lstStyle/>
            <a:p>
              <a:endParaRPr lang="en-US"/>
            </a:p>
          </p:txBody>
        </p:sp>
        <p:sp>
          <p:nvSpPr>
            <p:cNvPr id="30736" name="Line 18"/>
            <p:cNvSpPr>
              <a:spLocks noChangeShapeType="1"/>
            </p:cNvSpPr>
            <p:nvPr/>
          </p:nvSpPr>
          <p:spPr bwMode="auto">
            <a:xfrm flipV="1">
              <a:off x="2713" y="1149"/>
              <a:ext cx="2021" cy="411"/>
            </a:xfrm>
            <a:prstGeom prst="line">
              <a:avLst/>
            </a:prstGeom>
            <a:noFill/>
            <a:ln w="38100">
              <a:solidFill>
                <a:srgbClr val="FFCC66"/>
              </a:solidFill>
              <a:round/>
              <a:headEnd/>
              <a:tailEnd/>
            </a:ln>
          </p:spPr>
          <p:txBody>
            <a:bodyPr/>
            <a:lstStyle/>
            <a:p>
              <a:endParaRPr lang="en-GB"/>
            </a:p>
          </p:txBody>
        </p:sp>
      </p:grpSp>
      <p:sp>
        <p:nvSpPr>
          <p:cNvPr id="45075" name="Text Box 19"/>
          <p:cNvSpPr txBox="1">
            <a:spLocks noChangeArrowheads="1"/>
          </p:cNvSpPr>
          <p:nvPr/>
        </p:nvSpPr>
        <p:spPr bwMode="auto">
          <a:xfrm>
            <a:off x="7566025" y="3636963"/>
            <a:ext cx="1365250" cy="366712"/>
          </a:xfrm>
          <a:prstGeom prst="rect">
            <a:avLst/>
          </a:prstGeom>
          <a:noFill/>
          <a:ln w="9525">
            <a:noFill/>
            <a:miter lim="800000"/>
            <a:headEnd/>
            <a:tailEnd/>
          </a:ln>
        </p:spPr>
        <p:txBody>
          <a:bodyPr wrap="none">
            <a:spAutoFit/>
          </a:bodyPr>
          <a:lstStyle/>
          <a:p>
            <a:r>
              <a:rPr lang="en-GB"/>
              <a:t>Diagnostics</a:t>
            </a:r>
          </a:p>
        </p:txBody>
      </p:sp>
      <p:grpSp>
        <p:nvGrpSpPr>
          <p:cNvPr id="5" name="Group 26"/>
          <p:cNvGrpSpPr>
            <a:grpSpLocks/>
          </p:cNvGrpSpPr>
          <p:nvPr/>
        </p:nvGrpSpPr>
        <p:grpSpPr bwMode="auto">
          <a:xfrm>
            <a:off x="4087813" y="2800350"/>
            <a:ext cx="3502025" cy="993775"/>
            <a:chOff x="2575" y="1620"/>
            <a:chExt cx="2206" cy="626"/>
          </a:xfrm>
        </p:grpSpPr>
        <p:sp>
          <p:nvSpPr>
            <p:cNvPr id="30733" name="Oval 21"/>
            <p:cNvSpPr>
              <a:spLocks noChangeArrowheads="1"/>
            </p:cNvSpPr>
            <p:nvPr/>
          </p:nvSpPr>
          <p:spPr bwMode="auto">
            <a:xfrm rot="-869557">
              <a:off x="2575" y="1620"/>
              <a:ext cx="750" cy="520"/>
            </a:xfrm>
            <a:prstGeom prst="ellipse">
              <a:avLst/>
            </a:prstGeom>
            <a:noFill/>
            <a:ln w="38100">
              <a:solidFill>
                <a:srgbClr val="FFCC66"/>
              </a:solidFill>
              <a:round/>
              <a:headEnd/>
              <a:tailEnd/>
            </a:ln>
          </p:spPr>
          <p:txBody>
            <a:bodyPr wrap="none" anchor="ctr"/>
            <a:lstStyle/>
            <a:p>
              <a:endParaRPr lang="en-US"/>
            </a:p>
          </p:txBody>
        </p:sp>
        <p:sp>
          <p:nvSpPr>
            <p:cNvPr id="30734" name="Line 22"/>
            <p:cNvSpPr>
              <a:spLocks noChangeShapeType="1"/>
            </p:cNvSpPr>
            <p:nvPr/>
          </p:nvSpPr>
          <p:spPr bwMode="auto">
            <a:xfrm>
              <a:off x="3306" y="1919"/>
              <a:ext cx="1475" cy="327"/>
            </a:xfrm>
            <a:prstGeom prst="line">
              <a:avLst/>
            </a:prstGeom>
            <a:noFill/>
            <a:ln w="38100">
              <a:solidFill>
                <a:srgbClr val="FFCC66"/>
              </a:solidFill>
              <a:round/>
              <a:headEnd/>
              <a:tailEnd/>
            </a:ln>
          </p:spPr>
          <p:txBody>
            <a:bodyPr/>
            <a:lstStyle/>
            <a:p>
              <a:endParaRPr lang="en-GB"/>
            </a:p>
          </p:txBody>
        </p:sp>
      </p:grpSp>
      <p:sp>
        <p:nvSpPr>
          <p:cNvPr id="30732" name="Date Placeholder 3"/>
          <p:cNvSpPr>
            <a:spLocks noGrp="1"/>
          </p:cNvSpPr>
          <p:nvPr>
            <p:ph type="dt" sz="quarter" idx="10"/>
          </p:nvPr>
        </p:nvSpPr>
        <p:spPr>
          <a:noFill/>
        </p:spPr>
        <p:txBody>
          <a:bodyPr/>
          <a:lstStyle/>
          <a:p>
            <a:r>
              <a:rPr lang="en-US" smtClean="0"/>
              <a:t>ICUIL USA Sep 2010</a:t>
            </a:r>
          </a:p>
          <a:p>
            <a:endParaRPr lang="en-US" smtClean="0"/>
          </a:p>
        </p:txBody>
      </p:sp>
      <p:grpSp>
        <p:nvGrpSpPr>
          <p:cNvPr id="26" name="Group 25"/>
          <p:cNvGrpSpPr/>
          <p:nvPr/>
        </p:nvGrpSpPr>
        <p:grpSpPr>
          <a:xfrm>
            <a:off x="31377" y="1369454"/>
            <a:ext cx="4134987" cy="1138468"/>
            <a:chOff x="31377" y="1140854"/>
            <a:chExt cx="4134987" cy="1138468"/>
          </a:xfrm>
        </p:grpSpPr>
        <p:sp>
          <p:nvSpPr>
            <p:cNvPr id="21" name="Text Box 11"/>
            <p:cNvSpPr txBox="1">
              <a:spLocks noChangeArrowheads="1"/>
            </p:cNvSpPr>
            <p:nvPr/>
          </p:nvSpPr>
          <p:spPr bwMode="auto">
            <a:xfrm>
              <a:off x="31377" y="1140854"/>
              <a:ext cx="1566454" cy="646331"/>
            </a:xfrm>
            <a:prstGeom prst="rect">
              <a:avLst/>
            </a:prstGeom>
            <a:noFill/>
            <a:ln w="9525">
              <a:noFill/>
              <a:miter lim="800000"/>
              <a:headEnd/>
              <a:tailEnd/>
            </a:ln>
          </p:spPr>
          <p:txBody>
            <a:bodyPr wrap="none">
              <a:spAutoFit/>
            </a:bodyPr>
            <a:lstStyle/>
            <a:p>
              <a:r>
                <a:rPr lang="en-GB" dirty="0" smtClean="0"/>
                <a:t>Input beam</a:t>
              </a:r>
            </a:p>
            <a:p>
              <a:r>
                <a:rPr lang="en-GB" dirty="0" smtClean="0"/>
                <a:t>split &amp; delay</a:t>
              </a:r>
              <a:endParaRPr lang="en-GB" dirty="0"/>
            </a:p>
          </p:txBody>
        </p:sp>
        <p:grpSp>
          <p:nvGrpSpPr>
            <p:cNvPr id="25" name="Group 24"/>
            <p:cNvGrpSpPr/>
            <p:nvPr/>
          </p:nvGrpSpPr>
          <p:grpSpPr>
            <a:xfrm>
              <a:off x="1488057" y="1418669"/>
              <a:ext cx="2678307" cy="860653"/>
              <a:chOff x="1500935" y="1418669"/>
              <a:chExt cx="2678307" cy="860653"/>
            </a:xfrm>
          </p:grpSpPr>
          <p:sp>
            <p:nvSpPr>
              <p:cNvPr id="23" name="Oval 17"/>
              <p:cNvSpPr>
                <a:spLocks noChangeArrowheads="1"/>
              </p:cNvSpPr>
              <p:nvPr/>
            </p:nvSpPr>
            <p:spPr bwMode="auto">
              <a:xfrm rot="20628862">
                <a:off x="2894954" y="1753142"/>
                <a:ext cx="1284288" cy="526180"/>
              </a:xfrm>
              <a:prstGeom prst="ellipse">
                <a:avLst/>
              </a:prstGeom>
              <a:noFill/>
              <a:ln w="38100">
                <a:solidFill>
                  <a:srgbClr val="FFCC66"/>
                </a:solidFill>
                <a:round/>
                <a:headEnd/>
                <a:tailEnd/>
              </a:ln>
            </p:spPr>
            <p:txBody>
              <a:bodyPr wrap="none" anchor="ctr"/>
              <a:lstStyle/>
              <a:p>
                <a:endParaRPr lang="en-US"/>
              </a:p>
            </p:txBody>
          </p:sp>
          <p:sp>
            <p:nvSpPr>
              <p:cNvPr id="24" name="Line 18"/>
              <p:cNvSpPr>
                <a:spLocks noChangeShapeType="1"/>
              </p:cNvSpPr>
              <p:nvPr/>
            </p:nvSpPr>
            <p:spPr bwMode="auto">
              <a:xfrm>
                <a:off x="1500935" y="1418669"/>
                <a:ext cx="1591889" cy="517706"/>
              </a:xfrm>
              <a:prstGeom prst="line">
                <a:avLst/>
              </a:prstGeom>
              <a:noFill/>
              <a:ln w="38100">
                <a:solidFill>
                  <a:srgbClr val="FFCC66"/>
                </a:solidFill>
                <a:round/>
                <a:headEnd/>
                <a:tailEnd/>
              </a:ln>
            </p:spPr>
            <p:txBody>
              <a:bodyPr/>
              <a:lstStyle/>
              <a:p>
                <a:endParaRPr lang="en-GB"/>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fade">
                                      <p:cBhvr>
                                        <p:cTn id="12" dur="500"/>
                                        <p:tgtEl>
                                          <p:spTgt spid="4506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063"/>
                                        </p:tgtEl>
                                        <p:attrNameLst>
                                          <p:attrName>style.visibility</p:attrName>
                                        </p:attrNameLst>
                                      </p:cBhvr>
                                      <p:to>
                                        <p:strVal val="visible"/>
                                      </p:to>
                                    </p:set>
                                    <p:animEffect transition="in" filter="fade">
                                      <p:cBhvr>
                                        <p:cTn id="20" dur="500"/>
                                        <p:tgtEl>
                                          <p:spTgt spid="4506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071"/>
                                        </p:tgtEl>
                                        <p:attrNameLst>
                                          <p:attrName>style.visibility</p:attrName>
                                        </p:attrNameLst>
                                      </p:cBhvr>
                                      <p:to>
                                        <p:strVal val="visible"/>
                                      </p:to>
                                    </p:set>
                                    <p:animEffect transition="in" filter="fade">
                                      <p:cBhvr>
                                        <p:cTn id="28" dur="500"/>
                                        <p:tgtEl>
                                          <p:spTgt spid="45071"/>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075"/>
                                        </p:tgtEl>
                                        <p:attrNameLst>
                                          <p:attrName>style.visibility</p:attrName>
                                        </p:attrNameLst>
                                      </p:cBhvr>
                                      <p:to>
                                        <p:strVal val="visible"/>
                                      </p:to>
                                    </p:set>
                                    <p:animEffect transition="in" filter="fade">
                                      <p:cBhvr>
                                        <p:cTn id="36" dur="500"/>
                                        <p:tgtEl>
                                          <p:spTgt spid="45075"/>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7" grpId="0"/>
      <p:bldP spid="45071" grpId="0"/>
      <p:bldP spid="450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2"/>
            <a:ext cx="8098971" cy="631371"/>
          </a:xfrm>
          <a:solidFill>
            <a:schemeClr val="bg1"/>
          </a:solidFill>
        </p:spPr>
        <p:txBody>
          <a:bodyPr/>
          <a:lstStyle/>
          <a:p>
            <a:pPr algn="l" eaLnBrk="1" hangingPunct="1"/>
            <a:r>
              <a:rPr lang="en-GB" sz="2400" dirty="0" smtClean="0"/>
              <a:t>Astra Gemini: second amplifier</a:t>
            </a:r>
          </a:p>
        </p:txBody>
      </p:sp>
      <p:pic>
        <p:nvPicPr>
          <p:cNvPr id="32771" name="Picture 6" descr="IMGP3119b.JPG"/>
          <p:cNvPicPr>
            <a:picLocks noChangeAspect="1"/>
          </p:cNvPicPr>
          <p:nvPr/>
        </p:nvPicPr>
        <p:blipFill>
          <a:blip r:embed="rId2" cstate="print"/>
          <a:srcRect/>
          <a:stretch>
            <a:fillRect/>
          </a:stretch>
        </p:blipFill>
        <p:spPr bwMode="auto">
          <a:xfrm>
            <a:off x="1662113" y="1257300"/>
            <a:ext cx="5805487" cy="4248150"/>
          </a:xfrm>
          <a:prstGeom prst="rect">
            <a:avLst/>
          </a:prstGeom>
          <a:noFill/>
          <a:ln w="9525">
            <a:noFill/>
            <a:miter lim="800000"/>
            <a:headEnd/>
            <a:tailEnd/>
          </a:ln>
        </p:spPr>
      </p:pic>
      <p:pic>
        <p:nvPicPr>
          <p:cNvPr id="8" name="Picture 7" descr="IMGP3125.JPG"/>
          <p:cNvPicPr>
            <a:picLocks noChangeAspect="1"/>
          </p:cNvPicPr>
          <p:nvPr/>
        </p:nvPicPr>
        <p:blipFill>
          <a:blip r:embed="rId3" cstate="print"/>
          <a:srcRect b="2194"/>
          <a:stretch>
            <a:fillRect/>
          </a:stretch>
        </p:blipFill>
        <p:spPr bwMode="auto">
          <a:xfrm>
            <a:off x="1666875" y="1258888"/>
            <a:ext cx="5788025" cy="4246562"/>
          </a:xfrm>
          <a:prstGeom prst="rect">
            <a:avLst/>
          </a:prstGeom>
          <a:noFill/>
          <a:ln w="9525">
            <a:noFill/>
            <a:miter lim="800000"/>
            <a:headEnd/>
            <a:tailEnd/>
          </a:ln>
        </p:spPr>
      </p:pic>
      <p:pic>
        <p:nvPicPr>
          <p:cNvPr id="9" name="Picture 8" descr="07EC3602 ASTRA Gemini laser area.jpg"/>
          <p:cNvPicPr>
            <a:picLocks noChangeAspect="1"/>
          </p:cNvPicPr>
          <p:nvPr/>
        </p:nvPicPr>
        <p:blipFill>
          <a:blip r:embed="rId4" cstate="print"/>
          <a:srcRect l="7932" t="4413" r="4413"/>
          <a:stretch>
            <a:fillRect/>
          </a:stretch>
        </p:blipFill>
        <p:spPr bwMode="auto">
          <a:xfrm>
            <a:off x="1657350" y="1265238"/>
            <a:ext cx="5810250" cy="4240212"/>
          </a:xfrm>
          <a:prstGeom prst="rect">
            <a:avLst/>
          </a:prstGeom>
          <a:noFill/>
          <a:ln w="9525">
            <a:noFill/>
            <a:miter lim="800000"/>
            <a:headEnd/>
            <a:tailEnd/>
          </a:ln>
        </p:spPr>
      </p:pic>
      <p:sp>
        <p:nvSpPr>
          <p:cNvPr id="32774" name="Date Placeholder 3"/>
          <p:cNvSpPr>
            <a:spLocks noGrp="1"/>
          </p:cNvSpPr>
          <p:nvPr>
            <p:ph type="dt" sz="quarter" idx="10"/>
          </p:nvPr>
        </p:nvSpPr>
        <p:spPr>
          <a:noFill/>
        </p:spPr>
        <p:txBody>
          <a:bodyPr/>
          <a:lstStyle/>
          <a:p>
            <a:r>
              <a:rPr lang="en-US" smtClean="0"/>
              <a:t>ICUIL USA Sep 2010</a:t>
            </a:r>
          </a:p>
          <a:p>
            <a:endParaRPr lang="en-US" smtClean="0"/>
          </a:p>
        </p:txBody>
      </p:sp>
      <p:sp>
        <p:nvSpPr>
          <p:cNvPr id="14" name="Rectangle 2"/>
          <p:cNvSpPr txBox="1">
            <a:spLocks noChangeArrowheads="1"/>
          </p:cNvSpPr>
          <p:nvPr/>
        </p:nvSpPr>
        <p:spPr bwMode="auto">
          <a:xfrm>
            <a:off x="457196" y="533398"/>
            <a:ext cx="8098971" cy="631371"/>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tx2"/>
                </a:solidFill>
                <a:effectLst/>
                <a:uLnTx/>
                <a:uFillTx/>
                <a:latin typeface="+mj-lt"/>
                <a:ea typeface="+mj-ea"/>
                <a:cs typeface="+mj-cs"/>
              </a:rPr>
              <a:t>Astra Gemini:</a:t>
            </a:r>
            <a:r>
              <a:rPr kumimoji="0" lang="en-GB" sz="2400" b="0" i="0" u="none" strike="noStrike" kern="0" cap="none" spc="0" normalizeH="0" noProof="0" dirty="0" smtClean="0">
                <a:ln>
                  <a:noFill/>
                </a:ln>
                <a:solidFill>
                  <a:schemeClr val="tx2"/>
                </a:solidFill>
                <a:effectLst/>
                <a:uLnTx/>
                <a:uFillTx/>
                <a:latin typeface="+mj-lt"/>
                <a:ea typeface="+mj-ea"/>
                <a:cs typeface="+mj-cs"/>
              </a:rPr>
              <a:t> north compressor chamber</a:t>
            </a:r>
            <a:endParaRPr kumimoji="0" lang="en-GB" sz="2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noFill/>
        </p:spPr>
        <p:txBody>
          <a:bodyPr/>
          <a:lstStyle/>
          <a:p>
            <a:pPr algn="l" eaLnBrk="1" hangingPunct="1"/>
            <a:r>
              <a:rPr lang="en-GB" sz="2400" dirty="0" smtClean="0"/>
              <a:t>The experimental area is below the laser hall</a:t>
            </a:r>
          </a:p>
        </p:txBody>
      </p:sp>
      <p:pic>
        <p:nvPicPr>
          <p:cNvPr id="33795" name="Picture 11" descr="09EC1541 ASTRA Gemini target area.jpg"/>
          <p:cNvPicPr>
            <a:picLocks noChangeAspect="1"/>
          </p:cNvPicPr>
          <p:nvPr/>
        </p:nvPicPr>
        <p:blipFill>
          <a:blip r:embed="rId2" cstate="print"/>
          <a:srcRect l="5119" r="3152"/>
          <a:stretch>
            <a:fillRect/>
          </a:stretch>
        </p:blipFill>
        <p:spPr bwMode="auto">
          <a:xfrm>
            <a:off x="1647825" y="1276350"/>
            <a:ext cx="5819775" cy="4213225"/>
          </a:xfrm>
          <a:prstGeom prst="rect">
            <a:avLst/>
          </a:prstGeom>
          <a:noFill/>
          <a:ln w="9525">
            <a:noFill/>
            <a:miter lim="800000"/>
            <a:headEnd/>
            <a:tailEnd/>
          </a:ln>
        </p:spPr>
      </p:pic>
      <p:sp>
        <p:nvSpPr>
          <p:cNvPr id="33796" name="Date Placeholder 3"/>
          <p:cNvSpPr>
            <a:spLocks noGrp="1"/>
          </p:cNvSpPr>
          <p:nvPr>
            <p:ph type="dt" sz="quarter" idx="10"/>
          </p:nvPr>
        </p:nvSpPr>
        <p:spPr>
          <a:noFill/>
        </p:spPr>
        <p:txBody>
          <a:bodyPr/>
          <a:lstStyle/>
          <a:p>
            <a:r>
              <a:rPr lang="en-US" smtClean="0"/>
              <a:t>ICUIL USA Sep 2010</a:t>
            </a:r>
          </a:p>
          <a:p>
            <a:endParaRPr lang="en-US"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noFill/>
        </p:spPr>
        <p:txBody>
          <a:bodyPr/>
          <a:lstStyle/>
          <a:p>
            <a:pPr algn="l" eaLnBrk="1" hangingPunct="1"/>
            <a:r>
              <a:rPr lang="en-GB" sz="2400" smtClean="0"/>
              <a:t>Dual-beam commissioning issues for Astra Gemini</a:t>
            </a:r>
          </a:p>
        </p:txBody>
      </p:sp>
      <p:sp>
        <p:nvSpPr>
          <p:cNvPr id="34819" name="Text Box 8"/>
          <p:cNvSpPr txBox="1">
            <a:spLocks noChangeArrowheads="1"/>
          </p:cNvSpPr>
          <p:nvPr/>
        </p:nvSpPr>
        <p:spPr bwMode="auto">
          <a:xfrm>
            <a:off x="876300" y="2747963"/>
            <a:ext cx="7308850" cy="396875"/>
          </a:xfrm>
          <a:prstGeom prst="rect">
            <a:avLst/>
          </a:prstGeom>
          <a:noFill/>
          <a:ln w="9525">
            <a:noFill/>
            <a:miter lim="800000"/>
            <a:headEnd/>
            <a:tailEnd/>
          </a:ln>
        </p:spPr>
        <p:txBody>
          <a:bodyPr>
            <a:spAutoFit/>
          </a:bodyPr>
          <a:lstStyle/>
          <a:p>
            <a:r>
              <a:rPr lang="en-GB" sz="2000"/>
              <a:t>Pulse duration and contrast</a:t>
            </a:r>
          </a:p>
        </p:txBody>
      </p:sp>
      <p:sp>
        <p:nvSpPr>
          <p:cNvPr id="34820" name="Text Box 9"/>
          <p:cNvSpPr txBox="1">
            <a:spLocks noChangeArrowheads="1"/>
          </p:cNvSpPr>
          <p:nvPr/>
        </p:nvSpPr>
        <p:spPr bwMode="auto">
          <a:xfrm>
            <a:off x="876300" y="2043113"/>
            <a:ext cx="7308850" cy="400050"/>
          </a:xfrm>
          <a:prstGeom prst="rect">
            <a:avLst/>
          </a:prstGeom>
          <a:noFill/>
          <a:ln w="9525">
            <a:noFill/>
            <a:miter lim="800000"/>
            <a:headEnd/>
            <a:tailEnd/>
          </a:ln>
        </p:spPr>
        <p:txBody>
          <a:bodyPr>
            <a:spAutoFit/>
          </a:bodyPr>
          <a:lstStyle/>
          <a:p>
            <a:r>
              <a:rPr lang="en-GB" sz="2000" dirty="0"/>
              <a:t>Amplifier outputs and energy stability</a:t>
            </a:r>
          </a:p>
        </p:txBody>
      </p:sp>
      <p:sp>
        <p:nvSpPr>
          <p:cNvPr id="34821" name="Text Box 10"/>
          <p:cNvSpPr txBox="1">
            <a:spLocks noChangeArrowheads="1"/>
          </p:cNvSpPr>
          <p:nvPr/>
        </p:nvSpPr>
        <p:spPr bwMode="auto">
          <a:xfrm>
            <a:off x="874713" y="3451225"/>
            <a:ext cx="7308850" cy="396875"/>
          </a:xfrm>
          <a:prstGeom prst="rect">
            <a:avLst/>
          </a:prstGeom>
          <a:noFill/>
          <a:ln w="9525">
            <a:noFill/>
            <a:miter lim="800000"/>
            <a:headEnd/>
            <a:tailEnd/>
          </a:ln>
        </p:spPr>
        <p:txBody>
          <a:bodyPr>
            <a:spAutoFit/>
          </a:bodyPr>
          <a:lstStyle/>
          <a:p>
            <a:r>
              <a:rPr lang="en-GB" sz="2000"/>
              <a:t>Focal spot and pointing stability</a:t>
            </a:r>
          </a:p>
        </p:txBody>
      </p:sp>
      <p:sp>
        <p:nvSpPr>
          <p:cNvPr id="34822" name="Text Box 17"/>
          <p:cNvSpPr txBox="1">
            <a:spLocks noChangeArrowheads="1"/>
          </p:cNvSpPr>
          <p:nvPr/>
        </p:nvSpPr>
        <p:spPr bwMode="auto">
          <a:xfrm>
            <a:off x="882650" y="4154488"/>
            <a:ext cx="7727950" cy="400050"/>
          </a:xfrm>
          <a:prstGeom prst="rect">
            <a:avLst/>
          </a:prstGeom>
          <a:noFill/>
          <a:ln w="9525">
            <a:noFill/>
            <a:miter lim="800000"/>
            <a:headEnd/>
            <a:tailEnd/>
          </a:ln>
        </p:spPr>
        <p:txBody>
          <a:bodyPr>
            <a:spAutoFit/>
          </a:bodyPr>
          <a:lstStyle/>
          <a:p>
            <a:r>
              <a:rPr lang="en-GB" sz="2000" b="1"/>
              <a:t>Relative timing and spatial overlap of two beams</a:t>
            </a:r>
          </a:p>
        </p:txBody>
      </p:sp>
      <p:sp>
        <p:nvSpPr>
          <p:cNvPr id="34823" name="Date Placeholder 3"/>
          <p:cNvSpPr>
            <a:spLocks noGrp="1"/>
          </p:cNvSpPr>
          <p:nvPr>
            <p:ph type="dt" sz="quarter" idx="10"/>
          </p:nvPr>
        </p:nvSpPr>
        <p:spPr>
          <a:noFill/>
        </p:spPr>
        <p:txBody>
          <a:bodyPr/>
          <a:lstStyle/>
          <a:p>
            <a:r>
              <a:rPr lang="en-US" smtClean="0"/>
              <a:t>ICUIL USA Sep 2010</a:t>
            </a:r>
          </a:p>
          <a:p>
            <a:endParaRPr lang="en-US"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0"/>
          <p:cNvGrpSpPr>
            <a:grpSpLocks/>
          </p:cNvGrpSpPr>
          <p:nvPr/>
        </p:nvGrpSpPr>
        <p:grpSpPr bwMode="auto">
          <a:xfrm>
            <a:off x="1600200" y="1154113"/>
            <a:ext cx="6010275" cy="3803650"/>
            <a:chOff x="1590677" y="1343974"/>
            <a:chExt cx="6010274" cy="3804287"/>
          </a:xfrm>
        </p:grpSpPr>
        <p:graphicFrame>
          <p:nvGraphicFramePr>
            <p:cNvPr id="5" name="Chart 4"/>
            <p:cNvGraphicFramePr>
              <a:graphicFrameLocks/>
            </p:cNvGraphicFramePr>
            <p:nvPr/>
          </p:nvGraphicFramePr>
          <p:xfrm>
            <a:off x="1590677" y="1343974"/>
            <a:ext cx="6010274" cy="380428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838327" y="4819593"/>
              <a:ext cx="5753099" cy="32390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latin typeface="Calibri" pitchFamily="34" charset="0"/>
                </a:rPr>
                <a:t>16     17     18     19     20     21     22     23     00     01     02     03     04     05     06</a:t>
              </a:r>
              <a:endParaRPr lang="en-GB" dirty="0">
                <a:solidFill>
                  <a:schemeClr val="tx1"/>
                </a:solidFill>
                <a:latin typeface="Calibri" pitchFamily="34" charset="0"/>
              </a:endParaRPr>
            </a:p>
          </p:txBody>
        </p:sp>
      </p:grpSp>
      <p:sp>
        <p:nvSpPr>
          <p:cNvPr id="35843" name="Date Placeholder 3"/>
          <p:cNvSpPr>
            <a:spLocks noGrp="1"/>
          </p:cNvSpPr>
          <p:nvPr>
            <p:ph type="dt" sz="quarter" idx="10"/>
          </p:nvPr>
        </p:nvSpPr>
        <p:spPr>
          <a:noFill/>
        </p:spPr>
        <p:txBody>
          <a:bodyPr/>
          <a:lstStyle/>
          <a:p>
            <a:r>
              <a:rPr lang="en-US" smtClean="0"/>
              <a:t>ICUIL USA Sep 2010</a:t>
            </a:r>
          </a:p>
          <a:p>
            <a:endParaRPr lang="en-US" smtClean="0"/>
          </a:p>
        </p:txBody>
      </p:sp>
      <p:sp>
        <p:nvSpPr>
          <p:cNvPr id="35844" name="Rectangle 6"/>
          <p:cNvSpPr>
            <a:spLocks noGrp="1" noChangeArrowheads="1"/>
          </p:cNvSpPr>
          <p:nvPr>
            <p:ph type="title"/>
          </p:nvPr>
        </p:nvSpPr>
        <p:spPr>
          <a:noFill/>
        </p:spPr>
        <p:txBody>
          <a:bodyPr/>
          <a:lstStyle/>
          <a:p>
            <a:pPr algn="l" eaLnBrk="1" hangingPunct="1"/>
            <a:r>
              <a:rPr lang="en-GB" sz="2400" smtClean="0"/>
              <a:t>Long-term energy stability is very good</a:t>
            </a:r>
          </a:p>
        </p:txBody>
      </p:sp>
      <p:sp>
        <p:nvSpPr>
          <p:cNvPr id="35845" name="TextBox 9"/>
          <p:cNvSpPr txBox="1">
            <a:spLocks noChangeArrowheads="1"/>
          </p:cNvSpPr>
          <p:nvPr/>
        </p:nvSpPr>
        <p:spPr bwMode="auto">
          <a:xfrm>
            <a:off x="238125" y="2009775"/>
            <a:ext cx="1354138" cy="1323975"/>
          </a:xfrm>
          <a:prstGeom prst="rect">
            <a:avLst/>
          </a:prstGeom>
          <a:noFill/>
          <a:ln w="9525">
            <a:noFill/>
            <a:miter lim="800000"/>
            <a:headEnd/>
            <a:tailEnd/>
          </a:ln>
        </p:spPr>
        <p:txBody>
          <a:bodyPr wrap="none">
            <a:spAutoFit/>
          </a:bodyPr>
          <a:lstStyle/>
          <a:p>
            <a:r>
              <a:rPr lang="en-GB" sz="1600" dirty="0"/>
              <a:t>Output</a:t>
            </a:r>
          </a:p>
          <a:p>
            <a:r>
              <a:rPr lang="en-GB" sz="1600" dirty="0"/>
              <a:t>from </a:t>
            </a:r>
          </a:p>
          <a:p>
            <a:r>
              <a:rPr lang="en-GB" sz="1600" dirty="0"/>
              <a:t>compressor</a:t>
            </a:r>
          </a:p>
          <a:p>
            <a:endParaRPr lang="en-GB" sz="1600" dirty="0"/>
          </a:p>
          <a:p>
            <a:r>
              <a:rPr lang="en-GB" sz="1600" dirty="0"/>
              <a:t>(Joules)</a:t>
            </a:r>
          </a:p>
        </p:txBody>
      </p:sp>
      <p:sp>
        <p:nvSpPr>
          <p:cNvPr id="35846" name="TextBox 11"/>
          <p:cNvSpPr txBox="1">
            <a:spLocks noChangeArrowheads="1"/>
          </p:cNvSpPr>
          <p:nvPr/>
        </p:nvSpPr>
        <p:spPr bwMode="auto">
          <a:xfrm>
            <a:off x="2838450" y="4981575"/>
            <a:ext cx="3700463" cy="338138"/>
          </a:xfrm>
          <a:prstGeom prst="rect">
            <a:avLst/>
          </a:prstGeom>
          <a:noFill/>
          <a:ln w="9525">
            <a:noFill/>
            <a:miter lim="800000"/>
            <a:headEnd/>
            <a:tailEnd/>
          </a:ln>
        </p:spPr>
        <p:txBody>
          <a:bodyPr wrap="none">
            <a:spAutoFit/>
          </a:bodyPr>
          <a:lstStyle/>
          <a:p>
            <a:r>
              <a:rPr lang="en-GB" sz="1600" dirty="0"/>
              <a:t>Time of shot  4</a:t>
            </a:r>
            <a:r>
              <a:rPr lang="en-GB" sz="1600" baseline="30000" dirty="0"/>
              <a:t>th</a:t>
            </a:r>
            <a:r>
              <a:rPr lang="en-GB" sz="1600" dirty="0"/>
              <a:t> – 5</a:t>
            </a:r>
            <a:r>
              <a:rPr lang="en-GB" sz="1600" baseline="30000" dirty="0"/>
              <a:t>th</a:t>
            </a:r>
            <a:r>
              <a:rPr lang="en-GB" sz="1600" dirty="0"/>
              <a:t> August 2010</a:t>
            </a:r>
          </a:p>
        </p:txBody>
      </p:sp>
      <p:sp>
        <p:nvSpPr>
          <p:cNvPr id="35847" name="TextBox 12"/>
          <p:cNvSpPr txBox="1">
            <a:spLocks noChangeArrowheads="1"/>
          </p:cNvSpPr>
          <p:nvPr/>
        </p:nvSpPr>
        <p:spPr bwMode="auto">
          <a:xfrm>
            <a:off x="276225" y="5540375"/>
            <a:ext cx="4733925" cy="584775"/>
          </a:xfrm>
          <a:prstGeom prst="rect">
            <a:avLst/>
          </a:prstGeom>
          <a:noFill/>
          <a:ln w="9525">
            <a:noFill/>
            <a:miter lim="800000"/>
            <a:headEnd/>
            <a:tailEnd/>
          </a:ln>
        </p:spPr>
        <p:txBody>
          <a:bodyPr>
            <a:spAutoFit/>
          </a:bodyPr>
          <a:lstStyle/>
          <a:p>
            <a:r>
              <a:rPr lang="en-GB" sz="1600" dirty="0"/>
              <a:t>118 shots in total</a:t>
            </a:r>
          </a:p>
          <a:p>
            <a:r>
              <a:rPr lang="en-GB" sz="1600" dirty="0"/>
              <a:t>No operator intervention after 8 p.m</a:t>
            </a:r>
            <a:r>
              <a:rPr lang="en-GB" sz="1600" dirty="0" smtClean="0"/>
              <a:t>.</a:t>
            </a:r>
            <a:endParaRPr lang="en-GB" sz="16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algn="l" eaLnBrk="1" hangingPunct="1"/>
            <a:r>
              <a:rPr lang="en-GB" sz="2400" smtClean="0"/>
              <a:t>Pulses have been compressed to ~40 fs</a:t>
            </a:r>
          </a:p>
        </p:txBody>
      </p:sp>
      <p:sp>
        <p:nvSpPr>
          <p:cNvPr id="36867" name="Text Box 9"/>
          <p:cNvSpPr txBox="1">
            <a:spLocks noChangeArrowheads="1"/>
          </p:cNvSpPr>
          <p:nvPr/>
        </p:nvSpPr>
        <p:spPr bwMode="auto">
          <a:xfrm>
            <a:off x="7346950" y="2198688"/>
            <a:ext cx="184150" cy="366712"/>
          </a:xfrm>
          <a:prstGeom prst="rect">
            <a:avLst/>
          </a:prstGeom>
          <a:noFill/>
          <a:ln w="9525">
            <a:noFill/>
            <a:miter lim="800000"/>
            <a:headEnd/>
            <a:tailEnd/>
          </a:ln>
        </p:spPr>
        <p:txBody>
          <a:bodyPr wrap="none">
            <a:spAutoFit/>
          </a:bodyPr>
          <a:lstStyle/>
          <a:p>
            <a:endParaRPr lang="en-US"/>
          </a:p>
        </p:txBody>
      </p:sp>
      <p:sp>
        <p:nvSpPr>
          <p:cNvPr id="36868" name="Date Placeholder 3"/>
          <p:cNvSpPr>
            <a:spLocks noGrp="1"/>
          </p:cNvSpPr>
          <p:nvPr>
            <p:ph type="dt" sz="quarter" idx="10"/>
          </p:nvPr>
        </p:nvSpPr>
        <p:spPr>
          <a:noFill/>
        </p:spPr>
        <p:txBody>
          <a:bodyPr/>
          <a:lstStyle/>
          <a:p>
            <a:r>
              <a:rPr lang="en-US" smtClean="0"/>
              <a:t>ICUIL USA Sep 2010</a:t>
            </a:r>
          </a:p>
          <a:p>
            <a:endParaRPr lang="en-US" smtClean="0"/>
          </a:p>
        </p:txBody>
      </p:sp>
      <p:pic>
        <p:nvPicPr>
          <p:cNvPr id="36869" name="Picture 4"/>
          <p:cNvPicPr>
            <a:picLocks noGrp="1" noChangeAspect="1" noChangeArrowheads="1"/>
          </p:cNvPicPr>
          <p:nvPr>
            <p:ph sz="half" idx="4294967295"/>
          </p:nvPr>
        </p:nvPicPr>
        <p:blipFill>
          <a:blip r:embed="rId2" cstate="print"/>
          <a:srcRect l="23820" r="19341"/>
          <a:stretch>
            <a:fillRect/>
          </a:stretch>
        </p:blipFill>
        <p:spPr>
          <a:xfrm>
            <a:off x="1257300" y="1666875"/>
            <a:ext cx="2295525" cy="3021013"/>
          </a:xfrm>
        </p:spPr>
      </p:pic>
      <p:pic>
        <p:nvPicPr>
          <p:cNvPr id="36870" name="Picture 5"/>
          <p:cNvPicPr>
            <a:picLocks noGrp="1" noChangeAspect="1" noChangeArrowheads="1"/>
          </p:cNvPicPr>
          <p:nvPr>
            <p:ph sz="half" idx="1"/>
          </p:nvPr>
        </p:nvPicPr>
        <p:blipFill>
          <a:blip r:embed="rId3" cstate="print"/>
          <a:srcRect l="21698" r="19810"/>
          <a:stretch>
            <a:fillRect/>
          </a:stretch>
        </p:blipFill>
        <p:spPr>
          <a:xfrm>
            <a:off x="5553075" y="1666875"/>
            <a:ext cx="2362200" cy="3021013"/>
          </a:xfrm>
        </p:spPr>
      </p:pic>
      <p:sp>
        <p:nvSpPr>
          <p:cNvPr id="36871" name="TextBox 18"/>
          <p:cNvSpPr txBox="1">
            <a:spLocks noChangeArrowheads="1"/>
          </p:cNvSpPr>
          <p:nvPr/>
        </p:nvSpPr>
        <p:spPr bwMode="auto">
          <a:xfrm>
            <a:off x="1333500" y="4648200"/>
            <a:ext cx="2147888" cy="338138"/>
          </a:xfrm>
          <a:prstGeom prst="rect">
            <a:avLst/>
          </a:prstGeom>
          <a:noFill/>
          <a:ln w="9525">
            <a:noFill/>
            <a:miter lim="800000"/>
            <a:headEnd/>
            <a:tailEnd/>
          </a:ln>
        </p:spPr>
        <p:txBody>
          <a:bodyPr wrap="none">
            <a:spAutoFit/>
          </a:bodyPr>
          <a:lstStyle/>
          <a:p>
            <a:r>
              <a:rPr lang="en-GB" sz="1600" dirty="0"/>
              <a:t>Pulse FWHM = 44 fs</a:t>
            </a:r>
          </a:p>
        </p:txBody>
      </p:sp>
      <p:sp>
        <p:nvSpPr>
          <p:cNvPr id="36872" name="TextBox 14"/>
          <p:cNvSpPr txBox="1">
            <a:spLocks noChangeArrowheads="1"/>
          </p:cNvSpPr>
          <p:nvPr/>
        </p:nvSpPr>
        <p:spPr bwMode="auto">
          <a:xfrm>
            <a:off x="1724025" y="1495425"/>
            <a:ext cx="1366838" cy="338138"/>
          </a:xfrm>
          <a:prstGeom prst="rect">
            <a:avLst/>
          </a:prstGeom>
          <a:noFill/>
          <a:ln w="9525">
            <a:noFill/>
            <a:miter lim="800000"/>
            <a:headEnd/>
            <a:tailEnd/>
          </a:ln>
        </p:spPr>
        <p:txBody>
          <a:bodyPr wrap="none">
            <a:spAutoFit/>
          </a:bodyPr>
          <a:lstStyle/>
          <a:p>
            <a:r>
              <a:rPr lang="en-GB" sz="1600"/>
              <a:t>North beam</a:t>
            </a:r>
          </a:p>
        </p:txBody>
      </p:sp>
      <p:sp>
        <p:nvSpPr>
          <p:cNvPr id="36873" name="TextBox 14"/>
          <p:cNvSpPr txBox="1">
            <a:spLocks noChangeArrowheads="1"/>
          </p:cNvSpPr>
          <p:nvPr/>
        </p:nvSpPr>
        <p:spPr bwMode="auto">
          <a:xfrm>
            <a:off x="6048375" y="1495425"/>
            <a:ext cx="1368425" cy="338138"/>
          </a:xfrm>
          <a:prstGeom prst="rect">
            <a:avLst/>
          </a:prstGeom>
          <a:noFill/>
          <a:ln w="9525">
            <a:noFill/>
            <a:miter lim="800000"/>
            <a:headEnd/>
            <a:tailEnd/>
          </a:ln>
        </p:spPr>
        <p:txBody>
          <a:bodyPr wrap="none">
            <a:spAutoFit/>
          </a:bodyPr>
          <a:lstStyle/>
          <a:p>
            <a:r>
              <a:rPr lang="en-GB" sz="1600"/>
              <a:t>South beam</a:t>
            </a:r>
          </a:p>
        </p:txBody>
      </p:sp>
      <p:sp>
        <p:nvSpPr>
          <p:cNvPr id="36874" name="TextBox 21"/>
          <p:cNvSpPr txBox="1">
            <a:spLocks noChangeArrowheads="1"/>
          </p:cNvSpPr>
          <p:nvPr/>
        </p:nvSpPr>
        <p:spPr bwMode="auto">
          <a:xfrm>
            <a:off x="5657850" y="4648200"/>
            <a:ext cx="2147888" cy="338138"/>
          </a:xfrm>
          <a:prstGeom prst="rect">
            <a:avLst/>
          </a:prstGeom>
          <a:noFill/>
          <a:ln w="9525">
            <a:noFill/>
            <a:miter lim="800000"/>
            <a:headEnd/>
            <a:tailEnd/>
          </a:ln>
        </p:spPr>
        <p:txBody>
          <a:bodyPr wrap="none">
            <a:spAutoFit/>
          </a:bodyPr>
          <a:lstStyle/>
          <a:p>
            <a:r>
              <a:rPr lang="en-GB" sz="1600" dirty="0"/>
              <a:t>Pulse FWHM = 36 fs</a:t>
            </a:r>
          </a:p>
        </p:txBody>
      </p:sp>
      <p:sp>
        <p:nvSpPr>
          <p:cNvPr id="36875" name="TextBox 14"/>
          <p:cNvSpPr txBox="1">
            <a:spLocks noChangeArrowheads="1"/>
          </p:cNvSpPr>
          <p:nvPr/>
        </p:nvSpPr>
        <p:spPr bwMode="auto">
          <a:xfrm>
            <a:off x="3857625" y="2657475"/>
            <a:ext cx="1433513" cy="1077913"/>
          </a:xfrm>
          <a:prstGeom prst="rect">
            <a:avLst/>
          </a:prstGeom>
          <a:noFill/>
          <a:ln w="9525">
            <a:noFill/>
            <a:miter lim="800000"/>
            <a:headEnd/>
            <a:tailEnd/>
          </a:ln>
        </p:spPr>
        <p:txBody>
          <a:bodyPr wrap="none">
            <a:spAutoFit/>
          </a:bodyPr>
          <a:lstStyle/>
          <a:p>
            <a:r>
              <a:rPr lang="en-GB" sz="1600" dirty="0"/>
              <a:t>GRENOUILLE</a:t>
            </a:r>
          </a:p>
          <a:p>
            <a:r>
              <a:rPr lang="en-GB" sz="1600" dirty="0"/>
              <a:t>traces of the</a:t>
            </a:r>
          </a:p>
          <a:p>
            <a:r>
              <a:rPr lang="en-GB" sz="1600" dirty="0"/>
              <a:t>compressed</a:t>
            </a:r>
          </a:p>
          <a:p>
            <a:r>
              <a:rPr lang="en-GB" sz="1600" dirty="0"/>
              <a:t>pulses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1162050" y="1228725"/>
            <a:ext cx="6794500" cy="4133850"/>
          </a:xfrm>
          <a:prstGeom prst="rect">
            <a:avLst/>
          </a:prstGeom>
          <a:noFill/>
          <a:ln w="9525">
            <a:noFill/>
            <a:miter lim="800000"/>
            <a:headEnd/>
            <a:tailEnd/>
          </a:ln>
        </p:spPr>
      </p:pic>
      <p:sp>
        <p:nvSpPr>
          <p:cNvPr id="37891" name="Rectangle 5"/>
          <p:cNvSpPr>
            <a:spLocks noGrp="1" noChangeArrowheads="1"/>
          </p:cNvSpPr>
          <p:nvPr>
            <p:ph type="title"/>
          </p:nvPr>
        </p:nvSpPr>
        <p:spPr>
          <a:xfrm>
            <a:off x="457200" y="274638"/>
            <a:ext cx="8372475" cy="1143000"/>
          </a:xfrm>
          <a:noFill/>
        </p:spPr>
        <p:txBody>
          <a:bodyPr/>
          <a:lstStyle/>
          <a:p>
            <a:pPr algn="l" eaLnBrk="1" hangingPunct="1"/>
            <a:r>
              <a:rPr lang="en-GB" sz="2400" dirty="0" smtClean="0"/>
              <a:t>Pulse contrast</a:t>
            </a:r>
          </a:p>
        </p:txBody>
      </p:sp>
      <p:sp>
        <p:nvSpPr>
          <p:cNvPr id="37892" name="TextBox 4"/>
          <p:cNvSpPr txBox="1">
            <a:spLocks noChangeArrowheads="1"/>
          </p:cNvSpPr>
          <p:nvPr/>
        </p:nvSpPr>
        <p:spPr bwMode="auto">
          <a:xfrm>
            <a:off x="2686050" y="1285875"/>
            <a:ext cx="4135438" cy="307975"/>
          </a:xfrm>
          <a:prstGeom prst="rect">
            <a:avLst/>
          </a:prstGeom>
          <a:solidFill>
            <a:schemeClr val="bg1"/>
          </a:solidFill>
          <a:ln w="9525">
            <a:noFill/>
            <a:miter lim="800000"/>
            <a:headEnd/>
            <a:tailEnd/>
          </a:ln>
        </p:spPr>
        <p:txBody>
          <a:bodyPr wrap="none">
            <a:spAutoFit/>
          </a:bodyPr>
          <a:lstStyle/>
          <a:p>
            <a:r>
              <a:rPr lang="en-GB" sz="1400">
                <a:latin typeface="Arial" charset="0"/>
                <a:cs typeface="Arial" charset="0"/>
              </a:rPr>
              <a:t>Sequoia scan of the Astra 10 Hz beam, April 2010</a:t>
            </a:r>
          </a:p>
        </p:txBody>
      </p:sp>
      <p:sp>
        <p:nvSpPr>
          <p:cNvPr id="37893" name="Date Placeholder 3"/>
          <p:cNvSpPr>
            <a:spLocks noGrp="1"/>
          </p:cNvSpPr>
          <p:nvPr>
            <p:ph type="dt" sz="quarter" idx="10"/>
          </p:nvPr>
        </p:nvSpPr>
        <p:spPr>
          <a:noFill/>
        </p:spPr>
        <p:txBody>
          <a:bodyPr/>
          <a:lstStyle/>
          <a:p>
            <a:r>
              <a:rPr lang="en-US" smtClean="0"/>
              <a:t>ICUIL USA Sep 2010</a:t>
            </a:r>
          </a:p>
          <a:p>
            <a:endParaRPr lang="en-US"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TFC Large Top Banner">
  <a:themeElements>
    <a:clrScheme name="STF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LF Large Top Banner">
  <a:themeElements>
    <a:clrScheme name="CLF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LF Small Top Banner">
  <a:themeElements>
    <a:clrScheme name="CLF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F Small Bottom Banner">
  <a:themeElements>
    <a:clrScheme name="CLF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LF Large Bottom Banner">
  <a:themeElements>
    <a:clrScheme name="CLF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FC Large Top Banner - Top Text">
  <a:themeElements>
    <a:clrScheme name="STFC Large Top Banner - To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Large Top Banner - Top Tex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Large Top Banner - To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Large Top Banner - Top 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Large Top Banner - Top 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Large Top Banner - Top 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Large Top Banner - Top 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Large Top Banner - Top 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Large Top Banner - Top Tex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Large Top Banner - Top 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Large Top Banner - Top 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Large Top Banner - Top 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Large Top Banner - Top 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Large Top Banner - Top 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FC Small Top Banner">
  <a:themeElements>
    <a:clrScheme name="STF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FC Small Bottom Banner">
  <a:themeElements>
    <a:clrScheme name="STF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FC Large Bottom Banner">
  <a:themeElements>
    <a:clrScheme name="STF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AL Small Bottom Banner">
  <a:themeElements>
    <a:clrScheme name="RAL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AL Large Top Banner">
  <a:themeElements>
    <a:clrScheme name="RAL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AL Small Top Banner">
  <a:themeElements>
    <a:clrScheme name="RAL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AL Large Bottom Banner">
  <a:themeElements>
    <a:clrScheme name="RAL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Large Bottom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Corporate Powerpoint templates</Template>
  <TotalTime>3998</TotalTime>
  <Words>568</Words>
  <Application>Microsoft Office PowerPoint</Application>
  <PresentationFormat>On-screen Show (4:3)</PresentationFormat>
  <Paragraphs>138</Paragraphs>
  <Slides>19</Slides>
  <Notes>0</Notes>
  <HiddenSlides>0</HiddenSlides>
  <MMClips>2</MMClips>
  <ScaleCrop>false</ScaleCrop>
  <HeadingPairs>
    <vt:vector size="4" baseType="variant">
      <vt:variant>
        <vt:lpstr>Theme</vt:lpstr>
      </vt:variant>
      <vt:variant>
        <vt:i4>13</vt:i4>
      </vt:variant>
      <vt:variant>
        <vt:lpstr>Slide Titles</vt:lpstr>
      </vt:variant>
      <vt:variant>
        <vt:i4>19</vt:i4>
      </vt:variant>
    </vt:vector>
  </HeadingPairs>
  <TitlesOfParts>
    <vt:vector size="32" baseType="lpstr">
      <vt:lpstr>STFC Large Top Banner</vt:lpstr>
      <vt:lpstr>STFC Large Top Banner - Top Text</vt:lpstr>
      <vt:lpstr>STFC Small Top Banner</vt:lpstr>
      <vt:lpstr>STFC Small Bottom Banner</vt:lpstr>
      <vt:lpstr>STFC Large Bottom Banner</vt:lpstr>
      <vt:lpstr>RAL Small Bottom Banner</vt:lpstr>
      <vt:lpstr>RAL Large Top Banner</vt:lpstr>
      <vt:lpstr>RAL Small Top Banner</vt:lpstr>
      <vt:lpstr>RAL Large Bottom Banner</vt:lpstr>
      <vt:lpstr>CLF Large Top Banner</vt:lpstr>
      <vt:lpstr>CLF Small Top Banner</vt:lpstr>
      <vt:lpstr>CLF Small Bottom Banner</vt:lpstr>
      <vt:lpstr>CLF Large Bottom Banner</vt:lpstr>
      <vt:lpstr>Dual-Beam Operation of the Astra Gemini  Petawatt Ti:Sapphire Laser System</vt:lpstr>
      <vt:lpstr>Specification of Astra Gemini</vt:lpstr>
      <vt:lpstr>Layout of the Astra Gemini laser hall</vt:lpstr>
      <vt:lpstr>Astra Gemini: second amplifier</vt:lpstr>
      <vt:lpstr>The experimental area is below the laser hall</vt:lpstr>
      <vt:lpstr>Dual-beam commissioning issues for Astra Gemini</vt:lpstr>
      <vt:lpstr>Long-term energy stability is very good</vt:lpstr>
      <vt:lpstr>Pulses have been compressed to ~40 fs</vt:lpstr>
      <vt:lpstr>Pulse contrast</vt:lpstr>
      <vt:lpstr>HASO wavefront measurements</vt:lpstr>
      <vt:lpstr>Dual-beam timing measurements</vt:lpstr>
      <vt:lpstr>Slide 12</vt:lpstr>
      <vt:lpstr>Dual-beam timing results</vt:lpstr>
      <vt:lpstr>Dual-beam pointing diagnostic</vt:lpstr>
      <vt:lpstr>Dual-beam overlap: early results</vt:lpstr>
      <vt:lpstr>The current status of Astra Gemini</vt:lpstr>
      <vt:lpstr>Slide 17</vt:lpstr>
      <vt:lpstr>Slide 18</vt:lpstr>
      <vt:lpstr>Slide 19</vt:lpstr>
    </vt:vector>
  </TitlesOfParts>
  <Company>CCLRC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User</dc:creator>
  <cp:lastModifiedBy>Chris</cp:lastModifiedBy>
  <cp:revision>210</cp:revision>
  <dcterms:created xsi:type="dcterms:W3CDTF">2008-03-13T15:51:34Z</dcterms:created>
  <dcterms:modified xsi:type="dcterms:W3CDTF">2010-09-25T21:06:29Z</dcterms:modified>
</cp:coreProperties>
</file>