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Default Extension="pict" ContentType="image/pict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vml" ContentType="application/vnd.openxmlformats-officedocument.vmlDrawing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8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ict"/><Relationship Id="rId2" Type="http://schemas.openxmlformats.org/officeDocument/2006/relationships/image" Target="../media/image21.pict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DBCD-ACD0-B94F-9149-2B777F643D5C}" type="datetimeFigureOut">
              <a:rPr lang="en-US" smtClean="0"/>
              <a:pPr/>
              <a:t>9/29/10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4FC38-65E9-6641-8A50-60063E7BA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DBCD-ACD0-B94F-9149-2B777F643D5C}" type="datetimeFigureOut">
              <a:rPr lang="en-US" smtClean="0"/>
              <a:pPr/>
              <a:t>9/29/10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4FC38-65E9-6641-8A50-60063E7BA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DBCD-ACD0-B94F-9149-2B777F643D5C}" type="datetimeFigureOut">
              <a:rPr lang="en-US" smtClean="0"/>
              <a:pPr/>
              <a:t>9/29/10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4FC38-65E9-6641-8A50-60063E7BA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DBCD-ACD0-B94F-9149-2B777F643D5C}" type="datetimeFigureOut">
              <a:rPr lang="en-US" smtClean="0"/>
              <a:pPr/>
              <a:t>9/29/10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4FC38-65E9-6641-8A50-60063E7BA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DBCD-ACD0-B94F-9149-2B777F643D5C}" type="datetimeFigureOut">
              <a:rPr lang="en-US" smtClean="0"/>
              <a:pPr/>
              <a:t>9/29/10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4FC38-65E9-6641-8A50-60063E7BA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DBCD-ACD0-B94F-9149-2B777F643D5C}" type="datetimeFigureOut">
              <a:rPr lang="en-US" smtClean="0"/>
              <a:pPr/>
              <a:t>9/29/10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4FC38-65E9-6641-8A50-60063E7BA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DBCD-ACD0-B94F-9149-2B777F643D5C}" type="datetimeFigureOut">
              <a:rPr lang="en-US" smtClean="0"/>
              <a:pPr/>
              <a:t>9/29/10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4FC38-65E9-6641-8A50-60063E7BA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DBCD-ACD0-B94F-9149-2B777F643D5C}" type="datetimeFigureOut">
              <a:rPr lang="en-US" smtClean="0"/>
              <a:pPr/>
              <a:t>9/29/10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4FC38-65E9-6641-8A50-60063E7BA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DBCD-ACD0-B94F-9149-2B777F643D5C}" type="datetimeFigureOut">
              <a:rPr lang="en-US" smtClean="0"/>
              <a:pPr/>
              <a:t>9/29/10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4FC38-65E9-6641-8A50-60063E7BA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DBCD-ACD0-B94F-9149-2B777F643D5C}" type="datetimeFigureOut">
              <a:rPr lang="en-US" smtClean="0"/>
              <a:pPr/>
              <a:t>9/29/10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4FC38-65E9-6641-8A50-60063E7BA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DBCD-ACD0-B94F-9149-2B777F643D5C}" type="datetimeFigureOut">
              <a:rPr lang="en-US" smtClean="0"/>
              <a:pPr/>
              <a:t>9/29/10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4FC38-65E9-6641-8A50-60063E7BA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9DBCD-ACD0-B94F-9149-2B777F643D5C}" type="datetimeFigureOut">
              <a:rPr lang="en-US" smtClean="0"/>
              <a:pPr/>
              <a:t>9/29/10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4FC38-65E9-6641-8A50-60063E7BA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!OLE_LINK2" TargetMode="External"/><Relationship Id="rId4" Type="http://schemas.openxmlformats.org/officeDocument/2006/relationships/image" Target="../media/image17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Macintosh%20HD:Users:loggylopez:Documents:BOULOT:LOA:ARTICLES:HCF_CIRCULAR:efficient%20chirp:highly%20efficient%20scaling_HCF_LPL_ROD2.doc!OLE_LINK1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!OLE_LINK2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Document1!OLE_LINK2" TargetMode="External"/><Relationship Id="rId4" Type="http://schemas.openxmlformats.org/officeDocument/2006/relationships/oleObject" Target="Document1!OLE_LINK3" TargetMode="External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05044" y="959458"/>
            <a:ext cx="8966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 smtClean="0">
                <a:latin typeface="Century Gothic" charset="0"/>
                <a:ea typeface="Century Gothic" charset="0"/>
                <a:cs typeface="Century Gothic" charset="0"/>
              </a:rPr>
              <a:t>Efficient scaling of output pulse energy in static hollow fiber compressors</a:t>
            </a:r>
            <a:endParaRPr lang="en-US" sz="3600" b="1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132955" y="2900368"/>
            <a:ext cx="8966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 algn="ctr"/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X. Chen, A. </a:t>
            </a:r>
            <a:r>
              <a:rPr lang="en-US" sz="2400" dirty="0" err="1" smtClean="0">
                <a:latin typeface="Century Gothic" charset="0"/>
                <a:ea typeface="Century Gothic" charset="0"/>
                <a:cs typeface="Century Gothic" charset="0"/>
              </a:rPr>
              <a:t>Malvache</a:t>
            </a: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, A. Ricci, A. </a:t>
            </a:r>
            <a:r>
              <a:rPr lang="en-US" sz="2400" dirty="0" err="1">
                <a:latin typeface="Century Gothic" charset="0"/>
                <a:ea typeface="Century Gothic" charset="0"/>
                <a:cs typeface="Century Gothic" charset="0"/>
              </a:rPr>
              <a:t>J</a:t>
            </a:r>
            <a:r>
              <a:rPr lang="en-US" sz="2400" dirty="0" err="1" smtClean="0">
                <a:latin typeface="Century Gothic" charset="0"/>
                <a:ea typeface="Century Gothic" charset="0"/>
                <a:cs typeface="Century Gothic" charset="0"/>
              </a:rPr>
              <a:t>ullien</a:t>
            </a: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, R. Lopez-Martens</a:t>
            </a:r>
            <a:endParaRPr lang="en-US" sz="2400" u="sng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-122897" y="4898821"/>
            <a:ext cx="9296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i="1" dirty="0" smtClean="0">
                <a:latin typeface="Century Gothic" charset="0"/>
                <a:ea typeface="Century Gothic" charset="0"/>
                <a:cs typeface="Century Gothic" charset="0"/>
              </a:rPr>
              <a:t>ICUIL 2010, Watkins Glenn, 29 </a:t>
            </a:r>
            <a:r>
              <a:rPr lang="en-US" i="1" dirty="0" err="1" smtClean="0">
                <a:latin typeface="Century Gothic" charset="0"/>
                <a:ea typeface="Century Gothic" charset="0"/>
                <a:cs typeface="Century Gothic" charset="0"/>
              </a:rPr>
              <a:t>september</a:t>
            </a:r>
            <a:r>
              <a:rPr lang="en-US" i="1" dirty="0" smtClean="0">
                <a:latin typeface="Century Gothic" charset="0"/>
                <a:ea typeface="Century Gothic" charset="0"/>
                <a:cs typeface="Century Gothic" charset="0"/>
              </a:rPr>
              <a:t> 2010</a:t>
            </a:r>
            <a:endParaRPr lang="en-US" i="1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grpSp>
        <p:nvGrpSpPr>
          <p:cNvPr id="7" name="Group 11"/>
          <p:cNvGrpSpPr>
            <a:grpSpLocks/>
          </p:cNvGrpSpPr>
          <p:nvPr/>
        </p:nvGrpSpPr>
        <p:grpSpPr bwMode="auto">
          <a:xfrm>
            <a:off x="227941" y="5665518"/>
            <a:ext cx="8672513" cy="990601"/>
            <a:chOff x="144" y="3723"/>
            <a:chExt cx="5463" cy="624"/>
          </a:xfrm>
        </p:grpSpPr>
        <p:sp>
          <p:nvSpPr>
            <p:cNvPr id="8" name="Rectangle 12"/>
            <p:cNvSpPr>
              <a:spLocks noChangeArrowheads="1"/>
            </p:cNvSpPr>
            <p:nvPr/>
          </p:nvSpPr>
          <p:spPr bwMode="auto">
            <a:xfrm>
              <a:off x="608" y="4113"/>
              <a:ext cx="1392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92880" tIns="46440" rIns="92880" bIns="46440">
              <a:prstTxWarp prst="textNoShape">
                <a:avLst/>
              </a:prstTxWarp>
              <a:spAutoFit/>
            </a:bodyPr>
            <a:lstStyle/>
            <a:p>
              <a:pPr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dirty="0"/>
                <a:t>http://</a:t>
              </a:r>
              <a:r>
                <a:rPr lang="fr-FR" dirty="0" err="1"/>
                <a:t>loa.ensta.fr</a:t>
              </a:r>
              <a:r>
                <a:rPr lang="fr-FR" dirty="0"/>
                <a:t>/</a:t>
              </a:r>
            </a:p>
          </p:txBody>
        </p:sp>
        <p:pic>
          <p:nvPicPr>
            <p:cNvPr id="9" name="Picture 1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08" y="4035"/>
              <a:ext cx="280" cy="2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0" name="Picture 1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418" y="4035"/>
              <a:ext cx="189" cy="2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1" name="Picture 1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14" y="4014"/>
              <a:ext cx="226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2" name="Picture 1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44" y="3723"/>
              <a:ext cx="462" cy="53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3" name="Rectangle 17"/>
            <p:cNvSpPr>
              <a:spLocks noChangeArrowheads="1"/>
            </p:cNvSpPr>
            <p:nvPr/>
          </p:nvSpPr>
          <p:spPr bwMode="auto">
            <a:xfrm>
              <a:off x="3912" y="4108"/>
              <a:ext cx="1056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92880" tIns="46440" rIns="92880" bIns="46440">
              <a:prstTxWarp prst="textNoShape">
                <a:avLst/>
              </a:prstTxWarp>
              <a:spAutoFit/>
            </a:bodyPr>
            <a:lstStyle/>
            <a:p>
              <a:pPr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i="1" dirty="0"/>
                <a:t>UMR 7639</a:t>
              </a:r>
            </a:p>
          </p:txBody>
        </p:sp>
        <p:sp>
          <p:nvSpPr>
            <p:cNvPr id="14" name="Line 18"/>
            <p:cNvSpPr>
              <a:spLocks noChangeShapeType="1"/>
            </p:cNvSpPr>
            <p:nvPr/>
          </p:nvSpPr>
          <p:spPr bwMode="auto">
            <a:xfrm>
              <a:off x="654" y="4107"/>
              <a:ext cx="4050" cy="1"/>
            </a:xfrm>
            <a:prstGeom prst="line">
              <a:avLst/>
            </a:prstGeom>
            <a:noFill/>
            <a:ln w="9360">
              <a:solidFill>
                <a:srgbClr val="949499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8"/>
          <p:cNvSpPr>
            <a:spLocks noChangeArrowheads="1"/>
          </p:cNvSpPr>
          <p:nvPr/>
        </p:nvSpPr>
        <p:spPr bwMode="auto">
          <a:xfrm>
            <a:off x="1450242" y="-91"/>
            <a:ext cx="6487998" cy="5891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768" tIns="47884" rIns="95768" bIns="47884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1mJ, sub-5fs, 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CEP locked pulses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entury Gothic" charset="0"/>
              <a:ea typeface="Century Gothic" charset="0"/>
              <a:cs typeface="Century Gothic" charset="0"/>
            </a:endParaRPr>
          </a:p>
        </p:txBody>
      </p:sp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76200" y="933581"/>
            <a:ext cx="8839200" cy="2360613"/>
            <a:chOff x="76200" y="29821"/>
            <a:chExt cx="8839200" cy="2360613"/>
          </a:xfrm>
        </p:grpSpPr>
        <p:graphicFrame>
          <p:nvGraphicFramePr>
            <p:cNvPr id="11" name="Object 3"/>
            <p:cNvGraphicFramePr>
              <a:graphicFrameLocks noChangeAspect="1"/>
            </p:cNvGraphicFramePr>
            <p:nvPr/>
          </p:nvGraphicFramePr>
          <p:xfrm>
            <a:off x="76200" y="29821"/>
            <a:ext cx="7391400" cy="2360613"/>
          </p:xfrm>
          <a:graphic>
            <a:graphicData uri="http://schemas.openxmlformats.org/presentationml/2006/ole">
              <p:oleObj spid="_x0000_s23554" name="Document" r:id="rId3" imgW="5486400" imgH="1752600" progId="Word.Document.12">
                <p:link updateAutomatic="1"/>
              </p:oleObj>
            </a:graphicData>
          </a:graphic>
        </p:graphicFrame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7010400" y="487021"/>
              <a:ext cx="1905000" cy="8302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dirty="0">
                  <a:latin typeface="Century Gothic" charset="0"/>
                  <a:ea typeface="Century Gothic" charset="0"/>
                  <a:cs typeface="Century Gothic" charset="0"/>
                </a:rPr>
                <a:t>Sub-5fs duration</a:t>
              </a:r>
            </a:p>
          </p:txBody>
        </p:sp>
      </p:grpSp>
      <p:grpSp>
        <p:nvGrpSpPr>
          <p:cNvPr id="7" name="Group 14"/>
          <p:cNvGrpSpPr>
            <a:grpSpLocks/>
          </p:cNvGrpSpPr>
          <p:nvPr/>
        </p:nvGrpSpPr>
        <p:grpSpPr bwMode="auto">
          <a:xfrm>
            <a:off x="481397" y="3634239"/>
            <a:ext cx="7848098" cy="2562566"/>
            <a:chOff x="481397" y="2697489"/>
            <a:chExt cx="7848098" cy="256256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1397" y="2697489"/>
              <a:ext cx="4758146" cy="2562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5510095" y="3360738"/>
              <a:ext cx="2819400" cy="8302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dirty="0">
                  <a:latin typeface="Century Gothic" charset="0"/>
                  <a:ea typeface="Century Gothic" charset="0"/>
                  <a:cs typeface="Century Gothic" charset="0"/>
                </a:rPr>
                <a:t>Robust CEP lock (~250mrad)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0"/>
          <p:cNvGrpSpPr>
            <a:grpSpLocks/>
          </p:cNvGrpSpPr>
          <p:nvPr/>
        </p:nvGrpSpPr>
        <p:grpSpPr bwMode="auto">
          <a:xfrm>
            <a:off x="-228600" y="1303338"/>
            <a:ext cx="3962400" cy="4259262"/>
            <a:chOff x="-228600" y="1303338"/>
            <a:chExt cx="3962400" cy="4259262"/>
          </a:xfrm>
        </p:grpSpPr>
        <p:sp>
          <p:nvSpPr>
            <p:cNvPr id="29" name="Rectangle 6"/>
            <p:cNvSpPr>
              <a:spLocks noChangeArrowheads="1"/>
            </p:cNvSpPr>
            <p:nvPr/>
          </p:nvSpPr>
          <p:spPr bwMode="auto">
            <a:xfrm>
              <a:off x="303213" y="1303338"/>
              <a:ext cx="2797175" cy="208756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0" name="Text Box 5"/>
            <p:cNvSpPr txBox="1">
              <a:spLocks noChangeArrowheads="1"/>
            </p:cNvSpPr>
            <p:nvPr/>
          </p:nvSpPr>
          <p:spPr bwMode="auto">
            <a:xfrm>
              <a:off x="152400" y="1812925"/>
              <a:ext cx="3024188" cy="1062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latin typeface="Century Gothic" charset="0"/>
                  <a:ea typeface="Gill Sans" charset="0"/>
                  <a:cs typeface="Gill Sans" charset="0"/>
                </a:rPr>
                <a:t>Commercial Front-end </a:t>
              </a:r>
            </a:p>
            <a:p>
              <a:pPr algn="ctr">
                <a:spcBef>
                  <a:spcPct val="50000"/>
                </a:spcBef>
              </a:pPr>
              <a:r>
                <a:rPr lang="en-US" b="1">
                  <a:latin typeface="Century Gothic" charset="0"/>
                  <a:ea typeface="Gill Sans" charset="0"/>
                  <a:cs typeface="Gill Sans" charset="0"/>
                </a:rPr>
                <a:t>Femtopower Compact Pro CEP</a:t>
              </a:r>
            </a:p>
          </p:txBody>
        </p:sp>
        <p:sp>
          <p:nvSpPr>
            <p:cNvPr id="31" name="Rectangle 11"/>
            <p:cNvSpPr>
              <a:spLocks noChangeArrowheads="1"/>
            </p:cNvSpPr>
            <p:nvPr/>
          </p:nvSpPr>
          <p:spPr bwMode="auto">
            <a:xfrm>
              <a:off x="592138" y="4040188"/>
              <a:ext cx="2232025" cy="71913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dirty="0">
                  <a:solidFill>
                    <a:schemeClr val="tx1"/>
                  </a:solidFill>
                  <a:latin typeface="Century Gothic" charset="0"/>
                  <a:ea typeface="Gill Sans" charset="0"/>
                  <a:cs typeface="Gill Sans" charset="0"/>
                </a:rPr>
                <a:t>Single pump laser</a:t>
              </a:r>
            </a:p>
          </p:txBody>
        </p:sp>
        <p:sp>
          <p:nvSpPr>
            <p:cNvPr id="32" name="Line 14"/>
            <p:cNvSpPr>
              <a:spLocks noChangeShapeType="1"/>
            </p:cNvSpPr>
            <p:nvPr/>
          </p:nvSpPr>
          <p:spPr bwMode="auto">
            <a:xfrm flipV="1">
              <a:off x="1744663" y="3390900"/>
              <a:ext cx="0" cy="649288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 type="arrow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Text Box 17"/>
            <p:cNvSpPr txBox="1">
              <a:spLocks noChangeArrowheads="1"/>
            </p:cNvSpPr>
            <p:nvPr/>
          </p:nvSpPr>
          <p:spPr bwMode="auto">
            <a:xfrm>
              <a:off x="1887538" y="3525838"/>
              <a:ext cx="936625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Century Gothic" charset="0"/>
                  <a:ea typeface="Gill Sans" charset="0"/>
                  <a:cs typeface="Gill Sans" charset="0"/>
                </a:rPr>
                <a:t>11 W</a:t>
              </a:r>
            </a:p>
          </p:txBody>
        </p:sp>
        <p:sp>
          <p:nvSpPr>
            <p:cNvPr id="34" name="Text Box 19"/>
            <p:cNvSpPr txBox="1">
              <a:spLocks noChangeArrowheads="1"/>
            </p:cNvSpPr>
            <p:nvPr/>
          </p:nvSpPr>
          <p:spPr bwMode="auto">
            <a:xfrm>
              <a:off x="-228600" y="4932363"/>
              <a:ext cx="3962400" cy="630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>
                  <a:latin typeface="Century Gothic" charset="0"/>
                  <a:ea typeface="Gill Sans" charset="0"/>
                  <a:cs typeface="Gill Sans" charset="0"/>
                </a:rPr>
                <a:t>1 kHz frequency-doubled Nd-YLF laser </a:t>
              </a:r>
            </a:p>
            <a:p>
              <a:pPr algn="ctr">
                <a:spcBef>
                  <a:spcPct val="50000"/>
                </a:spcBef>
              </a:pPr>
              <a:r>
                <a:rPr lang="en-US" sz="1400">
                  <a:latin typeface="Century Gothic" charset="0"/>
                  <a:ea typeface="Gill Sans" charset="0"/>
                  <a:cs typeface="Gill Sans" charset="0"/>
                </a:rPr>
                <a:t>DM50 series Photonics Industries</a:t>
              </a:r>
            </a:p>
          </p:txBody>
        </p:sp>
      </p:grpSp>
      <p:grpSp>
        <p:nvGrpSpPr>
          <p:cNvPr id="35" name="Group 21"/>
          <p:cNvGrpSpPr>
            <a:grpSpLocks/>
          </p:cNvGrpSpPr>
          <p:nvPr/>
        </p:nvGrpSpPr>
        <p:grpSpPr bwMode="auto">
          <a:xfrm>
            <a:off x="2895600" y="1808163"/>
            <a:ext cx="2886075" cy="2663825"/>
            <a:chOff x="2895600" y="1808163"/>
            <a:chExt cx="2886075" cy="2663825"/>
          </a:xfrm>
        </p:grpSpPr>
        <p:sp>
          <p:nvSpPr>
            <p:cNvPr id="36" name="Rectangle 9"/>
            <p:cNvSpPr>
              <a:spLocks noChangeArrowheads="1"/>
            </p:cNvSpPr>
            <p:nvPr/>
          </p:nvSpPr>
          <p:spPr bwMode="auto">
            <a:xfrm>
              <a:off x="3405188" y="1808163"/>
              <a:ext cx="2376487" cy="93503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7" name="Text Box 7"/>
            <p:cNvSpPr txBox="1">
              <a:spLocks noChangeArrowheads="1"/>
            </p:cNvSpPr>
            <p:nvPr/>
          </p:nvSpPr>
          <p:spPr bwMode="auto">
            <a:xfrm>
              <a:off x="3419475" y="1860550"/>
              <a:ext cx="2305050" cy="78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latin typeface="Century Gothic" charset="0"/>
                  <a:ea typeface="Gill Sans" charset="0"/>
                  <a:cs typeface="Gill Sans" charset="0"/>
                </a:rPr>
                <a:t>Home made</a:t>
              </a:r>
            </a:p>
            <a:p>
              <a:pPr algn="ctr">
                <a:spcBef>
                  <a:spcPct val="50000"/>
                </a:spcBef>
              </a:pPr>
              <a:r>
                <a:rPr lang="en-US" b="1">
                  <a:latin typeface="Century Gothic" charset="0"/>
                  <a:ea typeface="Gill Sans" charset="0"/>
                  <a:cs typeface="Gill Sans" charset="0"/>
                </a:rPr>
                <a:t>3-pass amplifier</a:t>
              </a:r>
            </a:p>
          </p:txBody>
        </p:sp>
        <p:sp>
          <p:nvSpPr>
            <p:cNvPr id="38" name="Line 12"/>
            <p:cNvSpPr>
              <a:spLocks noChangeShapeType="1"/>
            </p:cNvSpPr>
            <p:nvPr/>
          </p:nvSpPr>
          <p:spPr bwMode="auto">
            <a:xfrm>
              <a:off x="2895600" y="4471988"/>
              <a:ext cx="2016125" cy="0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13"/>
            <p:cNvSpPr>
              <a:spLocks noChangeShapeType="1"/>
            </p:cNvSpPr>
            <p:nvPr/>
          </p:nvSpPr>
          <p:spPr bwMode="auto">
            <a:xfrm flipV="1">
              <a:off x="4911725" y="2743200"/>
              <a:ext cx="0" cy="1728788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 type="arrow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Text Box 18"/>
            <p:cNvSpPr txBox="1">
              <a:spLocks noChangeArrowheads="1"/>
            </p:cNvSpPr>
            <p:nvPr/>
          </p:nvSpPr>
          <p:spPr bwMode="auto">
            <a:xfrm>
              <a:off x="4176713" y="3505200"/>
              <a:ext cx="1081087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Century Gothic" charset="0"/>
                  <a:ea typeface="Gill Sans" charset="0"/>
                  <a:cs typeface="Gill Sans" charset="0"/>
                </a:rPr>
                <a:t>20 W</a:t>
              </a:r>
            </a:p>
          </p:txBody>
        </p:sp>
        <p:sp>
          <p:nvSpPr>
            <p:cNvPr id="41" name="Right Arrow 40"/>
            <p:cNvSpPr/>
            <p:nvPr/>
          </p:nvSpPr>
          <p:spPr>
            <a:xfrm>
              <a:off x="3100388" y="1897063"/>
              <a:ext cx="304800" cy="712787"/>
            </a:xfrm>
            <a:prstGeom prst="rightArrow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42" name="Rectangle 48"/>
          <p:cNvSpPr>
            <a:spLocks noChangeArrowheads="1"/>
          </p:cNvSpPr>
          <p:nvPr/>
        </p:nvSpPr>
        <p:spPr bwMode="auto">
          <a:xfrm>
            <a:off x="3059684" y="-91"/>
            <a:ext cx="3057973" cy="5891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768" tIns="47884" rIns="95768" bIns="47884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Laser upgrade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entury Gothic" charset="0"/>
              <a:ea typeface="Century Gothic" charset="0"/>
              <a:cs typeface="Century Gothic" charset="0"/>
            </a:endParaRPr>
          </a:p>
        </p:txBody>
      </p:sp>
      <p:grpSp>
        <p:nvGrpSpPr>
          <p:cNvPr id="43" name="Group 27"/>
          <p:cNvGrpSpPr>
            <a:grpSpLocks/>
          </p:cNvGrpSpPr>
          <p:nvPr/>
        </p:nvGrpSpPr>
        <p:grpSpPr bwMode="auto">
          <a:xfrm>
            <a:off x="5791200" y="1295400"/>
            <a:ext cx="3048000" cy="3373438"/>
            <a:chOff x="5791200" y="1295400"/>
            <a:chExt cx="3048000" cy="3373438"/>
          </a:xfrm>
        </p:grpSpPr>
        <p:grpSp>
          <p:nvGrpSpPr>
            <p:cNvPr id="44" name="Group 26"/>
            <p:cNvGrpSpPr>
              <a:grpSpLocks/>
            </p:cNvGrpSpPr>
            <p:nvPr/>
          </p:nvGrpSpPr>
          <p:grpSpPr bwMode="auto">
            <a:xfrm>
              <a:off x="5791200" y="1295400"/>
              <a:ext cx="2971800" cy="2376488"/>
              <a:chOff x="5791200" y="1295400"/>
              <a:chExt cx="2971800" cy="2376488"/>
            </a:xfrm>
          </p:grpSpPr>
          <p:sp>
            <p:nvSpPr>
              <p:cNvPr id="48" name="Rectangle 10"/>
              <p:cNvSpPr>
                <a:spLocks noChangeArrowheads="1"/>
              </p:cNvSpPr>
              <p:nvPr/>
            </p:nvSpPr>
            <p:spPr bwMode="auto">
              <a:xfrm>
                <a:off x="6119813" y="1295400"/>
                <a:ext cx="2643187" cy="2376488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49" name="Text Box 8"/>
              <p:cNvSpPr txBox="1">
                <a:spLocks noChangeArrowheads="1"/>
              </p:cNvSpPr>
              <p:nvPr/>
            </p:nvSpPr>
            <p:spPr bwMode="auto">
              <a:xfrm>
                <a:off x="6172200" y="1697038"/>
                <a:ext cx="2519363" cy="1477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b="1" dirty="0">
                    <a:latin typeface="Century Gothic" charset="0"/>
                    <a:ea typeface="Gill Sans" charset="0"/>
                    <a:cs typeface="Gill Sans" charset="0"/>
                  </a:rPr>
                  <a:t>Hybrid compressor:</a:t>
                </a:r>
                <a:endParaRPr lang="en-US" b="1" dirty="0" smtClean="0">
                  <a:latin typeface="Century Gothic" charset="0"/>
                  <a:ea typeface="Gill Sans" charset="0"/>
                  <a:cs typeface="Gill Sans" charset="0"/>
                </a:endParaRPr>
              </a:p>
              <a:p>
                <a:pPr algn="ctr">
                  <a:spcBef>
                    <a:spcPct val="50000"/>
                  </a:spcBef>
                </a:pPr>
                <a:r>
                  <a:rPr lang="en-US" b="1" i="1" dirty="0" smtClean="0">
                    <a:solidFill>
                      <a:srgbClr val="FF0000"/>
                    </a:solidFill>
                    <a:latin typeface="Century Gothic" charset="0"/>
                    <a:ea typeface="Gill Sans" charset="0"/>
                    <a:cs typeface="Gill Sans" charset="0"/>
                  </a:rPr>
                  <a:t>New</a:t>
                </a:r>
                <a:r>
                  <a:rPr lang="en-US" b="1" dirty="0" smtClean="0">
                    <a:latin typeface="Century Gothic" charset="0"/>
                    <a:ea typeface="Gill Sans" charset="0"/>
                    <a:cs typeface="Gill Sans" charset="0"/>
                  </a:rPr>
                  <a:t> transmission gratings </a:t>
                </a:r>
                <a:r>
                  <a:rPr lang="en-US" b="1" dirty="0">
                    <a:latin typeface="Century Gothic" charset="0"/>
                    <a:ea typeface="Gill Sans" charset="0"/>
                    <a:cs typeface="Gill Sans" charset="0"/>
                  </a:rPr>
                  <a:t>+</a:t>
                </a:r>
              </a:p>
              <a:p>
                <a:pPr algn="ctr">
                  <a:spcBef>
                    <a:spcPct val="50000"/>
                  </a:spcBef>
                </a:pPr>
                <a:r>
                  <a:rPr lang="en-US" b="1" dirty="0">
                    <a:latin typeface="Century Gothic" charset="0"/>
                    <a:ea typeface="Gill Sans" charset="0"/>
                    <a:cs typeface="Gill Sans" charset="0"/>
                  </a:rPr>
                  <a:t>chirped mirrors</a:t>
                </a:r>
              </a:p>
            </p:txBody>
          </p:sp>
          <p:sp>
            <p:nvSpPr>
              <p:cNvPr id="50" name="Right Arrow 49"/>
              <p:cNvSpPr/>
              <p:nvPr/>
            </p:nvSpPr>
            <p:spPr>
              <a:xfrm>
                <a:off x="5791200" y="1884363"/>
                <a:ext cx="304800" cy="712787"/>
              </a:xfrm>
              <a:prstGeom prst="rightArrow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5" name="Group 27"/>
            <p:cNvGrpSpPr>
              <a:grpSpLocks/>
            </p:cNvGrpSpPr>
            <p:nvPr/>
          </p:nvGrpSpPr>
          <p:grpSpPr bwMode="auto">
            <a:xfrm>
              <a:off x="6096000" y="3678238"/>
              <a:ext cx="2743200" cy="990600"/>
              <a:chOff x="6096000" y="3678238"/>
              <a:chExt cx="2743200" cy="990600"/>
            </a:xfrm>
          </p:grpSpPr>
          <p:sp>
            <p:nvSpPr>
              <p:cNvPr id="46" name="Text Box 22"/>
              <p:cNvSpPr txBox="1">
                <a:spLocks noChangeArrowheads="1"/>
              </p:cNvSpPr>
              <p:nvPr/>
            </p:nvSpPr>
            <p:spPr bwMode="auto">
              <a:xfrm>
                <a:off x="6096000" y="4022725"/>
                <a:ext cx="2743200" cy="646113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dirty="0" smtClean="0">
                    <a:solidFill>
                      <a:srgbClr val="FFFFFF"/>
                    </a:solidFill>
                    <a:latin typeface="Century Gothic" charset="0"/>
                    <a:ea typeface="Gill Sans" charset="0"/>
                  </a:rPr>
                  <a:t>2 </a:t>
                </a:r>
                <a:r>
                  <a:rPr lang="en-US" dirty="0" err="1">
                    <a:solidFill>
                      <a:srgbClr val="FFFFFF"/>
                    </a:solidFill>
                    <a:latin typeface="Century Gothic" charset="0"/>
                    <a:ea typeface="Gill Sans" charset="0"/>
                  </a:rPr>
                  <a:t>mJ</a:t>
                </a:r>
                <a:r>
                  <a:rPr lang="en-US" dirty="0">
                    <a:solidFill>
                      <a:srgbClr val="FFFFFF"/>
                    </a:solidFill>
                    <a:latin typeface="Century Gothic" charset="0"/>
                    <a:ea typeface="Gill Sans" charset="0"/>
                  </a:rPr>
                  <a:t>, 26 </a:t>
                </a:r>
                <a:r>
                  <a:rPr lang="en-US" dirty="0" err="1">
                    <a:solidFill>
                      <a:srgbClr val="FFFFFF"/>
                    </a:solidFill>
                    <a:latin typeface="Century Gothic" charset="0"/>
                    <a:ea typeface="Gill Sans" charset="0"/>
                  </a:rPr>
                  <a:t>fs</a:t>
                </a:r>
                <a:r>
                  <a:rPr lang="en-US" dirty="0">
                    <a:solidFill>
                      <a:srgbClr val="FFFFFF"/>
                    </a:solidFill>
                    <a:latin typeface="Century Gothic" charset="0"/>
                    <a:ea typeface="Gill Sans" charset="0"/>
                  </a:rPr>
                  <a:t>,  CEP stabilized pulses</a:t>
                </a:r>
              </a:p>
            </p:txBody>
          </p:sp>
          <p:sp>
            <p:nvSpPr>
              <p:cNvPr id="47" name="Right Arrow 46"/>
              <p:cNvSpPr/>
              <p:nvPr/>
            </p:nvSpPr>
            <p:spPr>
              <a:xfrm rot="5400000">
                <a:off x="7366794" y="3474244"/>
                <a:ext cx="304800" cy="712788"/>
              </a:xfrm>
              <a:prstGeom prst="rightArrow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52" name="Group 28"/>
          <p:cNvGrpSpPr>
            <a:grpSpLocks/>
          </p:cNvGrpSpPr>
          <p:nvPr/>
        </p:nvGrpSpPr>
        <p:grpSpPr bwMode="auto">
          <a:xfrm>
            <a:off x="6096000" y="3678940"/>
            <a:ext cx="2743200" cy="1066800"/>
            <a:chOff x="6096000" y="4800600"/>
            <a:chExt cx="2743200" cy="1066800"/>
          </a:xfrm>
        </p:grpSpPr>
        <p:sp>
          <p:nvSpPr>
            <p:cNvPr id="53" name="Text Box 22"/>
            <p:cNvSpPr txBox="1">
              <a:spLocks noChangeArrowheads="1"/>
            </p:cNvSpPr>
            <p:nvPr/>
          </p:nvSpPr>
          <p:spPr bwMode="auto">
            <a:xfrm>
              <a:off x="6096000" y="5221288"/>
              <a:ext cx="2743200" cy="64611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dirty="0">
                  <a:solidFill>
                    <a:srgbClr val="000000"/>
                  </a:solidFill>
                  <a:latin typeface="Century Gothic" charset="0"/>
                  <a:ea typeface="Gill Sans" charset="0"/>
                  <a:cs typeface="Gill Sans" charset="0"/>
                </a:rPr>
                <a:t>3.5 </a:t>
              </a:r>
              <a:r>
                <a:rPr lang="en-US" dirty="0" err="1">
                  <a:solidFill>
                    <a:srgbClr val="000000"/>
                  </a:solidFill>
                  <a:latin typeface="Century Gothic" charset="0"/>
                  <a:ea typeface="Gill Sans" charset="0"/>
                  <a:cs typeface="Gill Sans" charset="0"/>
                </a:rPr>
                <a:t>mJ</a:t>
              </a:r>
              <a:r>
                <a:rPr lang="en-US" dirty="0">
                  <a:solidFill>
                    <a:srgbClr val="000000"/>
                  </a:solidFill>
                  <a:latin typeface="Century Gothic" charset="0"/>
                  <a:ea typeface="Gill Sans" charset="0"/>
                  <a:cs typeface="Gill Sans" charset="0"/>
                </a:rPr>
                <a:t>, 26 </a:t>
              </a:r>
              <a:r>
                <a:rPr lang="en-US" dirty="0" err="1">
                  <a:solidFill>
                    <a:srgbClr val="000000"/>
                  </a:solidFill>
                  <a:latin typeface="Century Gothic" charset="0"/>
                  <a:ea typeface="Gill Sans" charset="0"/>
                  <a:cs typeface="Gill Sans" charset="0"/>
                </a:rPr>
                <a:t>fs</a:t>
              </a:r>
              <a:r>
                <a:rPr lang="en-US" dirty="0">
                  <a:solidFill>
                    <a:srgbClr val="000000"/>
                  </a:solidFill>
                  <a:latin typeface="Century Gothic" charset="0"/>
                  <a:ea typeface="Gill Sans" charset="0"/>
                  <a:cs typeface="Gill Sans" charset="0"/>
                </a:rPr>
                <a:t>,  CEP stabilized pulses</a:t>
              </a:r>
            </a:p>
          </p:txBody>
        </p:sp>
        <p:sp>
          <p:nvSpPr>
            <p:cNvPr id="54" name="Right Arrow 53"/>
            <p:cNvSpPr/>
            <p:nvPr/>
          </p:nvSpPr>
          <p:spPr bwMode="auto">
            <a:xfrm rot="5400000">
              <a:off x="7366794" y="4596606"/>
              <a:ext cx="304800" cy="712788"/>
            </a:xfrm>
            <a:prstGeom prst="rightArrow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697547" y="1144461"/>
          <a:ext cx="7159106" cy="5239346"/>
        </p:xfrm>
        <a:graphic>
          <a:graphicData uri="http://schemas.openxmlformats.org/presentationml/2006/ole">
            <p:oleObj spid="_x0000_s25602" name="Document" r:id="rId3" imgW="2273300" imgH="1663700" progId="Word.Document.12">
              <p:link updateAutomatic="1"/>
            </p:oleObj>
          </a:graphicData>
        </a:graphic>
      </p:graphicFrame>
      <p:sp>
        <p:nvSpPr>
          <p:cNvPr id="5" name="Rectangle 48"/>
          <p:cNvSpPr>
            <a:spLocks noChangeArrowheads="1"/>
          </p:cNvSpPr>
          <p:nvPr/>
        </p:nvSpPr>
        <p:spPr bwMode="auto">
          <a:xfrm>
            <a:off x="1869861" y="-91"/>
            <a:ext cx="5437630" cy="5891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768" tIns="47884" rIns="95768" bIns="47884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Pulse pre-chirping in Neon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164941" y="753669"/>
            <a:ext cx="2914639" cy="502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lvl="1">
              <a:lnSpc>
                <a:spcPct val="80000"/>
              </a:lnSpc>
            </a:pPr>
            <a:r>
              <a:rPr lang="fr-FR" sz="2800" b="1" dirty="0" smtClean="0">
                <a:latin typeface="Century Gothic"/>
                <a:cs typeface="Century Gothic"/>
              </a:rPr>
              <a:t>3 </a:t>
            </a:r>
            <a:r>
              <a:rPr lang="fr-FR" sz="2800" b="1" dirty="0" err="1" smtClean="0">
                <a:latin typeface="Century Gothic"/>
                <a:cs typeface="Century Gothic"/>
              </a:rPr>
              <a:t>mJ</a:t>
            </a:r>
            <a:r>
              <a:rPr lang="fr-FR" sz="2800" b="1" dirty="0" smtClean="0">
                <a:latin typeface="Century Gothic"/>
                <a:cs typeface="Century Gothic"/>
              </a:rPr>
              <a:t> input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6713870" y="1870802"/>
            <a:ext cx="2481423" cy="550728"/>
            <a:chOff x="6713870" y="1870802"/>
            <a:chExt cx="2481423" cy="550728"/>
          </a:xfrm>
        </p:grpSpPr>
        <p:sp>
          <p:nvSpPr>
            <p:cNvPr id="9" name="Right Arrow 8"/>
            <p:cNvSpPr/>
            <p:nvPr/>
          </p:nvSpPr>
          <p:spPr bwMode="auto">
            <a:xfrm rot="9782096">
              <a:off x="6713870" y="2129563"/>
              <a:ext cx="953471" cy="291967"/>
            </a:xfrm>
            <a:prstGeom prst="rightArrow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" name="Rectangle 3"/>
            <p:cNvSpPr txBox="1">
              <a:spLocks noChangeArrowheads="1"/>
            </p:cNvSpPr>
            <p:nvPr/>
          </p:nvSpPr>
          <p:spPr bwMode="auto">
            <a:xfrm>
              <a:off x="7325432" y="1870802"/>
              <a:ext cx="1869861" cy="502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lvl="1">
                <a:lnSpc>
                  <a:spcPct val="80000"/>
                </a:lnSpc>
              </a:pPr>
              <a:r>
                <a:rPr lang="fr-FR" sz="2800" b="1" dirty="0" smtClean="0">
                  <a:latin typeface="Century Gothic"/>
                  <a:cs typeface="Century Gothic"/>
                </a:rPr>
                <a:t>70 %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639363" y="4306097"/>
            <a:ext cx="2448817" cy="578642"/>
            <a:chOff x="6639363" y="4306097"/>
            <a:chExt cx="2448817" cy="578642"/>
          </a:xfrm>
        </p:grpSpPr>
        <p:sp>
          <p:nvSpPr>
            <p:cNvPr id="10" name="Right Arrow 9"/>
            <p:cNvSpPr/>
            <p:nvPr/>
          </p:nvSpPr>
          <p:spPr bwMode="auto">
            <a:xfrm rot="9782096">
              <a:off x="6639363" y="4592772"/>
              <a:ext cx="953471" cy="291967"/>
            </a:xfrm>
            <a:prstGeom prst="rightArrow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" name="Rectangle 3"/>
            <p:cNvSpPr txBox="1">
              <a:spLocks noChangeArrowheads="1"/>
            </p:cNvSpPr>
            <p:nvPr/>
          </p:nvSpPr>
          <p:spPr bwMode="auto">
            <a:xfrm>
              <a:off x="7218319" y="4306097"/>
              <a:ext cx="1869861" cy="502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lvl="1">
                <a:lnSpc>
                  <a:spcPct val="80000"/>
                </a:lnSpc>
              </a:pPr>
              <a:r>
                <a:rPr lang="fr-FR" sz="2800" b="1" dirty="0" smtClean="0">
                  <a:latin typeface="Century Gothic"/>
                  <a:cs typeface="Century Gothic"/>
                </a:rPr>
                <a:t>&lt; 27 %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8"/>
          <p:cNvSpPr>
            <a:spLocks noChangeArrowheads="1"/>
          </p:cNvSpPr>
          <p:nvPr/>
        </p:nvSpPr>
        <p:spPr bwMode="auto">
          <a:xfrm>
            <a:off x="1345328" y="-91"/>
            <a:ext cx="6430891" cy="5891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768" tIns="47884" rIns="95768" bIns="47884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Controlled spectral broadening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entury Gothic" charset="0"/>
              <a:ea typeface="Century Gothic" charset="0"/>
              <a:cs typeface="Century Gothic" charset="0"/>
            </a:endParaRPr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976848" y="992203"/>
          <a:ext cx="7293115" cy="5169296"/>
        </p:xfrm>
        <a:graphic>
          <a:graphicData uri="http://schemas.openxmlformats.org/presentationml/2006/ole">
            <p:oleObj spid="_x0000_s26626" name="Document" r:id="rId3" imgW="2311400" imgH="1638300" progId="Word.Documen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8"/>
          <p:cNvSpPr>
            <a:spLocks noChangeArrowheads="1"/>
          </p:cNvSpPr>
          <p:nvPr/>
        </p:nvSpPr>
        <p:spPr bwMode="auto">
          <a:xfrm>
            <a:off x="2999329" y="-91"/>
            <a:ext cx="3122894" cy="5891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768" tIns="47884" rIns="95768" bIns="47884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Optimal results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entury Gothic" charset="0"/>
              <a:ea typeface="Century Gothic" charset="0"/>
              <a:cs typeface="Century Gothic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65123" y="558108"/>
            <a:ext cx="7940468" cy="3535059"/>
            <a:chOff x="865123" y="558108"/>
            <a:chExt cx="7940468" cy="3535059"/>
          </a:xfrm>
        </p:grpSpPr>
        <p:graphicFrame>
          <p:nvGraphicFramePr>
            <p:cNvPr id="27650" name="Object 2"/>
            <p:cNvGraphicFramePr>
              <a:graphicFrameLocks noChangeAspect="1"/>
            </p:cNvGraphicFramePr>
            <p:nvPr/>
          </p:nvGraphicFramePr>
          <p:xfrm>
            <a:off x="865123" y="558108"/>
            <a:ext cx="4758733" cy="3535059"/>
          </p:xfrm>
          <a:graphic>
            <a:graphicData uri="http://schemas.openxmlformats.org/presentationml/2006/ole">
              <p:oleObj spid="_x0000_s27650" name="Document" r:id="rId3" imgW="2222500" imgH="1651000" progId="Word.Document.12">
                <p:link updateAutomatic="1"/>
              </p:oleObj>
            </a:graphicData>
          </a:graphic>
        </p:graphicFrame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6122222" y="1371600"/>
              <a:ext cx="2683369" cy="138499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dirty="0" smtClean="0">
                  <a:latin typeface="Century Gothic" charset="0"/>
                  <a:ea typeface="Century Gothic" charset="0"/>
                  <a:cs typeface="Century Gothic" charset="0"/>
                </a:rPr>
                <a:t>1.6 </a:t>
              </a:r>
              <a:r>
                <a:rPr lang="en-US" sz="2400" b="1" dirty="0" err="1" smtClean="0">
                  <a:latin typeface="Century Gothic" charset="0"/>
                  <a:ea typeface="Century Gothic" charset="0"/>
                  <a:cs typeface="Century Gothic" charset="0"/>
                </a:rPr>
                <a:t>mJ</a:t>
              </a:r>
              <a:r>
                <a:rPr lang="en-US" sz="2400" b="1" dirty="0" smtClean="0">
                  <a:latin typeface="Century Gothic" charset="0"/>
                  <a:ea typeface="Century Gothic" charset="0"/>
                  <a:cs typeface="Century Gothic" charset="0"/>
                </a:rPr>
                <a:t>, sub-5fs</a:t>
              </a:r>
            </a:p>
            <a:p>
              <a:pPr algn="ctr">
                <a:spcBef>
                  <a:spcPct val="50000"/>
                </a:spcBef>
              </a:pPr>
              <a:r>
                <a:rPr lang="en-US" sz="2400" dirty="0" smtClean="0">
                  <a:latin typeface="Century Gothic" charset="0"/>
                  <a:ea typeface="Century Gothic" charset="0"/>
                  <a:cs typeface="Century Gothic" charset="0"/>
                </a:rPr>
                <a:t>(after chirped mirrors)</a:t>
              </a:r>
              <a:endParaRPr lang="en-US" sz="2400" dirty="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90398" y="4037339"/>
            <a:ext cx="8315193" cy="2457785"/>
            <a:chOff x="490398" y="4037339"/>
            <a:chExt cx="8315193" cy="2457785"/>
          </a:xfrm>
        </p:grpSpPr>
        <p:graphicFrame>
          <p:nvGraphicFramePr>
            <p:cNvPr id="27651" name="Object 3"/>
            <p:cNvGraphicFramePr>
              <a:graphicFrameLocks noChangeAspect="1"/>
            </p:cNvGraphicFramePr>
            <p:nvPr/>
          </p:nvGraphicFramePr>
          <p:xfrm>
            <a:off x="490398" y="4037339"/>
            <a:ext cx="6082397" cy="2457785"/>
          </p:xfrm>
          <a:graphic>
            <a:graphicData uri="http://schemas.openxmlformats.org/presentationml/2006/ole">
              <p:oleObj spid="_x0000_s27651" name="Document" r:id="rId4" imgW="3111500" imgH="1257300" progId="Word.Document.12">
                <p:link updateAutomatic="1"/>
              </p:oleObj>
            </a:graphicData>
          </a:graphic>
        </p:graphicFrame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6669955" y="4905252"/>
              <a:ext cx="2135636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dirty="0" smtClean="0">
                  <a:latin typeface="Century Gothic" charset="0"/>
                  <a:ea typeface="Century Gothic" charset="0"/>
                  <a:cs typeface="Century Gothic" charset="0"/>
                </a:rPr>
                <a:t>CEP control</a:t>
              </a:r>
              <a:endParaRPr lang="en-US" sz="2400" dirty="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8"/>
          <p:cNvSpPr>
            <a:spLocks noChangeArrowheads="1"/>
          </p:cNvSpPr>
          <p:nvPr/>
        </p:nvSpPr>
        <p:spPr bwMode="auto">
          <a:xfrm>
            <a:off x="2399865" y="0"/>
            <a:ext cx="3873901" cy="5891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768" tIns="47884" rIns="95768" bIns="47884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On-target intensity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6" name="Oval 5"/>
          <p:cNvSpPr>
            <a:spLocks noChangeAspect="1"/>
          </p:cNvSpPr>
          <p:nvPr/>
        </p:nvSpPr>
        <p:spPr bwMode="auto">
          <a:xfrm>
            <a:off x="2187457" y="1231345"/>
            <a:ext cx="4691062" cy="4322762"/>
          </a:xfrm>
          <a:prstGeom prst="ellipse">
            <a:avLst/>
          </a:prstGeom>
          <a:solidFill>
            <a:schemeClr val="accent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52"/>
          <p:cNvSpPr>
            <a:spLocks noChangeArrowheads="1"/>
          </p:cNvSpPr>
          <p:nvPr/>
        </p:nvSpPr>
        <p:spPr bwMode="auto">
          <a:xfrm flipH="1">
            <a:off x="193297" y="1076425"/>
            <a:ext cx="31003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latin typeface="Century Gothic" charset="0"/>
                <a:ea typeface="Century Gothic" charset="0"/>
                <a:cs typeface="Century Gothic" charset="0"/>
              </a:rPr>
              <a:t>1.6mJ</a:t>
            </a:r>
            <a:r>
              <a:rPr lang="en-US" sz="2800" b="1" smtClean="0">
                <a:latin typeface="Century Gothic" charset="0"/>
                <a:ea typeface="Century Gothic" charset="0"/>
                <a:cs typeface="Century Gothic" charset="0"/>
              </a:rPr>
              <a:t>, </a:t>
            </a:r>
            <a:r>
              <a:rPr lang="en-US" sz="2800" b="1" smtClean="0">
                <a:latin typeface="Century Gothic" charset="0"/>
                <a:ea typeface="Century Gothic" charset="0"/>
                <a:cs typeface="Century Gothic" charset="0"/>
              </a:rPr>
              <a:t>4.8fs</a:t>
            </a:r>
            <a:endParaRPr lang="en-US" sz="2800" b="1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 rot="720254">
            <a:off x="2439869" y="2123520"/>
            <a:ext cx="3062288" cy="17303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AutoShape 17"/>
          <p:cNvSpPr>
            <a:spLocks noChangeArrowheads="1"/>
          </p:cNvSpPr>
          <p:nvPr/>
        </p:nvSpPr>
        <p:spPr bwMode="auto">
          <a:xfrm flipH="1">
            <a:off x="3095507" y="3072845"/>
            <a:ext cx="360362" cy="431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0" name="Rectangle 31"/>
          <p:cNvSpPr>
            <a:spLocks noChangeArrowheads="1"/>
          </p:cNvSpPr>
          <p:nvPr/>
        </p:nvSpPr>
        <p:spPr bwMode="auto">
          <a:xfrm rot="11882999" flipH="1" flipV="1">
            <a:off x="3409832" y="2823607"/>
            <a:ext cx="1152525" cy="1092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1" name="Oval 32"/>
          <p:cNvSpPr>
            <a:spLocks noChangeArrowheads="1"/>
          </p:cNvSpPr>
          <p:nvPr/>
        </p:nvSpPr>
        <p:spPr bwMode="auto">
          <a:xfrm rot="11882999" flipH="1" flipV="1">
            <a:off x="3011369" y="2661682"/>
            <a:ext cx="1482725" cy="1363663"/>
          </a:xfrm>
          <a:prstGeom prst="ellipse">
            <a:avLst/>
          </a:prstGeom>
          <a:solidFill>
            <a:schemeClr val="accent5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2" name="Text Box 44"/>
          <p:cNvSpPr txBox="1">
            <a:spLocks noChangeArrowheads="1"/>
          </p:cNvSpPr>
          <p:nvPr/>
        </p:nvSpPr>
        <p:spPr bwMode="auto">
          <a:xfrm rot="10818560" flipH="1">
            <a:off x="2104907" y="1953657"/>
            <a:ext cx="185737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ot="10800000" wrap="none" lIns="91433" tIns="45715" rIns="91433" bIns="45715">
            <a:prstTxWarp prst="textNoShape">
              <a:avLst/>
            </a:prstTxWarp>
            <a:spAutoFit/>
          </a:bodyPr>
          <a:lstStyle/>
          <a:p>
            <a:endParaRPr lang="en-US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3" name="Text Box 45"/>
          <p:cNvSpPr txBox="1">
            <a:spLocks noChangeArrowheads="1"/>
          </p:cNvSpPr>
          <p:nvPr/>
        </p:nvSpPr>
        <p:spPr bwMode="auto">
          <a:xfrm rot="10818560" flipH="1">
            <a:off x="3106619" y="3401457"/>
            <a:ext cx="1857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ot="10800000" wrap="none" lIns="91433" tIns="45715" rIns="91433" bIns="45715">
            <a:prstTxWarp prst="textNoShape">
              <a:avLst/>
            </a:prstTxWarp>
            <a:spAutoFit/>
          </a:bodyPr>
          <a:lstStyle/>
          <a:p>
            <a:endParaRPr lang="en-US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4" name="Rectangle 53"/>
          <p:cNvSpPr>
            <a:spLocks noChangeArrowheads="1"/>
          </p:cNvSpPr>
          <p:nvPr/>
        </p:nvSpPr>
        <p:spPr bwMode="auto">
          <a:xfrm flipH="1">
            <a:off x="3053446" y="4101925"/>
            <a:ext cx="16573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target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5" name="Rectangle 54"/>
          <p:cNvSpPr>
            <a:spLocks noChangeArrowheads="1"/>
          </p:cNvSpPr>
          <p:nvPr/>
        </p:nvSpPr>
        <p:spPr bwMode="auto">
          <a:xfrm rot="11882999" flipH="1" flipV="1">
            <a:off x="4000382" y="3503057"/>
            <a:ext cx="617537" cy="663575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6" name="Rectangle 52"/>
          <p:cNvSpPr>
            <a:spLocks noChangeArrowheads="1"/>
          </p:cNvSpPr>
          <p:nvPr/>
        </p:nvSpPr>
        <p:spPr bwMode="auto">
          <a:xfrm flipH="1">
            <a:off x="4548069" y="2960132"/>
            <a:ext cx="1747838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f/1.7 parabola</a:t>
            </a:r>
          </a:p>
        </p:txBody>
      </p:sp>
      <p:sp>
        <p:nvSpPr>
          <p:cNvPr id="17" name="Rectangle 56"/>
          <p:cNvSpPr>
            <a:spLocks noChangeArrowheads="1"/>
          </p:cNvSpPr>
          <p:nvPr/>
        </p:nvSpPr>
        <p:spPr bwMode="auto">
          <a:xfrm flipH="1">
            <a:off x="3124082" y="1599645"/>
            <a:ext cx="3460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1F2BFF"/>
                </a:solidFill>
                <a:latin typeface="Century Gothic" charset="0"/>
                <a:ea typeface="Century Gothic" charset="0"/>
                <a:cs typeface="Century Gothic" charset="0"/>
              </a:rPr>
              <a:t>Beam</a:t>
            </a:r>
            <a:r>
              <a:rPr lang="en-US" dirty="0" smtClean="0">
                <a:solidFill>
                  <a:srgbClr val="1F2BFF"/>
                </a:solidFill>
                <a:latin typeface="Century Gothic" charset="0"/>
                <a:ea typeface="Century Gothic" charset="0"/>
                <a:cs typeface="Century Gothic" charset="0"/>
              </a:rPr>
              <a:t> expander</a:t>
            </a:r>
            <a:endParaRPr lang="en-US" dirty="0">
              <a:solidFill>
                <a:srgbClr val="1F2BFF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 rot="1192167">
            <a:off x="2995494" y="2726770"/>
            <a:ext cx="1320800" cy="32226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 bwMode="auto">
          <a:xfrm>
            <a:off x="4001969" y="2945845"/>
            <a:ext cx="431800" cy="31115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 bwMode="auto">
          <a:xfrm rot="3665860">
            <a:off x="4159925" y="3046651"/>
            <a:ext cx="390525" cy="28098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Trapezoid 20"/>
          <p:cNvSpPr/>
          <p:nvPr/>
        </p:nvSpPr>
        <p:spPr bwMode="auto">
          <a:xfrm rot="5219409">
            <a:off x="4126588" y="1387713"/>
            <a:ext cx="274638" cy="2409825"/>
          </a:xfrm>
          <a:prstGeom prst="trapezoid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Delay 21"/>
          <p:cNvSpPr/>
          <p:nvPr/>
        </p:nvSpPr>
        <p:spPr bwMode="auto">
          <a:xfrm rot="10800000">
            <a:off x="5446944" y="2344182"/>
            <a:ext cx="142875" cy="360363"/>
          </a:xfrm>
          <a:prstGeom prst="flowChartDelay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3" name="Group 85"/>
          <p:cNvGrpSpPr/>
          <p:nvPr/>
        </p:nvGrpSpPr>
        <p:grpSpPr bwMode="auto">
          <a:xfrm rot="265975">
            <a:off x="2883663" y="2408638"/>
            <a:ext cx="240065" cy="540488"/>
            <a:chOff x="2082798" y="1587500"/>
            <a:chExt cx="354876" cy="571500"/>
          </a:xfrm>
          <a:effectLst/>
        </p:grpSpPr>
        <p:sp>
          <p:nvSpPr>
            <p:cNvPr id="24" name="Rectangle 23"/>
            <p:cNvSpPr/>
            <p:nvPr/>
          </p:nvSpPr>
          <p:spPr>
            <a:xfrm>
              <a:off x="2082798" y="1587500"/>
              <a:ext cx="203200" cy="571500"/>
            </a:xfrm>
            <a:prstGeom prst="rect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Stored Data 24"/>
            <p:cNvSpPr/>
            <p:nvPr/>
          </p:nvSpPr>
          <p:spPr>
            <a:xfrm>
              <a:off x="2132874" y="1591071"/>
              <a:ext cx="304800" cy="566923"/>
            </a:xfrm>
            <a:prstGeom prst="flowChartOnlineStorage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6" name="Rectangle 52"/>
          <p:cNvSpPr>
            <a:spLocks noChangeArrowheads="1"/>
          </p:cNvSpPr>
          <p:nvPr/>
        </p:nvSpPr>
        <p:spPr bwMode="auto">
          <a:xfrm flipH="1">
            <a:off x="6368932" y="1482170"/>
            <a:ext cx="2233612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000" b="1" dirty="0">
                <a:latin typeface="Century Gothic" charset="0"/>
                <a:ea typeface="Century Gothic" charset="0"/>
                <a:cs typeface="Century Gothic" charset="0"/>
              </a:rPr>
              <a:t>Vacuum chamber</a:t>
            </a:r>
          </a:p>
        </p:txBody>
      </p:sp>
      <p:sp>
        <p:nvSpPr>
          <p:cNvPr id="27" name="Can 26"/>
          <p:cNvSpPr/>
          <p:nvPr/>
        </p:nvSpPr>
        <p:spPr bwMode="auto">
          <a:xfrm rot="15589383" flipV="1">
            <a:off x="3472538" y="3518139"/>
            <a:ext cx="711200" cy="347662"/>
          </a:xfrm>
          <a:prstGeom prst="can">
            <a:avLst>
              <a:gd name="adj" fmla="val 37821"/>
            </a:avLst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8" name="Isosceles Triangle 27"/>
          <p:cNvSpPr/>
          <p:nvPr/>
        </p:nvSpPr>
        <p:spPr bwMode="auto">
          <a:xfrm rot="13361732">
            <a:off x="3905132" y="3112532"/>
            <a:ext cx="433387" cy="593725"/>
          </a:xfrm>
          <a:prstGeom prst="triangle">
            <a:avLst>
              <a:gd name="adj" fmla="val 49050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Freeform 32"/>
          <p:cNvSpPr>
            <a:spLocks/>
          </p:cNvSpPr>
          <p:nvPr/>
        </p:nvSpPr>
        <p:spPr bwMode="auto">
          <a:xfrm rot="809681">
            <a:off x="2824044" y="1294845"/>
            <a:ext cx="465138" cy="573087"/>
          </a:xfrm>
          <a:custGeom>
            <a:avLst/>
            <a:gdLst>
              <a:gd name="T0" fmla="*/ 0 w 2794"/>
              <a:gd name="T1" fmla="*/ 0 h 1776"/>
              <a:gd name="T2" fmla="*/ 0 w 2794"/>
              <a:gd name="T3" fmla="*/ 0 h 1776"/>
              <a:gd name="T4" fmla="*/ 0 w 2794"/>
              <a:gd name="T5" fmla="*/ 0 h 1776"/>
              <a:gd name="T6" fmla="*/ 0 w 2794"/>
              <a:gd name="T7" fmla="*/ 0 h 1776"/>
              <a:gd name="T8" fmla="*/ 0 w 2794"/>
              <a:gd name="T9" fmla="*/ 0 h 1776"/>
              <a:gd name="T10" fmla="*/ 0 w 2794"/>
              <a:gd name="T11" fmla="*/ 0 h 1776"/>
              <a:gd name="T12" fmla="*/ 0 w 2794"/>
              <a:gd name="T13" fmla="*/ 0 h 1776"/>
              <a:gd name="T14" fmla="*/ 0 w 2794"/>
              <a:gd name="T15" fmla="*/ 0 h 1776"/>
              <a:gd name="T16" fmla="*/ 0 w 2794"/>
              <a:gd name="T17" fmla="*/ 0 h 1776"/>
              <a:gd name="T18" fmla="*/ 0 w 2794"/>
              <a:gd name="T19" fmla="*/ 0 h 1776"/>
              <a:gd name="T20" fmla="*/ 0 w 2794"/>
              <a:gd name="T21" fmla="*/ 0 h 1776"/>
              <a:gd name="T22" fmla="*/ 0 w 2794"/>
              <a:gd name="T23" fmla="*/ 0 h 1776"/>
              <a:gd name="T24" fmla="*/ 0 w 2794"/>
              <a:gd name="T25" fmla="*/ 0 h 1776"/>
              <a:gd name="T26" fmla="*/ 0 w 2794"/>
              <a:gd name="T27" fmla="*/ 0 h 1776"/>
              <a:gd name="T28" fmla="*/ 0 w 2794"/>
              <a:gd name="T29" fmla="*/ 0 h 1776"/>
              <a:gd name="T30" fmla="*/ 0 w 2794"/>
              <a:gd name="T31" fmla="*/ 0 h 1776"/>
              <a:gd name="T32" fmla="*/ 0 w 2794"/>
              <a:gd name="T33" fmla="*/ 0 h 1776"/>
              <a:gd name="T34" fmla="*/ 0 w 2794"/>
              <a:gd name="T35" fmla="*/ 0 h 1776"/>
              <a:gd name="T36" fmla="*/ 0 w 2794"/>
              <a:gd name="T37" fmla="*/ 0 h 1776"/>
              <a:gd name="T38" fmla="*/ 0 w 2794"/>
              <a:gd name="T39" fmla="*/ 0 h 1776"/>
              <a:gd name="T40" fmla="*/ 0 w 2794"/>
              <a:gd name="T41" fmla="*/ 0 h 1776"/>
              <a:gd name="T42" fmla="*/ 0 w 2794"/>
              <a:gd name="T43" fmla="*/ 0 h 1776"/>
              <a:gd name="T44" fmla="*/ 0 w 2794"/>
              <a:gd name="T45" fmla="*/ 0 h 1776"/>
              <a:gd name="T46" fmla="*/ 0 w 2794"/>
              <a:gd name="T47" fmla="*/ 0 h 1776"/>
              <a:gd name="T48" fmla="*/ 0 w 2794"/>
              <a:gd name="T49" fmla="*/ 0 h 1776"/>
              <a:gd name="T50" fmla="*/ 0 w 2794"/>
              <a:gd name="T51" fmla="*/ 0 h 1776"/>
              <a:gd name="T52" fmla="*/ 0 w 2794"/>
              <a:gd name="T53" fmla="*/ 0 h 1776"/>
              <a:gd name="T54" fmla="*/ 0 w 2794"/>
              <a:gd name="T55" fmla="*/ 0 h 1776"/>
              <a:gd name="T56" fmla="*/ 0 w 2794"/>
              <a:gd name="T57" fmla="*/ 0 h 1776"/>
              <a:gd name="T58" fmla="*/ 0 w 2794"/>
              <a:gd name="T59" fmla="*/ 0 h 1776"/>
              <a:gd name="T60" fmla="*/ 0 w 2794"/>
              <a:gd name="T61" fmla="*/ 0 h 1776"/>
              <a:gd name="T62" fmla="*/ 0 w 2794"/>
              <a:gd name="T63" fmla="*/ 0 h 1776"/>
              <a:gd name="T64" fmla="*/ 0 w 2794"/>
              <a:gd name="T65" fmla="*/ 0 h 1776"/>
              <a:gd name="T66" fmla="*/ 0 w 2794"/>
              <a:gd name="T67" fmla="*/ 0 h 1776"/>
              <a:gd name="T68" fmla="*/ 0 w 2794"/>
              <a:gd name="T69" fmla="*/ 0 h 1776"/>
              <a:gd name="T70" fmla="*/ 0 w 2794"/>
              <a:gd name="T71" fmla="*/ 0 h 1776"/>
              <a:gd name="T72" fmla="*/ 0 w 2794"/>
              <a:gd name="T73" fmla="*/ 0 h 1776"/>
              <a:gd name="T74" fmla="*/ 0 w 2794"/>
              <a:gd name="T75" fmla="*/ 0 h 1776"/>
              <a:gd name="T76" fmla="*/ 0 w 2794"/>
              <a:gd name="T77" fmla="*/ 0 h 1776"/>
              <a:gd name="T78" fmla="*/ 0 w 2794"/>
              <a:gd name="T79" fmla="*/ 0 h 1776"/>
              <a:gd name="T80" fmla="*/ 0 w 2794"/>
              <a:gd name="T81" fmla="*/ 0 h 1776"/>
              <a:gd name="T82" fmla="*/ 0 w 2794"/>
              <a:gd name="T83" fmla="*/ 0 h 1776"/>
              <a:gd name="T84" fmla="*/ 0 w 2794"/>
              <a:gd name="T85" fmla="*/ 0 h 1776"/>
              <a:gd name="T86" fmla="*/ 0 w 2794"/>
              <a:gd name="T87" fmla="*/ 0 h 1776"/>
              <a:gd name="T88" fmla="*/ 0 w 2794"/>
              <a:gd name="T89" fmla="*/ 0 h 1776"/>
              <a:gd name="T90" fmla="*/ 0 w 2794"/>
              <a:gd name="T91" fmla="*/ 0 h 1776"/>
              <a:gd name="T92" fmla="*/ 0 w 2794"/>
              <a:gd name="T93" fmla="*/ 0 h 1776"/>
              <a:gd name="T94" fmla="*/ 0 w 2794"/>
              <a:gd name="T95" fmla="*/ 0 h 1776"/>
              <a:gd name="T96" fmla="*/ 0 w 2794"/>
              <a:gd name="T97" fmla="*/ 0 h 1776"/>
              <a:gd name="T98" fmla="*/ 0 w 2794"/>
              <a:gd name="T99" fmla="*/ 0 h 1776"/>
              <a:gd name="T100" fmla="*/ 0 w 2794"/>
              <a:gd name="T101" fmla="*/ 0 h 1776"/>
              <a:gd name="T102" fmla="*/ 0 w 2794"/>
              <a:gd name="T103" fmla="*/ 0 h 1776"/>
              <a:gd name="T104" fmla="*/ 0 w 2794"/>
              <a:gd name="T105" fmla="*/ 0 h 1776"/>
              <a:gd name="T106" fmla="*/ 0 w 2794"/>
              <a:gd name="T107" fmla="*/ 0 h 1776"/>
              <a:gd name="T108" fmla="*/ 0 w 2794"/>
              <a:gd name="T109" fmla="*/ 0 h 177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794"/>
              <a:gd name="T166" fmla="*/ 0 h 1776"/>
              <a:gd name="T167" fmla="*/ 2794 w 2794"/>
              <a:gd name="T168" fmla="*/ 1776 h 177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794" h="1776">
                <a:moveTo>
                  <a:pt x="0" y="1776"/>
                </a:moveTo>
                <a:lnTo>
                  <a:pt x="0" y="1756"/>
                </a:lnTo>
                <a:lnTo>
                  <a:pt x="14" y="1753"/>
                </a:lnTo>
                <a:lnTo>
                  <a:pt x="28" y="1751"/>
                </a:lnTo>
                <a:lnTo>
                  <a:pt x="39" y="1750"/>
                </a:lnTo>
                <a:lnTo>
                  <a:pt x="53" y="1747"/>
                </a:lnTo>
                <a:lnTo>
                  <a:pt x="67" y="1745"/>
                </a:lnTo>
                <a:lnTo>
                  <a:pt x="78" y="1744"/>
                </a:lnTo>
                <a:lnTo>
                  <a:pt x="92" y="1741"/>
                </a:lnTo>
                <a:lnTo>
                  <a:pt x="106" y="1737"/>
                </a:lnTo>
                <a:lnTo>
                  <a:pt x="117" y="1735"/>
                </a:lnTo>
                <a:lnTo>
                  <a:pt x="131" y="1731"/>
                </a:lnTo>
                <a:lnTo>
                  <a:pt x="145" y="1726"/>
                </a:lnTo>
                <a:lnTo>
                  <a:pt x="155" y="1724"/>
                </a:lnTo>
                <a:lnTo>
                  <a:pt x="169" y="1719"/>
                </a:lnTo>
                <a:lnTo>
                  <a:pt x="183" y="1715"/>
                </a:lnTo>
                <a:lnTo>
                  <a:pt x="194" y="1712"/>
                </a:lnTo>
                <a:lnTo>
                  <a:pt x="208" y="1707"/>
                </a:lnTo>
                <a:lnTo>
                  <a:pt x="222" y="1702"/>
                </a:lnTo>
                <a:lnTo>
                  <a:pt x="233" y="1697"/>
                </a:lnTo>
                <a:lnTo>
                  <a:pt x="247" y="1691"/>
                </a:lnTo>
                <a:lnTo>
                  <a:pt x="261" y="1683"/>
                </a:lnTo>
                <a:lnTo>
                  <a:pt x="272" y="1678"/>
                </a:lnTo>
                <a:lnTo>
                  <a:pt x="286" y="1671"/>
                </a:lnTo>
                <a:lnTo>
                  <a:pt x="300" y="1664"/>
                </a:lnTo>
                <a:lnTo>
                  <a:pt x="311" y="1657"/>
                </a:lnTo>
                <a:lnTo>
                  <a:pt x="325" y="1649"/>
                </a:lnTo>
                <a:lnTo>
                  <a:pt x="339" y="1639"/>
                </a:lnTo>
                <a:lnTo>
                  <a:pt x="349" y="1633"/>
                </a:lnTo>
                <a:lnTo>
                  <a:pt x="363" y="1623"/>
                </a:lnTo>
                <a:lnTo>
                  <a:pt x="377" y="1613"/>
                </a:lnTo>
                <a:lnTo>
                  <a:pt x="388" y="1604"/>
                </a:lnTo>
                <a:lnTo>
                  <a:pt x="402" y="1593"/>
                </a:lnTo>
                <a:lnTo>
                  <a:pt x="416" y="1581"/>
                </a:lnTo>
                <a:lnTo>
                  <a:pt x="427" y="1571"/>
                </a:lnTo>
                <a:lnTo>
                  <a:pt x="441" y="1558"/>
                </a:lnTo>
                <a:lnTo>
                  <a:pt x="455" y="1544"/>
                </a:lnTo>
                <a:lnTo>
                  <a:pt x="466" y="1533"/>
                </a:lnTo>
                <a:lnTo>
                  <a:pt x="480" y="1518"/>
                </a:lnTo>
                <a:lnTo>
                  <a:pt x="494" y="1502"/>
                </a:lnTo>
                <a:lnTo>
                  <a:pt x="504" y="1491"/>
                </a:lnTo>
                <a:lnTo>
                  <a:pt x="518" y="1474"/>
                </a:lnTo>
                <a:lnTo>
                  <a:pt x="532" y="1457"/>
                </a:lnTo>
                <a:lnTo>
                  <a:pt x="543" y="1443"/>
                </a:lnTo>
                <a:lnTo>
                  <a:pt x="557" y="1425"/>
                </a:lnTo>
                <a:lnTo>
                  <a:pt x="571" y="1405"/>
                </a:lnTo>
                <a:lnTo>
                  <a:pt x="582" y="1389"/>
                </a:lnTo>
                <a:lnTo>
                  <a:pt x="596" y="1368"/>
                </a:lnTo>
                <a:lnTo>
                  <a:pt x="610" y="1349"/>
                </a:lnTo>
                <a:lnTo>
                  <a:pt x="621" y="1331"/>
                </a:lnTo>
                <a:lnTo>
                  <a:pt x="635" y="1309"/>
                </a:lnTo>
                <a:lnTo>
                  <a:pt x="649" y="1285"/>
                </a:lnTo>
                <a:lnTo>
                  <a:pt x="660" y="1266"/>
                </a:lnTo>
                <a:lnTo>
                  <a:pt x="674" y="1242"/>
                </a:lnTo>
                <a:lnTo>
                  <a:pt x="688" y="1216"/>
                </a:lnTo>
                <a:lnTo>
                  <a:pt x="698" y="1197"/>
                </a:lnTo>
                <a:lnTo>
                  <a:pt x="712" y="1170"/>
                </a:lnTo>
                <a:lnTo>
                  <a:pt x="726" y="1143"/>
                </a:lnTo>
                <a:lnTo>
                  <a:pt x="737" y="1122"/>
                </a:lnTo>
                <a:lnTo>
                  <a:pt x="751" y="1094"/>
                </a:lnTo>
                <a:lnTo>
                  <a:pt x="765" y="1066"/>
                </a:lnTo>
                <a:lnTo>
                  <a:pt x="776" y="1043"/>
                </a:lnTo>
                <a:lnTo>
                  <a:pt x="790" y="1014"/>
                </a:lnTo>
                <a:lnTo>
                  <a:pt x="804" y="984"/>
                </a:lnTo>
                <a:lnTo>
                  <a:pt x="815" y="961"/>
                </a:lnTo>
                <a:lnTo>
                  <a:pt x="829" y="930"/>
                </a:lnTo>
                <a:lnTo>
                  <a:pt x="844" y="899"/>
                </a:lnTo>
                <a:lnTo>
                  <a:pt x="854" y="875"/>
                </a:lnTo>
                <a:lnTo>
                  <a:pt x="868" y="842"/>
                </a:lnTo>
                <a:lnTo>
                  <a:pt x="883" y="808"/>
                </a:lnTo>
                <a:lnTo>
                  <a:pt x="892" y="786"/>
                </a:lnTo>
                <a:lnTo>
                  <a:pt x="906" y="754"/>
                </a:lnTo>
                <a:lnTo>
                  <a:pt x="921" y="722"/>
                </a:lnTo>
                <a:lnTo>
                  <a:pt x="931" y="698"/>
                </a:lnTo>
                <a:lnTo>
                  <a:pt x="945" y="666"/>
                </a:lnTo>
                <a:lnTo>
                  <a:pt x="960" y="632"/>
                </a:lnTo>
                <a:lnTo>
                  <a:pt x="970" y="608"/>
                </a:lnTo>
                <a:lnTo>
                  <a:pt x="984" y="576"/>
                </a:lnTo>
                <a:lnTo>
                  <a:pt x="999" y="544"/>
                </a:lnTo>
                <a:lnTo>
                  <a:pt x="1009" y="519"/>
                </a:lnTo>
                <a:lnTo>
                  <a:pt x="1023" y="487"/>
                </a:lnTo>
                <a:lnTo>
                  <a:pt x="1038" y="455"/>
                </a:lnTo>
                <a:lnTo>
                  <a:pt x="1047" y="434"/>
                </a:lnTo>
                <a:lnTo>
                  <a:pt x="1061" y="405"/>
                </a:lnTo>
                <a:lnTo>
                  <a:pt x="1076" y="375"/>
                </a:lnTo>
                <a:lnTo>
                  <a:pt x="1086" y="353"/>
                </a:lnTo>
                <a:lnTo>
                  <a:pt x="1100" y="325"/>
                </a:lnTo>
                <a:lnTo>
                  <a:pt x="1115" y="298"/>
                </a:lnTo>
                <a:lnTo>
                  <a:pt x="1125" y="277"/>
                </a:lnTo>
                <a:lnTo>
                  <a:pt x="1140" y="251"/>
                </a:lnTo>
                <a:lnTo>
                  <a:pt x="1154" y="226"/>
                </a:lnTo>
                <a:lnTo>
                  <a:pt x="1164" y="208"/>
                </a:lnTo>
                <a:lnTo>
                  <a:pt x="1179" y="186"/>
                </a:lnTo>
                <a:lnTo>
                  <a:pt x="1193" y="164"/>
                </a:lnTo>
                <a:lnTo>
                  <a:pt x="1203" y="148"/>
                </a:lnTo>
                <a:lnTo>
                  <a:pt x="1218" y="128"/>
                </a:lnTo>
                <a:lnTo>
                  <a:pt x="1232" y="108"/>
                </a:lnTo>
                <a:lnTo>
                  <a:pt x="1241" y="96"/>
                </a:lnTo>
                <a:lnTo>
                  <a:pt x="1256" y="80"/>
                </a:lnTo>
                <a:lnTo>
                  <a:pt x="1270" y="65"/>
                </a:lnTo>
                <a:lnTo>
                  <a:pt x="1280" y="55"/>
                </a:lnTo>
                <a:lnTo>
                  <a:pt x="1295" y="43"/>
                </a:lnTo>
                <a:lnTo>
                  <a:pt x="1309" y="32"/>
                </a:lnTo>
                <a:lnTo>
                  <a:pt x="1319" y="25"/>
                </a:lnTo>
                <a:lnTo>
                  <a:pt x="1334" y="16"/>
                </a:lnTo>
                <a:lnTo>
                  <a:pt x="1348" y="10"/>
                </a:lnTo>
                <a:lnTo>
                  <a:pt x="1359" y="6"/>
                </a:lnTo>
                <a:lnTo>
                  <a:pt x="1373" y="2"/>
                </a:lnTo>
                <a:lnTo>
                  <a:pt x="1387" y="0"/>
                </a:lnTo>
                <a:lnTo>
                  <a:pt x="1398" y="0"/>
                </a:lnTo>
                <a:lnTo>
                  <a:pt x="1412" y="1"/>
                </a:lnTo>
                <a:lnTo>
                  <a:pt x="1426" y="4"/>
                </a:lnTo>
                <a:lnTo>
                  <a:pt x="1435" y="6"/>
                </a:lnTo>
                <a:lnTo>
                  <a:pt x="1450" y="11"/>
                </a:lnTo>
                <a:lnTo>
                  <a:pt x="1464" y="18"/>
                </a:lnTo>
                <a:lnTo>
                  <a:pt x="1475" y="25"/>
                </a:lnTo>
                <a:lnTo>
                  <a:pt x="1489" y="34"/>
                </a:lnTo>
                <a:lnTo>
                  <a:pt x="1503" y="46"/>
                </a:lnTo>
                <a:lnTo>
                  <a:pt x="1514" y="55"/>
                </a:lnTo>
                <a:lnTo>
                  <a:pt x="1528" y="69"/>
                </a:lnTo>
                <a:lnTo>
                  <a:pt x="1542" y="84"/>
                </a:lnTo>
                <a:lnTo>
                  <a:pt x="1553" y="96"/>
                </a:lnTo>
                <a:lnTo>
                  <a:pt x="1567" y="114"/>
                </a:lnTo>
                <a:lnTo>
                  <a:pt x="1581" y="134"/>
                </a:lnTo>
                <a:lnTo>
                  <a:pt x="1591" y="148"/>
                </a:lnTo>
                <a:lnTo>
                  <a:pt x="1605" y="169"/>
                </a:lnTo>
                <a:lnTo>
                  <a:pt x="1619" y="191"/>
                </a:lnTo>
                <a:lnTo>
                  <a:pt x="1630" y="208"/>
                </a:lnTo>
                <a:lnTo>
                  <a:pt x="1644" y="231"/>
                </a:lnTo>
                <a:lnTo>
                  <a:pt x="1658" y="257"/>
                </a:lnTo>
                <a:lnTo>
                  <a:pt x="1669" y="277"/>
                </a:lnTo>
                <a:lnTo>
                  <a:pt x="1683" y="304"/>
                </a:lnTo>
                <a:lnTo>
                  <a:pt x="1697" y="331"/>
                </a:lnTo>
                <a:lnTo>
                  <a:pt x="1708" y="353"/>
                </a:lnTo>
                <a:lnTo>
                  <a:pt x="1722" y="381"/>
                </a:lnTo>
                <a:lnTo>
                  <a:pt x="1736" y="411"/>
                </a:lnTo>
                <a:lnTo>
                  <a:pt x="1747" y="434"/>
                </a:lnTo>
                <a:lnTo>
                  <a:pt x="1761" y="465"/>
                </a:lnTo>
                <a:lnTo>
                  <a:pt x="1775" y="497"/>
                </a:lnTo>
                <a:lnTo>
                  <a:pt x="1785" y="519"/>
                </a:lnTo>
                <a:lnTo>
                  <a:pt x="1799" y="551"/>
                </a:lnTo>
                <a:lnTo>
                  <a:pt x="1813" y="583"/>
                </a:lnTo>
                <a:lnTo>
                  <a:pt x="1824" y="608"/>
                </a:lnTo>
                <a:lnTo>
                  <a:pt x="1838" y="640"/>
                </a:lnTo>
                <a:lnTo>
                  <a:pt x="1852" y="673"/>
                </a:lnTo>
                <a:lnTo>
                  <a:pt x="1863" y="698"/>
                </a:lnTo>
                <a:lnTo>
                  <a:pt x="1877" y="730"/>
                </a:lnTo>
                <a:lnTo>
                  <a:pt x="1891" y="762"/>
                </a:lnTo>
                <a:lnTo>
                  <a:pt x="1902" y="786"/>
                </a:lnTo>
                <a:lnTo>
                  <a:pt x="1916" y="818"/>
                </a:lnTo>
                <a:lnTo>
                  <a:pt x="1930" y="850"/>
                </a:lnTo>
                <a:lnTo>
                  <a:pt x="1941" y="875"/>
                </a:lnTo>
                <a:lnTo>
                  <a:pt x="1955" y="907"/>
                </a:lnTo>
                <a:lnTo>
                  <a:pt x="1969" y="939"/>
                </a:lnTo>
                <a:lnTo>
                  <a:pt x="1979" y="961"/>
                </a:lnTo>
                <a:lnTo>
                  <a:pt x="1993" y="992"/>
                </a:lnTo>
                <a:lnTo>
                  <a:pt x="2007" y="1021"/>
                </a:lnTo>
                <a:lnTo>
                  <a:pt x="2018" y="1043"/>
                </a:lnTo>
                <a:lnTo>
                  <a:pt x="2032" y="1072"/>
                </a:lnTo>
                <a:lnTo>
                  <a:pt x="2046" y="1100"/>
                </a:lnTo>
                <a:lnTo>
                  <a:pt x="2057" y="1122"/>
                </a:lnTo>
                <a:lnTo>
                  <a:pt x="2071" y="1149"/>
                </a:lnTo>
                <a:lnTo>
                  <a:pt x="2085" y="1176"/>
                </a:lnTo>
                <a:lnTo>
                  <a:pt x="2096" y="1197"/>
                </a:lnTo>
                <a:lnTo>
                  <a:pt x="2110" y="1223"/>
                </a:lnTo>
                <a:lnTo>
                  <a:pt x="2124" y="1249"/>
                </a:lnTo>
                <a:lnTo>
                  <a:pt x="2134" y="1266"/>
                </a:lnTo>
                <a:lnTo>
                  <a:pt x="2148" y="1291"/>
                </a:lnTo>
                <a:lnTo>
                  <a:pt x="2162" y="1314"/>
                </a:lnTo>
                <a:lnTo>
                  <a:pt x="2173" y="1331"/>
                </a:lnTo>
                <a:lnTo>
                  <a:pt x="2187" y="1353"/>
                </a:lnTo>
                <a:lnTo>
                  <a:pt x="2201" y="1373"/>
                </a:lnTo>
                <a:lnTo>
                  <a:pt x="2212" y="1389"/>
                </a:lnTo>
                <a:lnTo>
                  <a:pt x="2226" y="1409"/>
                </a:lnTo>
                <a:lnTo>
                  <a:pt x="2240" y="1429"/>
                </a:lnTo>
                <a:lnTo>
                  <a:pt x="2251" y="1443"/>
                </a:lnTo>
                <a:lnTo>
                  <a:pt x="2265" y="1462"/>
                </a:lnTo>
                <a:lnTo>
                  <a:pt x="2279" y="1479"/>
                </a:lnTo>
                <a:lnTo>
                  <a:pt x="2290" y="1491"/>
                </a:lnTo>
                <a:lnTo>
                  <a:pt x="2304" y="1507"/>
                </a:lnTo>
                <a:lnTo>
                  <a:pt x="2318" y="1523"/>
                </a:lnTo>
                <a:lnTo>
                  <a:pt x="2328" y="1533"/>
                </a:lnTo>
                <a:lnTo>
                  <a:pt x="2342" y="1548"/>
                </a:lnTo>
                <a:lnTo>
                  <a:pt x="2356" y="1561"/>
                </a:lnTo>
                <a:lnTo>
                  <a:pt x="2367" y="1571"/>
                </a:lnTo>
                <a:lnTo>
                  <a:pt x="2381" y="1584"/>
                </a:lnTo>
                <a:lnTo>
                  <a:pt x="2395" y="1596"/>
                </a:lnTo>
                <a:lnTo>
                  <a:pt x="2406" y="1604"/>
                </a:lnTo>
                <a:lnTo>
                  <a:pt x="2420" y="1616"/>
                </a:lnTo>
                <a:lnTo>
                  <a:pt x="2434" y="1625"/>
                </a:lnTo>
                <a:lnTo>
                  <a:pt x="2445" y="1633"/>
                </a:lnTo>
                <a:lnTo>
                  <a:pt x="2459" y="1643"/>
                </a:lnTo>
                <a:lnTo>
                  <a:pt x="2473" y="1651"/>
                </a:lnTo>
                <a:lnTo>
                  <a:pt x="2484" y="1657"/>
                </a:lnTo>
                <a:lnTo>
                  <a:pt x="2498" y="1666"/>
                </a:lnTo>
                <a:lnTo>
                  <a:pt x="2512" y="1673"/>
                </a:lnTo>
                <a:lnTo>
                  <a:pt x="2522" y="1678"/>
                </a:lnTo>
                <a:lnTo>
                  <a:pt x="2536" y="1686"/>
                </a:lnTo>
                <a:lnTo>
                  <a:pt x="2550" y="1692"/>
                </a:lnTo>
                <a:lnTo>
                  <a:pt x="2561" y="1697"/>
                </a:lnTo>
                <a:lnTo>
                  <a:pt x="2575" y="1703"/>
                </a:lnTo>
                <a:lnTo>
                  <a:pt x="2589" y="1708"/>
                </a:lnTo>
                <a:lnTo>
                  <a:pt x="2600" y="1712"/>
                </a:lnTo>
                <a:lnTo>
                  <a:pt x="2614" y="1716"/>
                </a:lnTo>
                <a:lnTo>
                  <a:pt x="2628" y="1720"/>
                </a:lnTo>
                <a:lnTo>
                  <a:pt x="2639" y="1724"/>
                </a:lnTo>
                <a:lnTo>
                  <a:pt x="2653" y="1728"/>
                </a:lnTo>
                <a:lnTo>
                  <a:pt x="2667" y="1732"/>
                </a:lnTo>
                <a:lnTo>
                  <a:pt x="2677" y="1735"/>
                </a:lnTo>
                <a:lnTo>
                  <a:pt x="2691" y="1739"/>
                </a:lnTo>
                <a:lnTo>
                  <a:pt x="2705" y="1741"/>
                </a:lnTo>
                <a:lnTo>
                  <a:pt x="2716" y="1744"/>
                </a:lnTo>
                <a:lnTo>
                  <a:pt x="2730" y="1746"/>
                </a:lnTo>
                <a:lnTo>
                  <a:pt x="2744" y="1748"/>
                </a:lnTo>
                <a:lnTo>
                  <a:pt x="2755" y="1750"/>
                </a:lnTo>
                <a:lnTo>
                  <a:pt x="2769" y="1752"/>
                </a:lnTo>
                <a:lnTo>
                  <a:pt x="2783" y="1755"/>
                </a:lnTo>
                <a:lnTo>
                  <a:pt x="2794" y="1756"/>
                </a:lnTo>
                <a:lnTo>
                  <a:pt x="2794" y="1776"/>
                </a:lnTo>
                <a:lnTo>
                  <a:pt x="0" y="1776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  <a:effectLst/>
        </p:spPr>
        <p:txBody>
          <a:bodyPr lIns="86493" tIns="43247" rIns="86493" bIns="43247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0" name="Isosceles Triangle 49"/>
          <p:cNvSpPr/>
          <p:nvPr/>
        </p:nvSpPr>
        <p:spPr bwMode="auto">
          <a:xfrm rot="18805746">
            <a:off x="4463806" y="3341783"/>
            <a:ext cx="217500" cy="1808385"/>
          </a:xfrm>
          <a:prstGeom prst="triangle">
            <a:avLst>
              <a:gd name="adj" fmla="val 49050"/>
            </a:avLst>
          </a:prstGeom>
          <a:solidFill>
            <a:srgbClr val="0000FF"/>
          </a:solidFill>
          <a:ln>
            <a:noFill/>
          </a:ln>
          <a:effectLst/>
          <a:scene3d>
            <a:camera prst="orthographicFront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Rectangle 52"/>
          <p:cNvSpPr>
            <a:spLocks noChangeArrowheads="1"/>
          </p:cNvSpPr>
          <p:nvPr/>
        </p:nvSpPr>
        <p:spPr bwMode="auto">
          <a:xfrm flipH="1">
            <a:off x="5036226" y="4546436"/>
            <a:ext cx="13327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latin typeface="Century Gothic" charset="0"/>
                <a:ea typeface="Century Gothic" charset="0"/>
                <a:cs typeface="Century Gothic" charset="0"/>
              </a:rPr>
              <a:t>HHG</a:t>
            </a:r>
            <a:endParaRPr lang="en-US" sz="2000" b="1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509213" y="3231196"/>
            <a:ext cx="2532746" cy="2383873"/>
            <a:chOff x="509213" y="3231196"/>
            <a:chExt cx="2532746" cy="2383873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9213" y="3256995"/>
              <a:ext cx="2532746" cy="2358074"/>
            </a:xfrm>
            <a:prstGeom prst="rect">
              <a:avLst/>
            </a:prstGeom>
          </p:spPr>
        </p:pic>
        <p:sp>
          <p:nvSpPr>
            <p:cNvPr id="60" name="Rectangle 59"/>
            <p:cNvSpPr/>
            <p:nvPr/>
          </p:nvSpPr>
          <p:spPr bwMode="auto">
            <a:xfrm>
              <a:off x="894274" y="3231196"/>
              <a:ext cx="2048636" cy="456671"/>
            </a:xfrm>
            <a:prstGeom prst="rect">
              <a:avLst/>
            </a:prstGeom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lIns="86493" tIns="43247" rIns="86493" bIns="43247">
              <a:spAutoFit/>
            </a:bodyPr>
            <a:lstStyle/>
            <a:p>
              <a:pPr algn="ctr">
                <a:defRPr/>
              </a:pPr>
              <a:r>
                <a:rPr lang="en-US" sz="2400" b="1" dirty="0" smtClean="0">
                  <a:solidFill>
                    <a:srgbClr val="FFFF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1.7 </a:t>
              </a:r>
              <a:r>
                <a:rPr lang="en-US" sz="2400" b="1" dirty="0" err="1" smtClean="0">
                  <a:solidFill>
                    <a:srgbClr val="FFFF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x</a:t>
              </a:r>
              <a:r>
                <a:rPr lang="en-US" sz="2400" b="1" dirty="0" smtClean="0">
                  <a:solidFill>
                    <a:srgbClr val="FFFF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 1.8 </a:t>
              </a:r>
              <a:r>
                <a:rPr lang="en-US" sz="2400" b="1" dirty="0" smtClean="0">
                  <a:solidFill>
                    <a:srgbClr val="FFFF00"/>
                  </a:solidFill>
                  <a:latin typeface="Symbol" charset="2"/>
                  <a:ea typeface="Century Gothic" charset="0"/>
                  <a:cs typeface="Symbol" charset="2"/>
                </a:rPr>
                <a:t>m</a:t>
              </a:r>
              <a:r>
                <a:rPr lang="en-US" sz="2400" b="1" dirty="0" smtClean="0">
                  <a:solidFill>
                    <a:srgbClr val="FFFF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m</a:t>
              </a:r>
              <a:r>
                <a:rPr lang="en-US" sz="2400" b="1" baseline="30000" dirty="0" smtClean="0">
                  <a:solidFill>
                    <a:srgbClr val="FFFF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2</a:t>
              </a:r>
              <a:endParaRPr lang="en-US" sz="2400" b="1" baseline="30000" dirty="0">
                <a:solidFill>
                  <a:srgbClr val="FFFF00"/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</p:grpSp>
      <p:sp>
        <p:nvSpPr>
          <p:cNvPr id="61" name="Rectangle 60"/>
          <p:cNvSpPr/>
          <p:nvPr/>
        </p:nvSpPr>
        <p:spPr bwMode="auto">
          <a:xfrm>
            <a:off x="2579219" y="5904959"/>
            <a:ext cx="4247971" cy="579781"/>
          </a:xfrm>
          <a:prstGeom prst="rect">
            <a:avLst/>
          </a:prstGeom>
          <a:effectLst/>
        </p:spPr>
        <p:txBody>
          <a:bodyPr wrap="none" lIns="86493" tIns="43247" rIns="86493" bIns="43247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3200" b="1" dirty="0"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3200" b="1" baseline="-25000" dirty="0">
                <a:latin typeface="Century Gothic" charset="0"/>
                <a:ea typeface="Century Gothic" charset="0"/>
                <a:cs typeface="Century Gothic" charset="0"/>
              </a:rPr>
              <a:t>max</a:t>
            </a:r>
            <a:r>
              <a:rPr lang="en-US" sz="3200" b="1" dirty="0">
                <a:latin typeface="Century Gothic" charset="0"/>
                <a:ea typeface="Century Gothic" charset="0"/>
                <a:cs typeface="Century Gothic" charset="0"/>
              </a:rPr>
              <a:t> ~</a:t>
            </a:r>
            <a:r>
              <a:rPr lang="en-US" sz="3200" b="1" dirty="0" smtClean="0">
                <a:latin typeface="Century Gothic" charset="0"/>
                <a:ea typeface="Century Gothic" charset="0"/>
                <a:cs typeface="Century Gothic" charset="0"/>
              </a:rPr>
              <a:t> 3 </a:t>
            </a:r>
            <a:r>
              <a:rPr lang="en-US" sz="3200" b="1" dirty="0" err="1" smtClean="0">
                <a:latin typeface="Century Gothic" charset="0"/>
                <a:ea typeface="Century Gothic" charset="0"/>
                <a:cs typeface="Century Gothic" charset="0"/>
              </a:rPr>
              <a:t>x</a:t>
            </a:r>
            <a:r>
              <a:rPr lang="en-US" sz="3200" b="1" dirty="0" smtClean="0">
                <a:latin typeface="Century Gothic" charset="0"/>
                <a:ea typeface="Century Gothic" charset="0"/>
                <a:cs typeface="Century Gothic" charset="0"/>
              </a:rPr>
              <a:t> 10</a:t>
            </a:r>
            <a:r>
              <a:rPr lang="en-US" sz="3200" b="1" baseline="30000" dirty="0" smtClean="0">
                <a:latin typeface="Century Gothic" charset="0"/>
                <a:ea typeface="Century Gothic" charset="0"/>
                <a:cs typeface="Century Gothic" charset="0"/>
              </a:rPr>
              <a:t>18 </a:t>
            </a:r>
            <a:r>
              <a:rPr lang="en-US" sz="3200" b="1" dirty="0">
                <a:latin typeface="Century Gothic" charset="0"/>
                <a:ea typeface="Century Gothic" charset="0"/>
                <a:cs typeface="Century Gothic" charset="0"/>
              </a:rPr>
              <a:t>W/cm</a:t>
            </a:r>
            <a:r>
              <a:rPr lang="en-US" sz="3200" b="1" baseline="30000" dirty="0">
                <a:latin typeface="Century Gothic" charset="0"/>
                <a:ea typeface="Century Gothic" charset="0"/>
                <a:cs typeface="Century Gothic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8"/>
          <p:cNvSpPr>
            <a:spLocks noChangeArrowheads="1"/>
          </p:cNvSpPr>
          <p:nvPr/>
        </p:nvSpPr>
        <p:spPr bwMode="auto">
          <a:xfrm>
            <a:off x="864067" y="0"/>
            <a:ext cx="7587458" cy="5891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768" tIns="47884" rIns="95768" bIns="47884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Confirmed by solid target HHG results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entury Gothic" charset="0"/>
              <a:ea typeface="Century Gothic" charset="0"/>
              <a:cs typeface="Century Gothic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47076" y="672354"/>
            <a:ext cx="8433657" cy="3481712"/>
            <a:chOff x="447076" y="672354"/>
            <a:chExt cx="8433657" cy="3481712"/>
          </a:xfrm>
        </p:grpSpPr>
        <p:pic>
          <p:nvPicPr>
            <p:cNvPr id="23" name="Picture 22" descr="spectre_5fs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7076" y="1107328"/>
              <a:ext cx="6623029" cy="3046738"/>
            </a:xfrm>
            <a:prstGeom prst="rect">
              <a:avLst/>
            </a:prstGeom>
          </p:spPr>
        </p:pic>
        <p:grpSp>
          <p:nvGrpSpPr>
            <p:cNvPr id="22" name="Group 21"/>
            <p:cNvGrpSpPr/>
            <p:nvPr/>
          </p:nvGrpSpPr>
          <p:grpSpPr>
            <a:xfrm>
              <a:off x="2545367" y="672354"/>
              <a:ext cx="6335366" cy="2154143"/>
              <a:chOff x="2386626" y="672354"/>
              <a:chExt cx="6335366" cy="2154143"/>
            </a:xfrm>
          </p:grpSpPr>
          <p:sp>
            <p:nvSpPr>
              <p:cNvPr id="6" name="Rectangle 5"/>
              <p:cNvSpPr/>
              <p:nvPr/>
            </p:nvSpPr>
            <p:spPr bwMode="auto">
              <a:xfrm>
                <a:off x="2386626" y="672354"/>
                <a:ext cx="4430366" cy="456671"/>
              </a:xfrm>
              <a:prstGeom prst="rect">
                <a:avLst/>
              </a:prstGeom>
              <a:effectLst/>
            </p:spPr>
            <p:txBody>
              <a:bodyPr wrap="square" lIns="86493" tIns="43247" rIns="86493" bIns="43247">
                <a:prstTxWarp prst="textNoShape">
                  <a:avLst/>
                </a:prstTxWarp>
                <a:spAutoFit/>
              </a:bodyPr>
              <a:lstStyle/>
              <a:p>
                <a:pPr algn="ctr">
                  <a:defRPr/>
                </a:pPr>
                <a:r>
                  <a:rPr lang="en-US" sz="2400" b="1" dirty="0" smtClean="0">
                    <a:latin typeface="Century Gothic" charset="0"/>
                    <a:ea typeface="Century Gothic" charset="0"/>
                    <a:cs typeface="Century Gothic" charset="0"/>
                  </a:rPr>
                  <a:t>f/6 focusing : 3 </a:t>
                </a:r>
                <a:r>
                  <a:rPr lang="en-US" sz="2400" b="1" dirty="0" err="1" smtClean="0">
                    <a:latin typeface="Century Gothic" charset="0"/>
                    <a:ea typeface="Century Gothic" charset="0"/>
                    <a:cs typeface="Century Gothic" charset="0"/>
                  </a:rPr>
                  <a:t>x</a:t>
                </a:r>
                <a:r>
                  <a:rPr lang="en-US" sz="2400" b="1" dirty="0" smtClean="0">
                    <a:latin typeface="Century Gothic" charset="0"/>
                    <a:ea typeface="Century Gothic" charset="0"/>
                    <a:cs typeface="Century Gothic" charset="0"/>
                  </a:rPr>
                  <a:t> 10</a:t>
                </a:r>
                <a:r>
                  <a:rPr lang="en-US" sz="2400" b="1" baseline="30000" dirty="0" smtClean="0">
                    <a:latin typeface="Century Gothic" charset="0"/>
                    <a:ea typeface="Century Gothic" charset="0"/>
                    <a:cs typeface="Century Gothic" charset="0"/>
                  </a:rPr>
                  <a:t>17 </a:t>
                </a:r>
                <a:r>
                  <a:rPr lang="en-US" sz="2400" b="1" dirty="0">
                    <a:latin typeface="Century Gothic" charset="0"/>
                    <a:ea typeface="Century Gothic" charset="0"/>
                    <a:cs typeface="Century Gothic" charset="0"/>
                  </a:rPr>
                  <a:t>W/cm</a:t>
                </a:r>
                <a:r>
                  <a:rPr lang="en-US" sz="2400" b="1" baseline="30000" dirty="0">
                    <a:latin typeface="Century Gothic" charset="0"/>
                    <a:ea typeface="Century Gothic" charset="0"/>
                    <a:cs typeface="Century Gothic" charset="0"/>
                  </a:rPr>
                  <a:t>2</a:t>
                </a:r>
              </a:p>
            </p:txBody>
          </p:sp>
          <p:sp>
            <p:nvSpPr>
              <p:cNvPr id="8" name="Text Box 8"/>
              <p:cNvSpPr txBox="1">
                <a:spLocks noChangeArrowheads="1"/>
              </p:cNvSpPr>
              <p:nvPr/>
            </p:nvSpPr>
            <p:spPr bwMode="auto">
              <a:xfrm>
                <a:off x="6816992" y="1995500"/>
                <a:ext cx="1905000" cy="83099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sz="2400" dirty="0" smtClean="0">
                    <a:latin typeface="Century Gothic" charset="0"/>
                    <a:ea typeface="Century Gothic" charset="0"/>
                    <a:cs typeface="Century Gothic" charset="0"/>
                  </a:rPr>
                  <a:t>HHG spectra</a:t>
                </a:r>
                <a:endParaRPr lang="en-US" sz="2400" dirty="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83977" y="3643988"/>
            <a:ext cx="8931593" cy="3233188"/>
            <a:chOff x="-74764" y="3578008"/>
            <a:chExt cx="8931593" cy="3233188"/>
          </a:xfrm>
        </p:grpSpPr>
        <p:sp>
          <p:nvSpPr>
            <p:cNvPr id="10" name="Rectangle 9"/>
            <p:cNvSpPr/>
            <p:nvPr/>
          </p:nvSpPr>
          <p:spPr>
            <a:xfrm>
              <a:off x="6573856" y="3578008"/>
              <a:ext cx="1342425" cy="24971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6744837" y="4386811"/>
              <a:ext cx="2111992" cy="70788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000" dirty="0" smtClean="0">
                  <a:latin typeface="Century Gothic" charset="0"/>
                  <a:ea typeface="Century Gothic" charset="0"/>
                  <a:cs typeface="Century Gothic" charset="0"/>
                </a:rPr>
                <a:t>CEP dependence</a:t>
              </a:r>
              <a:endParaRPr lang="en-US" sz="2000" dirty="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-74764" y="3627167"/>
              <a:ext cx="6663046" cy="3184029"/>
              <a:chOff x="-74764" y="3627167"/>
              <a:chExt cx="6663046" cy="3184029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824291" y="3627167"/>
                <a:ext cx="5763991" cy="2794360"/>
                <a:chOff x="708693" y="4132217"/>
                <a:chExt cx="5739446" cy="2794360"/>
              </a:xfrm>
            </p:grpSpPr>
            <p:pic>
              <p:nvPicPr>
                <p:cNvPr id="11" name="Picture 10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38201" y="4132217"/>
                  <a:ext cx="5609938" cy="2280337"/>
                </a:xfrm>
                <a:prstGeom prst="rect">
                  <a:avLst/>
                </a:prstGeom>
              </p:spPr>
            </p:pic>
            <p:sp>
              <p:nvSpPr>
                <p:cNvPr id="12" name="Rectangle 11"/>
                <p:cNvSpPr/>
                <p:nvPr/>
              </p:nvSpPr>
              <p:spPr>
                <a:xfrm>
                  <a:off x="708693" y="6233878"/>
                  <a:ext cx="5634164" cy="69269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/>
                  <a:r>
                    <a:rPr lang="en-US" b="1" dirty="0" smtClean="0">
                      <a:solidFill>
                        <a:schemeClr val="tx1"/>
                      </a:solidFill>
                      <a:latin typeface="Century Gothic"/>
                      <a:cs typeface="Century Gothic"/>
                    </a:rPr>
                    <a:t>9 		 10	               11		      12		     13</a:t>
                  </a:r>
                  <a:endParaRPr lang="en-US" b="1" dirty="0">
                    <a:solidFill>
                      <a:schemeClr val="tx1"/>
                    </a:solidFill>
                    <a:latin typeface="Century Gothic"/>
                    <a:cs typeface="Century Gothic"/>
                  </a:endParaRPr>
                </a:p>
              </p:txBody>
            </p:sp>
          </p:grpSp>
          <p:sp>
            <p:nvSpPr>
              <p:cNvPr id="15" name="Rectangle 14"/>
              <p:cNvSpPr/>
              <p:nvPr/>
            </p:nvSpPr>
            <p:spPr>
              <a:xfrm>
                <a:off x="2828525" y="6118497"/>
                <a:ext cx="1996143" cy="6926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b="1" dirty="0" smtClean="0">
                    <a:solidFill>
                      <a:schemeClr val="tx1"/>
                    </a:solidFill>
                    <a:latin typeface="Century Gothic"/>
                    <a:cs typeface="Century Gothic"/>
                  </a:rPr>
                  <a:t>Harmonic order</a:t>
                </a:r>
                <a:endParaRPr lang="en-US" b="1" dirty="0">
                  <a:solidFill>
                    <a:schemeClr val="tx1"/>
                  </a:solidFill>
                  <a:latin typeface="Century Gothic"/>
                  <a:cs typeface="Century Gothic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41465" y="4259880"/>
                <a:ext cx="707929" cy="51654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b="1" dirty="0" smtClean="0">
                    <a:solidFill>
                      <a:schemeClr val="tx1"/>
                    </a:solidFill>
                    <a:latin typeface="Century Gothic"/>
                    <a:cs typeface="Century Gothic"/>
                  </a:rPr>
                  <a:t>100</a:t>
                </a:r>
              </a:p>
              <a:p>
                <a:pPr algn="just"/>
                <a:endParaRPr lang="en-US" b="1" dirty="0" smtClean="0">
                  <a:solidFill>
                    <a:schemeClr val="tx1"/>
                  </a:solidFill>
                  <a:latin typeface="Century Gothic"/>
                  <a:cs typeface="Century Gothic"/>
                </a:endParaRPr>
              </a:p>
              <a:p>
                <a:pPr algn="just"/>
                <a:endParaRPr lang="en-US" b="1" dirty="0" smtClean="0">
                  <a:solidFill>
                    <a:schemeClr val="tx1"/>
                  </a:solidFill>
                  <a:latin typeface="Century Gothic"/>
                  <a:cs typeface="Century Gothic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49555" y="4902900"/>
                <a:ext cx="707929" cy="51654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b="1" dirty="0">
                    <a:solidFill>
                      <a:schemeClr val="tx1"/>
                    </a:solidFill>
                    <a:latin typeface="Century Gothic"/>
                    <a:cs typeface="Century Gothic"/>
                  </a:rPr>
                  <a:t>2</a:t>
                </a:r>
                <a:r>
                  <a:rPr lang="en-US" b="1" dirty="0" smtClean="0">
                    <a:solidFill>
                      <a:schemeClr val="tx1"/>
                    </a:solidFill>
                    <a:latin typeface="Century Gothic"/>
                    <a:cs typeface="Century Gothic"/>
                  </a:rPr>
                  <a:t>00</a:t>
                </a:r>
              </a:p>
              <a:p>
                <a:pPr algn="just"/>
                <a:endParaRPr lang="en-US" b="1" dirty="0" smtClean="0">
                  <a:solidFill>
                    <a:schemeClr val="tx1"/>
                  </a:solidFill>
                  <a:latin typeface="Century Gothic"/>
                  <a:cs typeface="Century Gothic"/>
                </a:endParaRPr>
              </a:p>
              <a:p>
                <a:pPr algn="just"/>
                <a:endParaRPr lang="en-US" b="1" dirty="0" smtClean="0">
                  <a:solidFill>
                    <a:schemeClr val="tx1"/>
                  </a:solidFill>
                  <a:latin typeface="Century Gothic"/>
                  <a:cs typeface="Century Gothic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443214" y="5502630"/>
                <a:ext cx="707929" cy="51654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b="1" dirty="0">
                    <a:solidFill>
                      <a:schemeClr val="tx1"/>
                    </a:solidFill>
                    <a:latin typeface="Century Gothic"/>
                    <a:cs typeface="Century Gothic"/>
                  </a:rPr>
                  <a:t>3</a:t>
                </a:r>
                <a:r>
                  <a:rPr lang="en-US" b="1" dirty="0" smtClean="0">
                    <a:solidFill>
                      <a:schemeClr val="tx1"/>
                    </a:solidFill>
                    <a:latin typeface="Century Gothic"/>
                    <a:cs typeface="Century Gothic"/>
                  </a:rPr>
                  <a:t>00</a:t>
                </a:r>
              </a:p>
              <a:p>
                <a:pPr algn="just"/>
                <a:endParaRPr lang="en-US" b="1" dirty="0" smtClean="0">
                  <a:solidFill>
                    <a:schemeClr val="tx1"/>
                  </a:solidFill>
                  <a:latin typeface="Century Gothic"/>
                  <a:cs typeface="Century Gothic"/>
                </a:endParaRPr>
              </a:p>
              <a:p>
                <a:pPr algn="just"/>
                <a:endParaRPr lang="en-US" b="1" dirty="0" smtClean="0">
                  <a:solidFill>
                    <a:schemeClr val="tx1"/>
                  </a:solidFill>
                  <a:latin typeface="Century Gothic"/>
                  <a:cs typeface="Century Gothic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 rot="16200000">
                <a:off x="-402178" y="4473363"/>
                <a:ext cx="1347528" cy="6926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b="1" dirty="0" smtClean="0">
                    <a:solidFill>
                      <a:schemeClr val="tx1"/>
                    </a:solidFill>
                    <a:latin typeface="Century Gothic"/>
                    <a:cs typeface="Century Gothic"/>
                  </a:rPr>
                  <a:t>CEP (deg)</a:t>
                </a:r>
                <a:endParaRPr lang="en-US" b="1" dirty="0">
                  <a:solidFill>
                    <a:schemeClr val="tx1"/>
                  </a:solidFill>
                  <a:latin typeface="Century Gothic"/>
                  <a:cs typeface="Century Gothic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6117" y="1399808"/>
            <a:ext cx="7311276" cy="517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48"/>
          <p:cNvSpPr>
            <a:spLocks noChangeArrowheads="1"/>
          </p:cNvSpPr>
          <p:nvPr/>
        </p:nvSpPr>
        <p:spPr bwMode="auto">
          <a:xfrm>
            <a:off x="2341138" y="0"/>
            <a:ext cx="4633324" cy="5891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768" tIns="47884" rIns="95768" bIns="47884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Further scaling options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936117" y="1009824"/>
            <a:ext cx="7311276" cy="68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lvl="1">
              <a:lnSpc>
                <a:spcPct val="80000"/>
              </a:lnSpc>
            </a:pPr>
            <a:r>
              <a:rPr lang="fr-FR" sz="3600" b="1" dirty="0" err="1" smtClean="0">
                <a:latin typeface="Century Gothic"/>
                <a:cs typeface="Century Gothic"/>
              </a:rPr>
              <a:t>Higher</a:t>
            </a:r>
            <a:r>
              <a:rPr lang="fr-FR" sz="3600" b="1" dirty="0" smtClean="0">
                <a:latin typeface="Century Gothic"/>
                <a:cs typeface="Century Gothic"/>
              </a:rPr>
              <a:t> </a:t>
            </a:r>
            <a:r>
              <a:rPr lang="fr-FR" sz="3600" b="1" dirty="0" err="1" smtClean="0">
                <a:latin typeface="Century Gothic"/>
                <a:cs typeface="Century Gothic"/>
              </a:rPr>
              <a:t>energies</a:t>
            </a:r>
            <a:r>
              <a:rPr lang="fr-FR" sz="3600" b="1" dirty="0" smtClean="0">
                <a:latin typeface="Century Gothic"/>
                <a:cs typeface="Century Gothic"/>
              </a:rPr>
              <a:t>: </a:t>
            </a:r>
            <a:r>
              <a:rPr lang="fr-FR" sz="3600" b="1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Helium</a:t>
            </a:r>
            <a:r>
              <a:rPr lang="fr-FR" sz="36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fr-FR" sz="3600" b="1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gas</a:t>
            </a:r>
            <a:endParaRPr lang="fr-FR" sz="3600" b="1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lvl="1">
              <a:lnSpc>
                <a:spcPct val="80000"/>
              </a:lnSpc>
              <a:buFont typeface="Arial"/>
              <a:buChar char="•"/>
            </a:pPr>
            <a:endParaRPr lang="fr-FR" sz="3600" b="1" dirty="0" smtClean="0">
              <a:latin typeface="Century Gothic"/>
              <a:cs typeface="Century Gothic"/>
            </a:endParaRPr>
          </a:p>
          <a:p>
            <a:pPr lvl="1">
              <a:lnSpc>
                <a:spcPct val="80000"/>
              </a:lnSpc>
              <a:buFont typeface="Arial"/>
              <a:buChar char="•"/>
            </a:pPr>
            <a:endParaRPr lang="fr-FR" sz="3600" b="1" dirty="0" smtClean="0">
              <a:latin typeface="Century Gothic"/>
              <a:cs typeface="Century Gothic"/>
            </a:endParaRPr>
          </a:p>
          <a:p>
            <a:pPr lvl="1">
              <a:lnSpc>
                <a:spcPct val="80000"/>
              </a:lnSpc>
              <a:buFont typeface="Arial"/>
              <a:buChar char="•"/>
            </a:pPr>
            <a:endParaRPr lang="fr-FR" sz="3600" b="1" dirty="0" smtClean="0">
              <a:latin typeface="Century Gothic"/>
              <a:cs typeface="Century Gothic"/>
            </a:endParaRPr>
          </a:p>
          <a:p>
            <a:pPr lvl="1">
              <a:lnSpc>
                <a:spcPct val="80000"/>
              </a:lnSpc>
            </a:pPr>
            <a:endParaRPr lang="fr-FR" sz="3600" dirty="0" smtClean="0">
              <a:latin typeface="Century Gothic"/>
              <a:cs typeface="Century Gothic"/>
            </a:endParaRPr>
          </a:p>
          <a:p>
            <a:pPr lvl="1">
              <a:lnSpc>
                <a:spcPct val="80000"/>
              </a:lnSpc>
            </a:pPr>
            <a:r>
              <a:rPr lang="fr-FR" sz="3600" b="1" dirty="0" smtClean="0">
                <a:latin typeface="Century Gothic"/>
                <a:cs typeface="Century Gothic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711791"/>
            <a:ext cx="9484194" cy="1362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lvl="1">
              <a:lnSpc>
                <a:spcPct val="80000"/>
              </a:lnSpc>
              <a:spcAft>
                <a:spcPts val="1200"/>
              </a:spcAft>
              <a:buFont typeface="Arial"/>
              <a:buChar char="•"/>
            </a:pPr>
            <a:r>
              <a:rPr lang="fr-FR" sz="3600" b="1" dirty="0" smtClean="0">
                <a:latin typeface="Century Gothic"/>
                <a:cs typeface="Century Gothic"/>
              </a:rPr>
              <a:t> more efficient </a:t>
            </a:r>
            <a:r>
              <a:rPr lang="fr-FR" sz="3600" b="1" dirty="0" err="1" smtClean="0">
                <a:latin typeface="Century Gothic"/>
                <a:cs typeface="Century Gothic"/>
              </a:rPr>
              <a:t>chirped</a:t>
            </a:r>
            <a:r>
              <a:rPr lang="fr-FR" sz="3600" b="1" dirty="0" smtClean="0">
                <a:latin typeface="Century Gothic"/>
                <a:cs typeface="Century Gothic"/>
              </a:rPr>
              <a:t> </a:t>
            </a:r>
            <a:r>
              <a:rPr lang="fr-FR" sz="3600" b="1" dirty="0" err="1" smtClean="0">
                <a:latin typeface="Century Gothic"/>
                <a:cs typeface="Century Gothic"/>
              </a:rPr>
              <a:t>mirrors</a:t>
            </a:r>
            <a:endParaRPr lang="fr-FR" sz="3600" b="1" dirty="0" smtClean="0">
              <a:latin typeface="Century Gothic"/>
              <a:cs typeface="Century Gothic"/>
            </a:endParaRPr>
          </a:p>
          <a:p>
            <a:pPr lvl="1">
              <a:lnSpc>
                <a:spcPct val="80000"/>
              </a:lnSpc>
              <a:spcAft>
                <a:spcPts val="11400"/>
              </a:spcAft>
            </a:pPr>
            <a:r>
              <a:rPr lang="fr-FR" sz="2400" b="1" i="1" dirty="0" err="1" smtClean="0">
                <a:solidFill>
                  <a:srgbClr val="333399"/>
                </a:solidFill>
                <a:latin typeface="Century Gothic" charset="0"/>
                <a:ea typeface="Century Gothic" charset="0"/>
                <a:cs typeface="Century Gothic" charset="0"/>
              </a:rPr>
              <a:t>Ultrafast</a:t>
            </a:r>
            <a:r>
              <a:rPr lang="fr-FR" sz="2400" b="1" i="1" dirty="0" smtClean="0">
                <a:solidFill>
                  <a:srgbClr val="333399"/>
                </a:solidFill>
                <a:latin typeface="Century Gothic" charset="0"/>
                <a:ea typeface="Century Gothic" charset="0"/>
                <a:cs typeface="Century Gothic" charset="0"/>
              </a:rPr>
              <a:t> Innovations </a:t>
            </a:r>
            <a:r>
              <a:rPr lang="fr-FR" sz="2400" b="1" i="1" dirty="0" err="1" smtClean="0">
                <a:solidFill>
                  <a:srgbClr val="333399"/>
                </a:solidFill>
                <a:latin typeface="Century Gothic" charset="0"/>
                <a:ea typeface="Century Gothic" charset="0"/>
                <a:cs typeface="Century Gothic" charset="0"/>
              </a:rPr>
              <a:t>GmbH</a:t>
            </a:r>
            <a:r>
              <a:rPr lang="fr-FR" sz="2400" b="1" i="1" dirty="0" smtClean="0">
                <a:solidFill>
                  <a:srgbClr val="333399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dirty="0" smtClean="0">
                <a:solidFill>
                  <a:srgbClr val="333399"/>
                </a:solidFill>
                <a:latin typeface="Century Gothic" charset="0"/>
                <a:ea typeface="Century Gothic" charset="0"/>
                <a:cs typeface="Century Gothic" charset="0"/>
              </a:rPr>
              <a:t>(</a:t>
            </a:r>
            <a:r>
              <a:rPr lang="fr-FR" dirty="0" err="1" smtClean="0">
                <a:solidFill>
                  <a:srgbClr val="333399"/>
                </a:solidFill>
                <a:latin typeface="Century Gothic" charset="0"/>
                <a:ea typeface="Century Gothic" charset="0"/>
                <a:cs typeface="Century Gothic" charset="0"/>
              </a:rPr>
              <a:t>Pervak</a:t>
            </a:r>
            <a:r>
              <a:rPr lang="fr-FR" dirty="0" smtClean="0">
                <a:solidFill>
                  <a:srgbClr val="333399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i="1" dirty="0" smtClean="0">
                <a:solidFill>
                  <a:srgbClr val="333399"/>
                </a:solidFill>
                <a:latin typeface="Century Gothic" charset="0"/>
                <a:ea typeface="Century Gothic" charset="0"/>
                <a:cs typeface="Century Gothic" charset="0"/>
              </a:rPr>
              <a:t>et al</a:t>
            </a:r>
            <a:r>
              <a:rPr lang="fr-FR" dirty="0" smtClean="0">
                <a:solidFill>
                  <a:srgbClr val="333399"/>
                </a:solidFill>
                <a:latin typeface="Century Gothic" charset="0"/>
                <a:ea typeface="Century Gothic" charset="0"/>
                <a:cs typeface="Century Gothic" charset="0"/>
              </a:rPr>
              <a:t>., </a:t>
            </a:r>
            <a:r>
              <a:rPr lang="fr-FR" dirty="0" err="1" smtClean="0">
                <a:solidFill>
                  <a:srgbClr val="333399"/>
                </a:solidFill>
                <a:latin typeface="Century Gothic" charset="0"/>
                <a:ea typeface="Century Gothic" charset="0"/>
                <a:cs typeface="Century Gothic" charset="0"/>
              </a:rPr>
              <a:t>Opt</a:t>
            </a:r>
            <a:r>
              <a:rPr lang="fr-FR" dirty="0" smtClean="0">
                <a:solidFill>
                  <a:srgbClr val="333399"/>
                </a:solidFill>
                <a:latin typeface="Century Gothic" charset="0"/>
                <a:ea typeface="Century Gothic" charset="0"/>
                <a:cs typeface="Century Gothic" charset="0"/>
              </a:rPr>
              <a:t>. </a:t>
            </a:r>
            <a:r>
              <a:rPr lang="fr-FR" dirty="0" err="1" smtClean="0">
                <a:solidFill>
                  <a:srgbClr val="333399"/>
                </a:solidFill>
                <a:latin typeface="Century Gothic" charset="0"/>
                <a:ea typeface="Century Gothic" charset="0"/>
                <a:cs typeface="Century Gothic" charset="0"/>
              </a:rPr>
              <a:t>Exp</a:t>
            </a:r>
            <a:r>
              <a:rPr lang="fr-FR" dirty="0" smtClean="0">
                <a:solidFill>
                  <a:srgbClr val="333399"/>
                </a:solidFill>
                <a:latin typeface="Century Gothic" charset="0"/>
                <a:ea typeface="Century Gothic" charset="0"/>
                <a:cs typeface="Century Gothic" charset="0"/>
              </a:rPr>
              <a:t>. 17, 7943 (2009))</a:t>
            </a:r>
          </a:p>
          <a:p>
            <a:pPr lvl="1">
              <a:lnSpc>
                <a:spcPct val="80000"/>
              </a:lnSpc>
              <a:buFont typeface="Arial"/>
              <a:buChar char="•"/>
            </a:pPr>
            <a:endParaRPr lang="fr-FR" sz="3600" b="1" dirty="0" smtClean="0">
              <a:latin typeface="Century Gothic"/>
              <a:cs typeface="Century Gothic"/>
            </a:endParaRPr>
          </a:p>
          <a:p>
            <a:pPr lvl="1">
              <a:lnSpc>
                <a:spcPct val="80000"/>
              </a:lnSpc>
              <a:buFont typeface="Arial"/>
              <a:buChar char="•"/>
            </a:pPr>
            <a:endParaRPr lang="fr-FR" sz="3600" b="1" dirty="0" smtClean="0">
              <a:latin typeface="Century Gothic"/>
              <a:cs typeface="Century Gothic"/>
            </a:endParaRPr>
          </a:p>
          <a:p>
            <a:pPr lvl="1">
              <a:lnSpc>
                <a:spcPct val="80000"/>
              </a:lnSpc>
              <a:buFont typeface="Arial"/>
              <a:buChar char="•"/>
            </a:pPr>
            <a:endParaRPr lang="fr-FR" sz="3600" b="1" dirty="0" smtClean="0">
              <a:latin typeface="Century Gothic"/>
              <a:cs typeface="Century Gothic"/>
            </a:endParaRPr>
          </a:p>
          <a:p>
            <a:pPr lvl="1">
              <a:lnSpc>
                <a:spcPct val="80000"/>
              </a:lnSpc>
              <a:buFont typeface="Arial"/>
              <a:buChar char="•"/>
            </a:pPr>
            <a:endParaRPr lang="fr-FR" sz="3600" b="1" dirty="0" smtClean="0">
              <a:latin typeface="Century Gothic"/>
              <a:cs typeface="Century Gothic"/>
            </a:endParaRPr>
          </a:p>
          <a:p>
            <a:pPr lvl="1">
              <a:lnSpc>
                <a:spcPct val="80000"/>
              </a:lnSpc>
            </a:pPr>
            <a:endParaRPr lang="fr-FR" sz="3600" dirty="0" smtClean="0">
              <a:latin typeface="Century Gothic"/>
              <a:cs typeface="Century Gothic"/>
            </a:endParaRPr>
          </a:p>
          <a:p>
            <a:pPr lvl="1">
              <a:lnSpc>
                <a:spcPct val="80000"/>
              </a:lnSpc>
            </a:pPr>
            <a:r>
              <a:rPr lang="fr-FR" sz="3600" b="1" dirty="0" smtClean="0">
                <a:latin typeface="Century Gothic"/>
                <a:cs typeface="Century Gothic"/>
              </a:rPr>
              <a:t>	</a:t>
            </a:r>
          </a:p>
        </p:txBody>
      </p:sp>
      <p:sp>
        <p:nvSpPr>
          <p:cNvPr id="7" name="Rectangle 48"/>
          <p:cNvSpPr>
            <a:spLocks noChangeArrowheads="1"/>
          </p:cNvSpPr>
          <p:nvPr/>
        </p:nvSpPr>
        <p:spPr bwMode="auto">
          <a:xfrm>
            <a:off x="2341138" y="0"/>
            <a:ext cx="4633324" cy="5891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768" tIns="47884" rIns="95768" bIns="47884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Further scaling options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entury Gothic" charset="0"/>
              <a:ea typeface="Century Gothic" charset="0"/>
              <a:cs typeface="Century Gothic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108082" y="5930306"/>
            <a:ext cx="5153472" cy="791408"/>
            <a:chOff x="2108082" y="5930306"/>
            <a:chExt cx="5153472" cy="791408"/>
          </a:xfrm>
        </p:grpSpPr>
        <p:sp>
          <p:nvSpPr>
            <p:cNvPr id="10" name="Right Arrow 9"/>
            <p:cNvSpPr/>
            <p:nvPr/>
          </p:nvSpPr>
          <p:spPr bwMode="auto">
            <a:xfrm>
              <a:off x="2108082" y="5930306"/>
              <a:ext cx="637862" cy="791408"/>
            </a:xfrm>
            <a:prstGeom prst="rightArrow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" name="Text Box 21"/>
            <p:cNvSpPr txBox="1">
              <a:spLocks noChangeArrowheads="1"/>
            </p:cNvSpPr>
            <p:nvPr/>
          </p:nvSpPr>
          <p:spPr bwMode="auto">
            <a:xfrm>
              <a:off x="2645210" y="6000091"/>
              <a:ext cx="4616344" cy="58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 b="1" dirty="0" smtClean="0">
                  <a:latin typeface="Century Gothic" charset="0"/>
                  <a:ea typeface="Gill Sans" charset="0"/>
                  <a:cs typeface="Gill Sans" charset="0"/>
                </a:rPr>
                <a:t>1.9mJ, 4.3 </a:t>
              </a:r>
              <a:r>
                <a:rPr lang="en-US" sz="3200" b="1" dirty="0" err="1" smtClean="0">
                  <a:latin typeface="Century Gothic" charset="0"/>
                  <a:ea typeface="Gill Sans" charset="0"/>
                  <a:cs typeface="Gill Sans" charset="0"/>
                </a:rPr>
                <a:t>fs</a:t>
              </a:r>
              <a:r>
                <a:rPr lang="en-US" sz="3200" b="1" dirty="0" smtClean="0">
                  <a:latin typeface="Century Gothic" charset="0"/>
                  <a:ea typeface="Gill Sans" charset="0"/>
                  <a:cs typeface="Gill Sans" charset="0"/>
                </a:rPr>
                <a:t> (</a:t>
              </a:r>
              <a:r>
                <a:rPr lang="en-US" sz="3200" b="1" dirty="0" smtClean="0">
                  <a:solidFill>
                    <a:srgbClr val="FF0000"/>
                  </a:solidFill>
                  <a:latin typeface="Century Gothic" charset="0"/>
                  <a:ea typeface="Gill Sans" charset="0"/>
                  <a:cs typeface="Gill Sans" charset="0"/>
                </a:rPr>
                <a:t>63% !</a:t>
              </a:r>
              <a:r>
                <a:rPr lang="en-US" sz="3200" b="1" dirty="0" smtClean="0">
                  <a:latin typeface="Century Gothic" charset="0"/>
                  <a:ea typeface="Gill Sans" charset="0"/>
                  <a:cs typeface="Gill Sans" charset="0"/>
                </a:rPr>
                <a:t>)</a:t>
              </a:r>
              <a:endParaRPr lang="en-US" sz="3200" b="1" dirty="0" smtClean="0">
                <a:solidFill>
                  <a:srgbClr val="FF0000"/>
                </a:solidFill>
                <a:latin typeface="Century Gothic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19221" y="2074749"/>
            <a:ext cx="4522520" cy="3419266"/>
            <a:chOff x="319221" y="2074749"/>
            <a:chExt cx="4522520" cy="3419266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9221" y="2668455"/>
              <a:ext cx="4522520" cy="2825560"/>
            </a:xfrm>
            <a:prstGeom prst="rect">
              <a:avLst/>
            </a:prstGeom>
          </p:spPr>
        </p:pic>
        <p:sp>
          <p:nvSpPr>
            <p:cNvPr id="15" name="Text Box 8"/>
            <p:cNvSpPr txBox="1">
              <a:spLocks noChangeArrowheads="1"/>
            </p:cNvSpPr>
            <p:nvPr/>
          </p:nvSpPr>
          <p:spPr bwMode="auto">
            <a:xfrm>
              <a:off x="1155066" y="2074749"/>
              <a:ext cx="2683369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dirty="0" smtClean="0">
                  <a:latin typeface="Century Gothic" charset="0"/>
                  <a:ea typeface="Century Gothic" charset="0"/>
                  <a:cs typeface="Century Gothic" charset="0"/>
                </a:rPr>
                <a:t>Raw FROG trace</a:t>
              </a:r>
              <a:endParaRPr lang="en-US" sz="2400" dirty="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953382" y="2074749"/>
            <a:ext cx="4111302" cy="3445756"/>
            <a:chOff x="4953382" y="2074749"/>
            <a:chExt cx="4111302" cy="3445756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953382" y="2609309"/>
              <a:ext cx="4111302" cy="2911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Text Box 8"/>
            <p:cNvSpPr txBox="1">
              <a:spLocks noChangeArrowheads="1"/>
            </p:cNvSpPr>
            <p:nvPr/>
          </p:nvSpPr>
          <p:spPr bwMode="auto">
            <a:xfrm>
              <a:off x="5589484" y="2074749"/>
              <a:ext cx="2683369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dirty="0" smtClean="0">
                  <a:latin typeface="Century Gothic" charset="0"/>
                  <a:ea typeface="Century Gothic" charset="0"/>
                  <a:cs typeface="Century Gothic" charset="0"/>
                </a:rPr>
                <a:t>Temporal profile</a:t>
              </a:r>
              <a:endParaRPr lang="en-US" sz="2400" dirty="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10275" y="2744474"/>
            <a:ext cx="3774088" cy="2654283"/>
            <a:chOff x="710275" y="2744474"/>
            <a:chExt cx="3774088" cy="2654283"/>
          </a:xfrm>
        </p:grpSpPr>
        <p:grpSp>
          <p:nvGrpSpPr>
            <p:cNvPr id="23" name="Group 22"/>
            <p:cNvGrpSpPr/>
            <p:nvPr/>
          </p:nvGrpSpPr>
          <p:grpSpPr>
            <a:xfrm>
              <a:off x="710275" y="2744474"/>
              <a:ext cx="2797206" cy="1116846"/>
              <a:chOff x="710275" y="2744474"/>
              <a:chExt cx="2797206" cy="1116846"/>
            </a:xfrm>
          </p:grpSpPr>
          <p:sp>
            <p:nvSpPr>
              <p:cNvPr id="17" name="Right Arrow 16"/>
              <p:cNvSpPr/>
              <p:nvPr/>
            </p:nvSpPr>
            <p:spPr bwMode="auto">
              <a:xfrm rot="6274964">
                <a:off x="1328808" y="3322234"/>
                <a:ext cx="693602" cy="384570"/>
              </a:xfrm>
              <a:prstGeom prst="rightArrow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Text Box 21"/>
              <p:cNvSpPr txBox="1">
                <a:spLocks noChangeArrowheads="1"/>
              </p:cNvSpPr>
              <p:nvPr/>
            </p:nvSpPr>
            <p:spPr bwMode="auto">
              <a:xfrm>
                <a:off x="710275" y="2744474"/>
                <a:ext cx="2797206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b="1" dirty="0" smtClean="0">
                    <a:solidFill>
                      <a:schemeClr val="bg1"/>
                    </a:solidFill>
                    <a:latin typeface="Century Gothic" charset="0"/>
                    <a:ea typeface="Gill Sans" charset="0"/>
                    <a:cs typeface="Gill Sans" charset="0"/>
                  </a:rPr>
                  <a:t>Better compression in UV</a:t>
                </a: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1687157" y="4306951"/>
              <a:ext cx="2797206" cy="1091806"/>
              <a:chOff x="1687157" y="4306951"/>
              <a:chExt cx="2797206" cy="1091806"/>
            </a:xfrm>
          </p:grpSpPr>
          <p:sp>
            <p:nvSpPr>
              <p:cNvPr id="19" name="Right Arrow 18"/>
              <p:cNvSpPr/>
              <p:nvPr/>
            </p:nvSpPr>
            <p:spPr bwMode="auto">
              <a:xfrm rot="17420828">
                <a:off x="3491634" y="4461467"/>
                <a:ext cx="693602" cy="384570"/>
              </a:xfrm>
              <a:prstGeom prst="rightArrow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Text Box 21"/>
              <p:cNvSpPr txBox="1">
                <a:spLocks noChangeArrowheads="1"/>
              </p:cNvSpPr>
              <p:nvPr/>
            </p:nvSpPr>
            <p:spPr bwMode="auto">
              <a:xfrm>
                <a:off x="1687157" y="5060203"/>
                <a:ext cx="2797206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b="1" dirty="0" smtClean="0">
                    <a:solidFill>
                      <a:schemeClr val="bg1"/>
                    </a:solidFill>
                    <a:latin typeface="Century Gothic" charset="0"/>
                    <a:ea typeface="Gill Sans" charset="0"/>
                    <a:cs typeface="Gill Sans" charset="0"/>
                  </a:rPr>
                  <a:t>Need to work on IR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696802"/>
            <a:ext cx="9144000" cy="5664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lvl="1" algn="ctr">
              <a:lnSpc>
                <a:spcPct val="80000"/>
              </a:lnSpc>
              <a:buFont typeface="Arial"/>
              <a:buChar char="•"/>
            </a:pPr>
            <a:r>
              <a:rPr lang="fr-FR" sz="3200" dirty="0" smtClean="0">
                <a:latin typeface="Century Gothic"/>
                <a:cs typeface="Century Gothic"/>
              </a:rPr>
              <a:t> </a:t>
            </a:r>
            <a:r>
              <a:rPr lang="fr-FR" sz="3200" b="1" dirty="0" err="1" smtClean="0">
                <a:latin typeface="Century Gothic"/>
                <a:cs typeface="Century Gothic"/>
              </a:rPr>
              <a:t>circular</a:t>
            </a:r>
            <a:r>
              <a:rPr lang="fr-FR" sz="3200" b="1" dirty="0" smtClean="0">
                <a:latin typeface="Century Gothic"/>
                <a:cs typeface="Century Gothic"/>
              </a:rPr>
              <a:t> </a:t>
            </a:r>
            <a:r>
              <a:rPr lang="fr-FR" sz="3200" b="1" dirty="0" err="1" smtClean="0">
                <a:latin typeface="Century Gothic"/>
                <a:cs typeface="Century Gothic"/>
              </a:rPr>
              <a:t>polarization</a:t>
            </a:r>
            <a:endParaRPr lang="fr-FR" sz="3200" b="1" dirty="0" smtClean="0">
              <a:latin typeface="Century Gothic"/>
              <a:cs typeface="Century Gothic"/>
            </a:endParaRPr>
          </a:p>
          <a:p>
            <a:pPr lvl="1" algn="ctr">
              <a:lnSpc>
                <a:spcPct val="80000"/>
              </a:lnSpc>
            </a:pPr>
            <a:endParaRPr lang="fr-FR" sz="3200" dirty="0" smtClean="0">
              <a:latin typeface="Century Gothic"/>
              <a:cs typeface="Century Gothic"/>
            </a:endParaRPr>
          </a:p>
          <a:p>
            <a:pPr lvl="1" algn="ctr">
              <a:lnSpc>
                <a:spcPct val="80000"/>
              </a:lnSpc>
              <a:buFont typeface="Arial"/>
              <a:buChar char="•"/>
            </a:pPr>
            <a:r>
              <a:rPr lang="fr-FR" sz="3200" dirty="0" smtClean="0">
                <a:latin typeface="Century Gothic"/>
                <a:cs typeface="Century Gothic"/>
              </a:rPr>
              <a:t> </a:t>
            </a:r>
            <a:r>
              <a:rPr lang="fr-FR" sz="3200" b="1" dirty="0" err="1" smtClean="0">
                <a:latin typeface="Century Gothic"/>
                <a:cs typeface="Century Gothic"/>
              </a:rPr>
              <a:t>Helium</a:t>
            </a:r>
            <a:r>
              <a:rPr lang="fr-FR" sz="3200" b="1" dirty="0" smtClean="0">
                <a:latin typeface="Century Gothic"/>
                <a:cs typeface="Century Gothic"/>
              </a:rPr>
              <a:t> </a:t>
            </a:r>
            <a:r>
              <a:rPr lang="fr-FR" sz="3200" b="1" dirty="0" err="1" smtClean="0">
                <a:latin typeface="Century Gothic"/>
                <a:cs typeface="Century Gothic"/>
              </a:rPr>
              <a:t>gas</a:t>
            </a:r>
            <a:endParaRPr lang="fr-FR" sz="3200" b="1" dirty="0" smtClean="0">
              <a:latin typeface="Century Gothic"/>
              <a:cs typeface="Century Gothic"/>
            </a:endParaRPr>
          </a:p>
          <a:p>
            <a:pPr lvl="1" algn="ctr">
              <a:lnSpc>
                <a:spcPct val="80000"/>
              </a:lnSpc>
              <a:buFont typeface="Arial"/>
              <a:buChar char="•"/>
            </a:pPr>
            <a:endParaRPr lang="fr-FR" sz="3200" b="1" dirty="0" smtClean="0">
              <a:latin typeface="Century Gothic"/>
              <a:cs typeface="Century Gothic"/>
            </a:endParaRPr>
          </a:p>
          <a:p>
            <a:pPr lvl="1" algn="ctr">
              <a:lnSpc>
                <a:spcPct val="80000"/>
              </a:lnSpc>
              <a:buFont typeface="Arial"/>
              <a:buChar char="•"/>
            </a:pPr>
            <a:r>
              <a:rPr lang="fr-FR" sz="3200" b="1" dirty="0" smtClean="0">
                <a:latin typeface="Century Gothic"/>
                <a:cs typeface="Century Gothic"/>
              </a:rPr>
              <a:t> input pulse </a:t>
            </a:r>
            <a:r>
              <a:rPr lang="fr-FR" sz="3200" b="1" dirty="0" err="1" smtClean="0">
                <a:latin typeface="Century Gothic"/>
                <a:cs typeface="Century Gothic"/>
              </a:rPr>
              <a:t>pre-chirping</a:t>
            </a:r>
            <a:endParaRPr lang="fr-FR" sz="3200" b="1" dirty="0" smtClean="0">
              <a:latin typeface="Century Gothic"/>
              <a:cs typeface="Century Gothic"/>
            </a:endParaRPr>
          </a:p>
          <a:p>
            <a:pPr lvl="1" algn="ctr">
              <a:lnSpc>
                <a:spcPct val="80000"/>
              </a:lnSpc>
              <a:buFont typeface="Arial"/>
              <a:buChar char="•"/>
            </a:pPr>
            <a:endParaRPr lang="fr-FR" sz="3200" b="1" dirty="0" smtClean="0">
              <a:latin typeface="Century Gothic"/>
              <a:cs typeface="Century Gothic"/>
            </a:endParaRPr>
          </a:p>
          <a:p>
            <a:pPr lvl="1" algn="ctr">
              <a:lnSpc>
                <a:spcPct val="80000"/>
              </a:lnSpc>
              <a:buFont typeface="Arial"/>
              <a:buChar char="•"/>
            </a:pPr>
            <a:r>
              <a:rPr lang="fr-FR" sz="3200" b="1" dirty="0" smtClean="0">
                <a:latin typeface="Century Gothic"/>
                <a:cs typeface="Century Gothic"/>
              </a:rPr>
              <a:t> </a:t>
            </a:r>
            <a:r>
              <a:rPr lang="fr-FR" sz="3200" b="1" dirty="0" err="1" smtClean="0">
                <a:latin typeface="Century Gothic"/>
                <a:cs typeface="Century Gothic"/>
              </a:rPr>
              <a:t>larger</a:t>
            </a:r>
            <a:r>
              <a:rPr lang="fr-FR" sz="3200" b="1" dirty="0" smtClean="0">
                <a:latin typeface="Century Gothic"/>
                <a:cs typeface="Century Gothic"/>
              </a:rPr>
              <a:t> </a:t>
            </a:r>
            <a:r>
              <a:rPr lang="fr-FR" sz="3200" b="1" dirty="0" err="1" smtClean="0">
                <a:latin typeface="Century Gothic"/>
                <a:cs typeface="Century Gothic"/>
              </a:rPr>
              <a:t>core</a:t>
            </a:r>
            <a:r>
              <a:rPr lang="fr-FR" sz="3200" b="1" dirty="0" smtClean="0">
                <a:latin typeface="Century Gothic"/>
                <a:cs typeface="Century Gothic"/>
              </a:rPr>
              <a:t> </a:t>
            </a:r>
            <a:r>
              <a:rPr lang="fr-FR" sz="3200" b="1" dirty="0" err="1" smtClean="0">
                <a:latin typeface="Century Gothic"/>
                <a:cs typeface="Century Gothic"/>
              </a:rPr>
              <a:t>fiber</a:t>
            </a:r>
            <a:r>
              <a:rPr lang="fr-FR" sz="3200" b="1" dirty="0" smtClean="0">
                <a:latin typeface="Century Gothic"/>
                <a:cs typeface="Century Gothic"/>
              </a:rPr>
              <a:t> (~ 400 </a:t>
            </a:r>
            <a:r>
              <a:rPr lang="fr-FR" sz="3200" b="1" dirty="0" smtClean="0">
                <a:latin typeface="Symbol" charset="2"/>
                <a:cs typeface="Symbol" charset="2"/>
              </a:rPr>
              <a:t>m</a:t>
            </a:r>
            <a:r>
              <a:rPr lang="fr-FR" sz="3200" b="1" dirty="0" smtClean="0">
                <a:latin typeface="Century Gothic"/>
                <a:cs typeface="Century Gothic"/>
              </a:rPr>
              <a:t>m)</a:t>
            </a:r>
          </a:p>
          <a:p>
            <a:pPr lvl="1" algn="ctr">
              <a:lnSpc>
                <a:spcPct val="80000"/>
              </a:lnSpc>
            </a:pPr>
            <a:r>
              <a:rPr lang="fr-FR" sz="3200" b="1" dirty="0" smtClean="0">
                <a:latin typeface="Century Gothic"/>
                <a:cs typeface="Century Gothic"/>
              </a:rPr>
              <a:t>	</a:t>
            </a:r>
          </a:p>
          <a:p>
            <a:pPr lvl="1" algn="ctr">
              <a:lnSpc>
                <a:spcPct val="80000"/>
              </a:lnSpc>
            </a:pPr>
            <a:endParaRPr lang="fr-FR" sz="3600" dirty="0" smtClean="0">
              <a:latin typeface="Century Gothic"/>
              <a:cs typeface="Century Gothic"/>
            </a:endParaRPr>
          </a:p>
          <a:p>
            <a:pPr lvl="1" algn="ctr">
              <a:lnSpc>
                <a:spcPct val="80000"/>
              </a:lnSpc>
            </a:pPr>
            <a:r>
              <a:rPr lang="fr-FR" sz="3600" b="1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CEP-stable</a:t>
            </a:r>
            <a:r>
              <a:rPr lang="fr-FR" sz="36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, 5mJ, 5fs (1 TW) </a:t>
            </a:r>
          </a:p>
          <a:p>
            <a:pPr lvl="1" algn="ctr">
              <a:lnSpc>
                <a:spcPct val="80000"/>
              </a:lnSpc>
            </a:pPr>
            <a:endParaRPr lang="fr-FR" sz="3600" b="1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lvl="1" algn="ctr">
              <a:lnSpc>
                <a:spcPct val="80000"/>
              </a:lnSpc>
            </a:pPr>
            <a:r>
              <a:rPr lang="fr-FR" sz="36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« compact » setup</a:t>
            </a:r>
          </a:p>
          <a:p>
            <a:pPr lvl="1" algn="ctr">
              <a:lnSpc>
                <a:spcPct val="80000"/>
              </a:lnSpc>
            </a:pPr>
            <a:endParaRPr lang="fr-FR" sz="3600" b="1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lvl="1" algn="ctr">
              <a:lnSpc>
                <a:spcPct val="800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3600" b="1" baseline="-250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max</a:t>
            </a:r>
            <a:r>
              <a:rPr lang="en-US" sz="3600" b="1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  10</a:t>
            </a:r>
            <a:r>
              <a:rPr lang="en-US" sz="3600" b="1" baseline="300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19 </a:t>
            </a:r>
            <a:r>
              <a:rPr lang="en-US" sz="3600" b="1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W/cm</a:t>
            </a:r>
            <a:r>
              <a:rPr lang="en-US" sz="3600" b="1" baseline="300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2</a:t>
            </a:r>
          </a:p>
          <a:p>
            <a:pPr lvl="1" algn="ctr">
              <a:lnSpc>
                <a:spcPct val="80000"/>
              </a:lnSpc>
            </a:pPr>
            <a:endParaRPr lang="fr-FR" sz="3600" b="1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lvl="1" algn="ctr">
              <a:lnSpc>
                <a:spcPct val="80000"/>
              </a:lnSpc>
            </a:pPr>
            <a:endParaRPr lang="fr-FR" sz="3600" b="1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lvl="2" algn="ctr">
              <a:lnSpc>
                <a:spcPct val="80000"/>
              </a:lnSpc>
            </a:pPr>
            <a:endParaRPr lang="fr-FR" sz="32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lvl="2" algn="ctr">
              <a:lnSpc>
                <a:spcPct val="80000"/>
              </a:lnSpc>
            </a:pPr>
            <a:endParaRPr lang="fr-FR" sz="3200" b="1" dirty="0" smtClean="0">
              <a:latin typeface="Century Gothic"/>
              <a:cs typeface="Century Gothic"/>
            </a:endParaRPr>
          </a:p>
          <a:p>
            <a:pPr lvl="1" algn="ctr">
              <a:lnSpc>
                <a:spcPct val="80000"/>
              </a:lnSpc>
            </a:pPr>
            <a:r>
              <a:rPr lang="fr-FR" sz="3200" dirty="0" smtClean="0">
                <a:latin typeface="Century Gothic"/>
                <a:cs typeface="Century Gothic"/>
              </a:rPr>
              <a:t> </a:t>
            </a:r>
          </a:p>
        </p:txBody>
      </p:sp>
      <p:sp>
        <p:nvSpPr>
          <p:cNvPr id="5" name="Rectangle 48"/>
          <p:cNvSpPr>
            <a:spLocks noChangeArrowheads="1"/>
          </p:cNvSpPr>
          <p:nvPr/>
        </p:nvSpPr>
        <p:spPr bwMode="auto">
          <a:xfrm>
            <a:off x="1167649" y="0"/>
            <a:ext cx="6980320" cy="5891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768" tIns="47884" rIns="95768" bIns="47884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Future with laser upgrade to 10mJ: 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615866" y="5904959"/>
            <a:ext cx="174675" cy="456671"/>
          </a:xfrm>
          <a:prstGeom prst="rect">
            <a:avLst/>
          </a:prstGeom>
          <a:effectLst/>
        </p:spPr>
        <p:txBody>
          <a:bodyPr wrap="none" lIns="86493" tIns="43247" rIns="86493" bIns="43247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endParaRPr lang="en-US" sz="3600" b="1" baseline="30000" dirty="0">
              <a:solidFill>
                <a:srgbClr val="FF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494454" y="3778250"/>
            <a:ext cx="3110021" cy="2859723"/>
            <a:chOff x="764329" y="3778250"/>
            <a:chExt cx="3110021" cy="2859723"/>
          </a:xfrm>
        </p:grpSpPr>
        <p:pic>
          <p:nvPicPr>
            <p:cNvPr id="5" name="Picture 1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31875" y="4464050"/>
              <a:ext cx="976313" cy="1022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19"/>
            <p:cNvSpPr>
              <a:spLocks noChangeArrowheads="1"/>
            </p:cNvSpPr>
            <p:nvPr/>
          </p:nvSpPr>
          <p:spPr bwMode="auto">
            <a:xfrm>
              <a:off x="764329" y="5653088"/>
              <a:ext cx="3110021" cy="984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dirty="0">
                  <a:solidFill>
                    <a:srgbClr val="1F2BFF"/>
                  </a:solidFill>
                  <a:latin typeface="Century Gothic" charset="0"/>
                  <a:ea typeface="Century Gothic" charset="0"/>
                  <a:cs typeface="Century Gothic" charset="0"/>
                </a:rPr>
                <a:t>Size of focus</a:t>
              </a:r>
            </a:p>
            <a:p>
              <a:pPr algn="ctr"/>
              <a:r>
                <a:rPr lang="en-GB" altLang="ja-JP" dirty="0">
                  <a:solidFill>
                    <a:srgbClr val="1F2BFF"/>
                  </a:solidFill>
                  <a:latin typeface="Century Gothic" charset="0"/>
                  <a:ea typeface="Century Gothic" charset="0"/>
                  <a:cs typeface="Century Gothic" charset="0"/>
                </a:rPr>
                <a:t>~ </a:t>
              </a:r>
              <a:r>
                <a:rPr lang="en-GB" altLang="ja-JP" sz="2000" dirty="0">
                  <a:solidFill>
                    <a:srgbClr val="1F2BFF"/>
                  </a:solidFill>
                  <a:latin typeface="Century Gothic" charset="0"/>
                  <a:ea typeface="Century Gothic" charset="0"/>
                  <a:cs typeface="Century Gothic" charset="0"/>
                  <a:sym typeface="Symbol" charset="2"/>
                </a:rPr>
                <a:t></a:t>
              </a:r>
              <a:r>
                <a:rPr lang="en-GB" altLang="ja-JP" sz="2000" baseline="30000" dirty="0" smtClean="0">
                  <a:solidFill>
                    <a:srgbClr val="1F2BFF"/>
                  </a:solidFill>
                  <a:latin typeface="Century Gothic" charset="0"/>
                  <a:ea typeface="Century Gothic" charset="0"/>
                  <a:cs typeface="Century Gothic" charset="0"/>
                </a:rPr>
                <a:t>2</a:t>
              </a:r>
              <a:r>
                <a:rPr lang="en-GB" altLang="ja-JP" sz="2000" baseline="30000" dirty="0" smtClean="0">
                  <a:solidFill>
                    <a:srgbClr val="1F2BFF"/>
                  </a:solidFill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endParaRPr lang="en-GB" altLang="ja-JP" sz="2000" dirty="0" smtClean="0">
                <a:solidFill>
                  <a:srgbClr val="1F2BFF"/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  <a:p>
              <a:pPr algn="ctr"/>
              <a:r>
                <a:rPr lang="en-GB" sz="2000" b="1" dirty="0" smtClean="0">
                  <a:solidFill>
                    <a:srgbClr val="FF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“lambda cube” regime</a:t>
              </a:r>
              <a:endParaRPr lang="en-GB" sz="2000" b="1" dirty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7" name="Rectangle 20"/>
            <p:cNvSpPr>
              <a:spLocks noChangeArrowheads="1"/>
            </p:cNvSpPr>
            <p:nvPr/>
          </p:nvSpPr>
          <p:spPr bwMode="auto">
            <a:xfrm>
              <a:off x="879475" y="3778250"/>
              <a:ext cx="255905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>
                  <a:solidFill>
                    <a:srgbClr val="1F2BFF"/>
                  </a:solidFill>
                  <a:latin typeface="Century Gothic" charset="0"/>
                  <a:ea typeface="Century Gothic" charset="0"/>
                  <a:cs typeface="Century Gothic" charset="0"/>
                </a:rPr>
                <a:t>Wavefront correction</a:t>
              </a:r>
              <a:endParaRPr lang="fr-FR">
                <a:solidFill>
                  <a:srgbClr val="1F2BFF"/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8" name="Text Box 48"/>
            <p:cNvSpPr txBox="1">
              <a:spLocks noChangeArrowheads="1"/>
            </p:cNvSpPr>
            <p:nvPr/>
          </p:nvSpPr>
          <p:spPr bwMode="auto">
            <a:xfrm rot="10781440">
              <a:off x="2613025" y="4273550"/>
              <a:ext cx="1841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wrap="none">
              <a:prstTxWarp prst="textNoShape">
                <a:avLst/>
              </a:prstTxWarp>
              <a:spAutoFit/>
            </a:bodyPr>
            <a:lstStyle/>
            <a:p>
              <a:endParaRPr lang="en-US" sz="1400"/>
            </a:p>
          </p:txBody>
        </p:sp>
        <p:pic>
          <p:nvPicPr>
            <p:cNvPr id="9" name="Picture 1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32075" y="4464050"/>
              <a:ext cx="973138" cy="1022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AutoShape 55"/>
            <p:cNvSpPr>
              <a:spLocks noChangeArrowheads="1"/>
            </p:cNvSpPr>
            <p:nvPr/>
          </p:nvSpPr>
          <p:spPr bwMode="auto">
            <a:xfrm>
              <a:off x="2092325" y="4724400"/>
              <a:ext cx="457200" cy="457200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Rectangle 48"/>
          <p:cNvSpPr>
            <a:spLocks noChangeArrowheads="1"/>
          </p:cNvSpPr>
          <p:nvPr/>
        </p:nvSpPr>
        <p:spPr bwMode="auto">
          <a:xfrm>
            <a:off x="1185654" y="12609"/>
            <a:ext cx="6667935" cy="5891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768" tIns="47884" rIns="95768" bIns="47884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Goal: 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r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elativistic intensity at 1kHz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entury Gothic" charset="0"/>
              <a:ea typeface="Century Gothic" charset="0"/>
              <a:cs typeface="Century Gothic" charset="0"/>
            </a:endParaRPr>
          </a:p>
        </p:txBody>
      </p:sp>
      <p:grpSp>
        <p:nvGrpSpPr>
          <p:cNvPr id="12" name="Group 43"/>
          <p:cNvGrpSpPr>
            <a:grpSpLocks/>
          </p:cNvGrpSpPr>
          <p:nvPr/>
        </p:nvGrpSpPr>
        <p:grpSpPr bwMode="auto">
          <a:xfrm>
            <a:off x="3768725" y="4191000"/>
            <a:ext cx="4876800" cy="1323975"/>
            <a:chOff x="4038600" y="4191000"/>
            <a:chExt cx="4876800" cy="1323975"/>
          </a:xfrm>
        </p:grpSpPr>
        <p:sp>
          <p:nvSpPr>
            <p:cNvPr id="13" name="Text Box 22"/>
            <p:cNvSpPr txBox="1">
              <a:spLocks noChangeArrowheads="1"/>
            </p:cNvSpPr>
            <p:nvPr/>
          </p:nvSpPr>
          <p:spPr bwMode="auto">
            <a:xfrm>
              <a:off x="5486400" y="4191000"/>
              <a:ext cx="3429000" cy="1323975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3200" b="1" dirty="0">
                  <a:solidFill>
                    <a:srgbClr val="FFFFFF"/>
                  </a:solidFill>
                  <a:latin typeface="Century Gothic" charset="0"/>
                  <a:ea typeface="Gill Sans" charset="0"/>
                </a:rPr>
                <a:t>Peak intensity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en-US" sz="3200" b="1" dirty="0">
                  <a:solidFill>
                    <a:srgbClr val="FFFFFF"/>
                  </a:solidFill>
                  <a:latin typeface="Century Gothic" charset="0"/>
                  <a:ea typeface="Gill Sans" charset="0"/>
                </a:rPr>
                <a:t>~ 10</a:t>
              </a:r>
              <a:r>
                <a:rPr lang="en-US" sz="3200" b="1" baseline="30000" dirty="0">
                  <a:solidFill>
                    <a:srgbClr val="FFFFFF"/>
                  </a:solidFill>
                  <a:latin typeface="Century Gothic" charset="0"/>
                  <a:ea typeface="Gill Sans" charset="0"/>
                </a:rPr>
                <a:t>19 </a:t>
              </a:r>
              <a:r>
                <a:rPr lang="en-US" sz="3200" b="1" dirty="0">
                  <a:solidFill>
                    <a:srgbClr val="FFFFFF"/>
                  </a:solidFill>
                  <a:latin typeface="Century Gothic" charset="0"/>
                  <a:ea typeface="Gill Sans" charset="0"/>
                </a:rPr>
                <a:t>W/cm</a:t>
              </a:r>
              <a:r>
                <a:rPr lang="en-US" sz="3200" b="1" baseline="30000" dirty="0">
                  <a:solidFill>
                    <a:srgbClr val="FFFFFF"/>
                  </a:solidFill>
                  <a:latin typeface="Century Gothic" charset="0"/>
                  <a:ea typeface="Gill Sans" charset="0"/>
                </a:rPr>
                <a:t>2</a:t>
              </a:r>
            </a:p>
          </p:txBody>
        </p:sp>
        <p:sp>
          <p:nvSpPr>
            <p:cNvPr id="14" name="Right Arrow 13"/>
            <p:cNvSpPr/>
            <p:nvPr/>
          </p:nvSpPr>
          <p:spPr bwMode="auto">
            <a:xfrm>
              <a:off x="4038600" y="4572000"/>
              <a:ext cx="977900" cy="712788"/>
            </a:xfrm>
            <a:prstGeom prst="rightArrow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5" name="Group 41"/>
          <p:cNvGrpSpPr>
            <a:grpSpLocks/>
          </p:cNvGrpSpPr>
          <p:nvPr/>
        </p:nvGrpSpPr>
        <p:grpSpPr bwMode="auto">
          <a:xfrm>
            <a:off x="228600" y="735013"/>
            <a:ext cx="8706075" cy="2846387"/>
            <a:chOff x="228600" y="735013"/>
            <a:chExt cx="8706075" cy="2846387"/>
          </a:xfrm>
        </p:grpSpPr>
        <p:grpSp>
          <p:nvGrpSpPr>
            <p:cNvPr id="16" name="Group 97"/>
            <p:cNvGrpSpPr>
              <a:grpSpLocks/>
            </p:cNvGrpSpPr>
            <p:nvPr/>
          </p:nvGrpSpPr>
          <p:grpSpPr bwMode="auto">
            <a:xfrm flipH="1">
              <a:off x="838200" y="735013"/>
              <a:ext cx="4876800" cy="2541588"/>
              <a:chOff x="398347" y="394031"/>
              <a:chExt cx="4876800" cy="2541588"/>
            </a:xfrm>
          </p:grpSpPr>
          <p:sp>
            <p:nvSpPr>
              <p:cNvPr id="19" name="AutoShape 17"/>
              <p:cNvSpPr>
                <a:spLocks noChangeArrowheads="1"/>
              </p:cNvSpPr>
              <p:nvPr/>
            </p:nvSpPr>
            <p:spPr bwMode="auto">
              <a:xfrm>
                <a:off x="2791072" y="1798969"/>
                <a:ext cx="381000" cy="457200"/>
              </a:xfrm>
              <a:prstGeom prst="rightArrow">
                <a:avLst>
                  <a:gd name="adj1" fmla="val 50000"/>
                  <a:gd name="adj2" fmla="val 25000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0" name="AutoShape 22"/>
              <p:cNvSpPr>
                <a:spLocks noChangeArrowheads="1"/>
              </p:cNvSpPr>
              <p:nvPr/>
            </p:nvSpPr>
            <p:spPr bwMode="auto">
              <a:xfrm rot="5381440" flipV="1">
                <a:off x="3162547" y="1222706"/>
                <a:ext cx="614363" cy="298450"/>
              </a:xfrm>
              <a:prstGeom prst="flowChartPunchedTap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1" name="Rectangle 23"/>
              <p:cNvSpPr>
                <a:spLocks noChangeArrowheads="1"/>
              </p:cNvSpPr>
              <p:nvPr/>
            </p:nvSpPr>
            <p:spPr bwMode="auto">
              <a:xfrm rot="10781440" flipV="1">
                <a:off x="3276847" y="1676731"/>
                <a:ext cx="142875" cy="8731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2" name="Rectangle 24"/>
              <p:cNvSpPr>
                <a:spLocks noChangeArrowheads="1"/>
              </p:cNvSpPr>
              <p:nvPr/>
            </p:nvSpPr>
            <p:spPr bwMode="auto">
              <a:xfrm rot="10781440" flipV="1">
                <a:off x="3416547" y="970294"/>
                <a:ext cx="244475" cy="79533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3" name="Rectangle 25"/>
              <p:cNvSpPr>
                <a:spLocks noChangeArrowheads="1"/>
              </p:cNvSpPr>
              <p:nvPr/>
            </p:nvSpPr>
            <p:spPr bwMode="auto">
              <a:xfrm rot="10781440" flipV="1">
                <a:off x="3273672" y="971881"/>
                <a:ext cx="142875" cy="8731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4" name="Line 26"/>
              <p:cNvSpPr>
                <a:spLocks noChangeShapeType="1"/>
              </p:cNvSpPr>
              <p:nvPr/>
            </p:nvSpPr>
            <p:spPr bwMode="auto">
              <a:xfrm rot="10781440" flipV="1">
                <a:off x="3419722" y="1675144"/>
                <a:ext cx="0" cy="87313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Line 27"/>
              <p:cNvSpPr>
                <a:spLocks noChangeShapeType="1"/>
              </p:cNvSpPr>
              <p:nvPr/>
            </p:nvSpPr>
            <p:spPr bwMode="auto">
              <a:xfrm rot="10781440" flipV="1">
                <a:off x="3416547" y="970294"/>
                <a:ext cx="0" cy="87313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Line 28"/>
              <p:cNvSpPr>
                <a:spLocks noChangeShapeType="1"/>
              </p:cNvSpPr>
              <p:nvPr/>
            </p:nvSpPr>
            <p:spPr bwMode="auto">
              <a:xfrm rot="10781440" flipV="1">
                <a:off x="3275260" y="1767219"/>
                <a:ext cx="38735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Line 29"/>
              <p:cNvSpPr>
                <a:spLocks noChangeShapeType="1"/>
              </p:cNvSpPr>
              <p:nvPr/>
            </p:nvSpPr>
            <p:spPr bwMode="auto">
              <a:xfrm rot="10781440" flipV="1">
                <a:off x="3272085" y="971881"/>
                <a:ext cx="38735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Rectangle 31"/>
              <p:cNvSpPr>
                <a:spLocks noChangeArrowheads="1"/>
              </p:cNvSpPr>
              <p:nvPr/>
            </p:nvSpPr>
            <p:spPr bwMode="auto">
              <a:xfrm rot="9717001" flipV="1">
                <a:off x="1602035" y="1570369"/>
                <a:ext cx="1217613" cy="115411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9" name="Oval 32"/>
              <p:cNvSpPr>
                <a:spLocks noChangeArrowheads="1"/>
              </p:cNvSpPr>
              <p:nvPr/>
            </p:nvSpPr>
            <p:spPr bwMode="auto">
              <a:xfrm rot="9717001" flipV="1">
                <a:off x="1682997" y="1363994"/>
                <a:ext cx="1566863" cy="1441450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0" name="Freeform 34"/>
              <p:cNvSpPr>
                <a:spLocks/>
              </p:cNvSpPr>
              <p:nvPr/>
            </p:nvSpPr>
            <p:spPr bwMode="auto">
              <a:xfrm rot="10781440" flipV="1">
                <a:off x="1687760" y="1627519"/>
                <a:ext cx="1643063" cy="561975"/>
              </a:xfrm>
              <a:custGeom>
                <a:avLst/>
                <a:gdLst>
                  <a:gd name="T0" fmla="*/ 0 w 1317"/>
                  <a:gd name="T1" fmla="*/ 0 h 440"/>
                  <a:gd name="T2" fmla="*/ 2147483647 w 1317"/>
                  <a:gd name="T3" fmla="*/ 2147483647 h 440"/>
                  <a:gd name="T4" fmla="*/ 0 60000 65536"/>
                  <a:gd name="T5" fmla="*/ 0 60000 65536"/>
                  <a:gd name="T6" fmla="*/ 0 w 1317"/>
                  <a:gd name="T7" fmla="*/ 0 h 440"/>
                  <a:gd name="T8" fmla="*/ 1317 w 1317"/>
                  <a:gd name="T9" fmla="*/ 440 h 44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317" h="440">
                    <a:moveTo>
                      <a:pt x="0" y="0"/>
                    </a:moveTo>
                    <a:lnTo>
                      <a:pt x="1317" y="44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1" name="Freeform 35"/>
              <p:cNvSpPr>
                <a:spLocks/>
              </p:cNvSpPr>
              <p:nvPr/>
            </p:nvSpPr>
            <p:spPr bwMode="auto">
              <a:xfrm rot="10781440" flipV="1">
                <a:off x="1814760" y="1149681"/>
                <a:ext cx="1557338" cy="541338"/>
              </a:xfrm>
              <a:custGeom>
                <a:avLst/>
                <a:gdLst>
                  <a:gd name="T0" fmla="*/ 0 w 1249"/>
                  <a:gd name="T1" fmla="*/ 0 h 424"/>
                  <a:gd name="T2" fmla="*/ 2147483647 w 1249"/>
                  <a:gd name="T3" fmla="*/ 2147483647 h 424"/>
                  <a:gd name="T4" fmla="*/ 0 60000 65536"/>
                  <a:gd name="T5" fmla="*/ 0 60000 65536"/>
                  <a:gd name="T6" fmla="*/ 0 w 1249"/>
                  <a:gd name="T7" fmla="*/ 0 h 424"/>
                  <a:gd name="T8" fmla="*/ 1249 w 1249"/>
                  <a:gd name="T9" fmla="*/ 424 h 42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249" h="424">
                    <a:moveTo>
                      <a:pt x="0" y="0"/>
                    </a:moveTo>
                    <a:lnTo>
                      <a:pt x="1249" y="42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2" name="Line 36"/>
              <p:cNvSpPr>
                <a:spLocks noChangeShapeType="1"/>
              </p:cNvSpPr>
              <p:nvPr/>
            </p:nvSpPr>
            <p:spPr bwMode="auto">
              <a:xfrm rot="10781440" flipH="1" flipV="1">
                <a:off x="1817935" y="1694194"/>
                <a:ext cx="477838" cy="7826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Rectangle 38"/>
              <p:cNvSpPr>
                <a:spLocks noChangeArrowheads="1"/>
              </p:cNvSpPr>
              <p:nvPr/>
            </p:nvSpPr>
            <p:spPr bwMode="auto">
              <a:xfrm rot="10781440" flipV="1">
                <a:off x="2305297" y="2186319"/>
                <a:ext cx="95250" cy="53181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4" name="Freeform 40"/>
              <p:cNvSpPr>
                <a:spLocks/>
              </p:cNvSpPr>
              <p:nvPr/>
            </p:nvSpPr>
            <p:spPr bwMode="auto">
              <a:xfrm rot="10781440" flipV="1">
                <a:off x="930522" y="1038556"/>
                <a:ext cx="2436813" cy="112713"/>
              </a:xfrm>
              <a:custGeom>
                <a:avLst/>
                <a:gdLst>
                  <a:gd name="T0" fmla="*/ 0 w 1956"/>
                  <a:gd name="T1" fmla="*/ 2147483647 h 88"/>
                  <a:gd name="T2" fmla="*/ 2147483647 w 1956"/>
                  <a:gd name="T3" fmla="*/ 0 h 88"/>
                  <a:gd name="T4" fmla="*/ 0 60000 65536"/>
                  <a:gd name="T5" fmla="*/ 0 60000 65536"/>
                  <a:gd name="T6" fmla="*/ 0 w 1956"/>
                  <a:gd name="T7" fmla="*/ 0 h 88"/>
                  <a:gd name="T8" fmla="*/ 1956 w 1956"/>
                  <a:gd name="T9" fmla="*/ 88 h 8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956" h="88">
                    <a:moveTo>
                      <a:pt x="0" y="88"/>
                    </a:moveTo>
                    <a:lnTo>
                      <a:pt x="1956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5" name="Freeform 41"/>
              <p:cNvSpPr>
                <a:spLocks/>
              </p:cNvSpPr>
              <p:nvPr/>
            </p:nvSpPr>
            <p:spPr bwMode="auto">
              <a:xfrm rot="10781440" flipV="1">
                <a:off x="838447" y="1530681"/>
                <a:ext cx="2474913" cy="98425"/>
              </a:xfrm>
              <a:custGeom>
                <a:avLst/>
                <a:gdLst>
                  <a:gd name="T0" fmla="*/ 0 w 1986"/>
                  <a:gd name="T1" fmla="*/ 2147483647 h 78"/>
                  <a:gd name="T2" fmla="*/ 2147483647 w 1986"/>
                  <a:gd name="T3" fmla="*/ 0 h 78"/>
                  <a:gd name="T4" fmla="*/ 0 60000 65536"/>
                  <a:gd name="T5" fmla="*/ 0 60000 65536"/>
                  <a:gd name="T6" fmla="*/ 0 w 1986"/>
                  <a:gd name="T7" fmla="*/ 0 h 78"/>
                  <a:gd name="T8" fmla="*/ 1986 w 1986"/>
                  <a:gd name="T9" fmla="*/ 78 h 7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986" h="78">
                    <a:moveTo>
                      <a:pt x="0" y="78"/>
                    </a:moveTo>
                    <a:lnTo>
                      <a:pt x="1986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6" name="Freeform 42"/>
              <p:cNvSpPr>
                <a:spLocks/>
              </p:cNvSpPr>
              <p:nvPr/>
            </p:nvSpPr>
            <p:spPr bwMode="auto">
              <a:xfrm rot="10781440" flipV="1">
                <a:off x="984497" y="1043319"/>
                <a:ext cx="1047750" cy="44450"/>
              </a:xfrm>
              <a:custGeom>
                <a:avLst/>
                <a:gdLst>
                  <a:gd name="T0" fmla="*/ 0 w 842"/>
                  <a:gd name="T1" fmla="*/ 2147483647 h 35"/>
                  <a:gd name="T2" fmla="*/ 2147483647 w 842"/>
                  <a:gd name="T3" fmla="*/ 0 h 35"/>
                  <a:gd name="T4" fmla="*/ 0 60000 65536"/>
                  <a:gd name="T5" fmla="*/ 0 60000 65536"/>
                  <a:gd name="T6" fmla="*/ 0 w 842"/>
                  <a:gd name="T7" fmla="*/ 0 h 35"/>
                  <a:gd name="T8" fmla="*/ 842 w 842"/>
                  <a:gd name="T9" fmla="*/ 35 h 3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42" h="35">
                    <a:moveTo>
                      <a:pt x="0" y="35"/>
                    </a:moveTo>
                    <a:lnTo>
                      <a:pt x="84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7" name="Freeform 43"/>
              <p:cNvSpPr>
                <a:spLocks/>
              </p:cNvSpPr>
              <p:nvPr/>
            </p:nvSpPr>
            <p:spPr bwMode="auto">
              <a:xfrm rot="10781440" flipV="1">
                <a:off x="924172" y="1533856"/>
                <a:ext cx="1049338" cy="44450"/>
              </a:xfrm>
              <a:custGeom>
                <a:avLst/>
                <a:gdLst>
                  <a:gd name="T0" fmla="*/ 0 w 842"/>
                  <a:gd name="T1" fmla="*/ 2147483647 h 35"/>
                  <a:gd name="T2" fmla="*/ 2147483647 w 842"/>
                  <a:gd name="T3" fmla="*/ 0 h 35"/>
                  <a:gd name="T4" fmla="*/ 0 60000 65536"/>
                  <a:gd name="T5" fmla="*/ 0 60000 65536"/>
                  <a:gd name="T6" fmla="*/ 0 w 842"/>
                  <a:gd name="T7" fmla="*/ 0 h 35"/>
                  <a:gd name="T8" fmla="*/ 842 w 842"/>
                  <a:gd name="T9" fmla="*/ 35 h 3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42" h="35">
                    <a:moveTo>
                      <a:pt x="0" y="35"/>
                    </a:moveTo>
                    <a:lnTo>
                      <a:pt x="84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8" name="Text Box 44"/>
              <p:cNvSpPr txBox="1">
                <a:spLocks noChangeArrowheads="1"/>
              </p:cNvSpPr>
              <p:nvPr/>
            </p:nvSpPr>
            <p:spPr bwMode="auto">
              <a:xfrm rot="10781440">
                <a:off x="4029071" y="691970"/>
                <a:ext cx="184652" cy="3693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wrap="none" lIns="91433" tIns="45715" rIns="91433" bIns="45715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9" name="Text Box 45"/>
              <p:cNvSpPr txBox="1">
                <a:spLocks noChangeArrowheads="1"/>
              </p:cNvSpPr>
              <p:nvPr/>
            </p:nvSpPr>
            <p:spPr bwMode="auto">
              <a:xfrm rot="10781440">
                <a:off x="2970209" y="2222320"/>
                <a:ext cx="184652" cy="3693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wrap="none" lIns="91433" tIns="45715" rIns="91433" bIns="45715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0" name="Freeform 47"/>
              <p:cNvSpPr>
                <a:spLocks/>
              </p:cNvSpPr>
              <p:nvPr/>
            </p:nvSpPr>
            <p:spPr bwMode="auto">
              <a:xfrm rot="11178811" flipV="1">
                <a:off x="1679822" y="1097294"/>
                <a:ext cx="179388" cy="455613"/>
              </a:xfrm>
              <a:custGeom>
                <a:avLst/>
                <a:gdLst>
                  <a:gd name="T0" fmla="*/ 0 w 288"/>
                  <a:gd name="T1" fmla="*/ 2147483647 h 336"/>
                  <a:gd name="T2" fmla="*/ 2147483647 w 288"/>
                  <a:gd name="T3" fmla="*/ 2147483647 h 336"/>
                  <a:gd name="T4" fmla="*/ 2147483647 w 288"/>
                  <a:gd name="T5" fmla="*/ 2147483647 h 336"/>
                  <a:gd name="T6" fmla="*/ 2147483647 w 288"/>
                  <a:gd name="T7" fmla="*/ 0 h 3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8"/>
                  <a:gd name="T13" fmla="*/ 0 h 336"/>
                  <a:gd name="T14" fmla="*/ 288 w 288"/>
                  <a:gd name="T15" fmla="*/ 336 h 3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8" h="336">
                    <a:moveTo>
                      <a:pt x="0" y="336"/>
                    </a:moveTo>
                    <a:cubicBezTo>
                      <a:pt x="80" y="312"/>
                      <a:pt x="160" y="288"/>
                      <a:pt x="192" y="240"/>
                    </a:cubicBezTo>
                    <a:cubicBezTo>
                      <a:pt x="224" y="192"/>
                      <a:pt x="176" y="88"/>
                      <a:pt x="192" y="48"/>
                    </a:cubicBezTo>
                    <a:cubicBezTo>
                      <a:pt x="208" y="8"/>
                      <a:pt x="208" y="32"/>
                      <a:pt x="288" y="0"/>
                    </a:cubicBezTo>
                  </a:path>
                </a:pathLst>
              </a:cu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1" name="Rectangle 51"/>
              <p:cNvSpPr>
                <a:spLocks noChangeArrowheads="1"/>
              </p:cNvSpPr>
              <p:nvPr/>
            </p:nvSpPr>
            <p:spPr bwMode="auto">
              <a:xfrm>
                <a:off x="3741329" y="1073700"/>
                <a:ext cx="1533818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>
                    <a:latin typeface="Century Gothic" charset="0"/>
                    <a:ea typeface="Century Gothic" charset="0"/>
                    <a:cs typeface="Century Gothic" charset="0"/>
                  </a:rPr>
                  <a:t>Deformable</a:t>
                </a:r>
              </a:p>
              <a:p>
                <a:pPr algn="ctr"/>
                <a:r>
                  <a:rPr lang="en-US">
                    <a:latin typeface="Century Gothic" charset="0"/>
                    <a:ea typeface="Century Gothic" charset="0"/>
                    <a:cs typeface="Century Gothic" charset="0"/>
                  </a:rPr>
                  <a:t>Mirror</a:t>
                </a:r>
                <a:endParaRPr lang="fr-FR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/>
            </p:nvSpPr>
            <p:spPr bwMode="auto">
              <a:xfrm>
                <a:off x="2455747" y="2256169"/>
                <a:ext cx="88189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latin typeface="Century Gothic" charset="0"/>
                    <a:ea typeface="Century Gothic" charset="0"/>
                    <a:cs typeface="Century Gothic" charset="0"/>
                  </a:rPr>
                  <a:t>Target</a:t>
                </a:r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/>
            </p:nvSpPr>
            <p:spPr bwMode="auto">
              <a:xfrm rot="9717001" flipV="1">
                <a:off x="1544885" y="2235531"/>
                <a:ext cx="652463" cy="7000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4" name="Line 37"/>
              <p:cNvSpPr>
                <a:spLocks noChangeShapeType="1"/>
              </p:cNvSpPr>
              <p:nvPr/>
            </p:nvSpPr>
            <p:spPr bwMode="auto">
              <a:xfrm rot="10781440" flipH="1" flipV="1">
                <a:off x="1689347" y="2189494"/>
                <a:ext cx="608013" cy="2873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Rectangle 52"/>
              <p:cNvSpPr>
                <a:spLocks noChangeArrowheads="1"/>
              </p:cNvSpPr>
              <p:nvPr/>
            </p:nvSpPr>
            <p:spPr bwMode="auto">
              <a:xfrm>
                <a:off x="398347" y="2064300"/>
                <a:ext cx="1443762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>
                    <a:latin typeface="Century Gothic" charset="0"/>
                    <a:ea typeface="Century Gothic" charset="0"/>
                    <a:cs typeface="Century Gothic" charset="0"/>
                  </a:rPr>
                  <a:t>Low f </a:t>
                </a:r>
              </a:p>
              <a:p>
                <a:pPr algn="ctr"/>
                <a:r>
                  <a:rPr lang="en-US">
                    <a:latin typeface="Century Gothic" charset="0"/>
                    <a:ea typeface="Century Gothic" charset="0"/>
                    <a:cs typeface="Century Gothic" charset="0"/>
                  </a:rPr>
                  <a:t>parabaloid</a:t>
                </a:r>
              </a:p>
            </p:txBody>
          </p:sp>
          <p:sp>
            <p:nvSpPr>
              <p:cNvPr id="46" name="Rectangle 56"/>
              <p:cNvSpPr>
                <a:spLocks noChangeArrowheads="1"/>
              </p:cNvSpPr>
              <p:nvPr/>
            </p:nvSpPr>
            <p:spPr bwMode="auto">
              <a:xfrm>
                <a:off x="1512718" y="394031"/>
                <a:ext cx="171967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>
                    <a:solidFill>
                      <a:srgbClr val="1F2BFF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Tight focusing </a:t>
                </a:r>
              </a:p>
            </p:txBody>
          </p:sp>
        </p:grpSp>
        <p:sp>
          <p:nvSpPr>
            <p:cNvPr id="17" name="Text Box 21"/>
            <p:cNvSpPr txBox="1">
              <a:spLocks noChangeArrowheads="1"/>
            </p:cNvSpPr>
            <p:nvPr/>
          </p:nvSpPr>
          <p:spPr bwMode="auto">
            <a:xfrm>
              <a:off x="5581874" y="1066800"/>
              <a:ext cx="3352801" cy="58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 b="1" dirty="0" smtClean="0">
                  <a:latin typeface="Century Gothic" charset="0"/>
                  <a:ea typeface="Gill Sans" charset="0"/>
                  <a:cs typeface="Gill Sans" charset="0"/>
                </a:rPr>
                <a:t>1 </a:t>
              </a:r>
              <a:r>
                <a:rPr lang="en-US" sz="3200" b="1" dirty="0" err="1">
                  <a:latin typeface="Century Gothic" charset="0"/>
                  <a:ea typeface="Gill Sans" charset="0"/>
                  <a:cs typeface="Gill Sans" charset="0"/>
                </a:rPr>
                <a:t>mJ</a:t>
              </a:r>
              <a:r>
                <a:rPr lang="en-US" sz="3200" b="1" dirty="0">
                  <a:latin typeface="Century Gothic" charset="0"/>
                  <a:ea typeface="Gill Sans" charset="0"/>
                  <a:cs typeface="Gill Sans" charset="0"/>
                </a:rPr>
                <a:t>, 5 </a:t>
              </a:r>
              <a:r>
                <a:rPr lang="en-US" sz="3200" b="1" dirty="0" err="1">
                  <a:latin typeface="Century Gothic" charset="0"/>
                  <a:ea typeface="Gill Sans" charset="0"/>
                  <a:cs typeface="Gill Sans" charset="0"/>
                </a:rPr>
                <a:t>fs</a:t>
              </a:r>
              <a:r>
                <a:rPr lang="en-US" sz="3200" b="1" dirty="0">
                  <a:latin typeface="Century Gothic" charset="0"/>
                  <a:ea typeface="Gill Sans" charset="0"/>
                  <a:cs typeface="Gill Sans" charset="0"/>
                </a:rPr>
                <a:t> </a:t>
              </a:r>
              <a:r>
                <a:rPr lang="en-US" sz="3200" b="1" dirty="0">
                  <a:solidFill>
                    <a:srgbClr val="FF0000"/>
                  </a:solidFill>
                  <a:latin typeface="Century Gothic" charset="0"/>
                  <a:ea typeface="Gill Sans" charset="0"/>
                  <a:cs typeface="Gill Sans" charset="0"/>
                </a:rPr>
                <a:t>1 </a:t>
              </a:r>
              <a:r>
                <a:rPr lang="en-US" sz="3200" b="1" dirty="0" smtClean="0">
                  <a:solidFill>
                    <a:srgbClr val="FF0000"/>
                  </a:solidFill>
                  <a:latin typeface="Century Gothic" charset="0"/>
                  <a:ea typeface="Gill Sans" charset="0"/>
                  <a:cs typeface="Gill Sans" charset="0"/>
                </a:rPr>
                <a:t>kHz</a:t>
              </a:r>
            </a:p>
          </p:txBody>
        </p:sp>
        <p:sp>
          <p:nvSpPr>
            <p:cNvPr id="18" name="Text Box 57"/>
            <p:cNvSpPr txBox="1">
              <a:spLocks noChangeArrowheads="1"/>
            </p:cNvSpPr>
            <p:nvPr/>
          </p:nvSpPr>
          <p:spPr bwMode="auto">
            <a:xfrm flipH="1">
              <a:off x="228600" y="3273425"/>
              <a:ext cx="4062413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400">
                  <a:solidFill>
                    <a:srgbClr val="333399"/>
                  </a:solidFill>
                  <a:latin typeface="Century Gothic" charset="0"/>
                  <a:ea typeface="Century Gothic" charset="0"/>
                  <a:cs typeface="Century Gothic" charset="0"/>
                </a:rPr>
                <a:t>Albert </a:t>
              </a:r>
              <a:r>
                <a:rPr lang="fr-FR" sz="1400" i="1">
                  <a:solidFill>
                    <a:srgbClr val="333399"/>
                  </a:solidFill>
                  <a:latin typeface="Century Gothic" charset="0"/>
                  <a:ea typeface="Century Gothic" charset="0"/>
                  <a:cs typeface="Century Gothic" charset="0"/>
                </a:rPr>
                <a:t>et al</a:t>
              </a:r>
              <a:r>
                <a:rPr lang="fr-FR" sz="1400">
                  <a:solidFill>
                    <a:srgbClr val="333399"/>
                  </a:solidFill>
                  <a:latin typeface="Century Gothic" charset="0"/>
                  <a:ea typeface="Century Gothic" charset="0"/>
                  <a:cs typeface="Century Gothic" charset="0"/>
                </a:rPr>
                <a:t>., Optics Letters 2000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3518"/>
            <a:ext cx="6262758" cy="4185878"/>
          </a:xfrm>
          <a:prstGeom prst="rect">
            <a:avLst/>
          </a:prstGeom>
        </p:spPr>
      </p:pic>
      <p:sp>
        <p:nvSpPr>
          <p:cNvPr id="4" name="Rectangle 48"/>
          <p:cNvSpPr>
            <a:spLocks noChangeArrowheads="1"/>
          </p:cNvSpPr>
          <p:nvPr/>
        </p:nvSpPr>
        <p:spPr bwMode="auto">
          <a:xfrm>
            <a:off x="978536" y="0"/>
            <a:ext cx="7185125" cy="5891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5768" tIns="47884" rIns="95768" bIns="47884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/>
                <a:ea typeface="Century Gothic" charset="0"/>
                <a:cs typeface="Century Gothic"/>
              </a:rPr>
              <a:t>Hollow fiber compression principle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entury Gothic"/>
              <a:ea typeface="Century Gothic" charset="0"/>
              <a:cs typeface="Century Gothic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628975" y="1014516"/>
            <a:ext cx="3403385" cy="3318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lvl="1">
              <a:lnSpc>
                <a:spcPct val="80000"/>
              </a:lnSpc>
              <a:buFont typeface="Arial"/>
              <a:buChar char="•"/>
            </a:pPr>
            <a:r>
              <a:rPr lang="fr-FR" sz="2000" dirty="0" smtClean="0">
                <a:latin typeface="Century Gothic"/>
                <a:cs typeface="Century Gothic"/>
              </a:rPr>
              <a:t> Spectral </a:t>
            </a:r>
            <a:r>
              <a:rPr lang="fr-FR" sz="2000" dirty="0" err="1" smtClean="0">
                <a:latin typeface="Century Gothic"/>
                <a:cs typeface="Century Gothic"/>
              </a:rPr>
              <a:t>broadening</a:t>
            </a:r>
            <a:r>
              <a:rPr lang="fr-FR" sz="2000" dirty="0" smtClean="0">
                <a:latin typeface="Century Gothic"/>
                <a:cs typeface="Century Gothic"/>
              </a:rPr>
              <a:t> via SPM in rare </a:t>
            </a:r>
            <a:r>
              <a:rPr lang="fr-FR" sz="2000" dirty="0" err="1" smtClean="0">
                <a:latin typeface="Century Gothic"/>
                <a:cs typeface="Century Gothic"/>
              </a:rPr>
              <a:t>gas</a:t>
            </a:r>
            <a:endParaRPr lang="fr-FR" sz="2000" dirty="0" smtClean="0">
              <a:latin typeface="Century Gothic"/>
              <a:cs typeface="Century Gothic"/>
            </a:endParaRPr>
          </a:p>
          <a:p>
            <a:pPr lvl="1">
              <a:lnSpc>
                <a:spcPct val="80000"/>
              </a:lnSpc>
              <a:buFont typeface="Arial"/>
              <a:buChar char="•"/>
            </a:pPr>
            <a:endParaRPr lang="fr-FR" sz="2000" dirty="0" smtClean="0">
              <a:latin typeface="Century Gothic"/>
              <a:cs typeface="Century Gothic"/>
            </a:endParaRPr>
          </a:p>
          <a:p>
            <a:pPr lvl="1">
              <a:lnSpc>
                <a:spcPct val="80000"/>
              </a:lnSpc>
              <a:buFont typeface="Arial"/>
              <a:buChar char="•"/>
            </a:pPr>
            <a:r>
              <a:rPr lang="fr-FR" sz="2000" dirty="0" smtClean="0">
                <a:latin typeface="Century Gothic"/>
                <a:cs typeface="Century Gothic"/>
              </a:rPr>
              <a:t> </a:t>
            </a:r>
            <a:r>
              <a:rPr lang="fr-FR" sz="2000" dirty="0" err="1" smtClean="0">
                <a:latin typeface="Century Gothic"/>
                <a:cs typeface="Century Gothic"/>
              </a:rPr>
              <a:t>Guided</a:t>
            </a:r>
            <a:r>
              <a:rPr lang="fr-FR" sz="2000" dirty="0" smtClean="0">
                <a:latin typeface="Century Gothic"/>
                <a:cs typeface="Century Gothic"/>
              </a:rPr>
              <a:t> propagation</a:t>
            </a:r>
          </a:p>
          <a:p>
            <a:pPr lvl="1">
              <a:lnSpc>
                <a:spcPct val="80000"/>
              </a:lnSpc>
              <a:buFont typeface="Arial"/>
              <a:buChar char="•"/>
            </a:pPr>
            <a:endParaRPr lang="fr-FR" sz="2000" dirty="0" smtClean="0">
              <a:latin typeface="Century Gothic"/>
              <a:cs typeface="Century Gothic"/>
            </a:endParaRPr>
          </a:p>
          <a:p>
            <a:pPr lvl="1">
              <a:lnSpc>
                <a:spcPct val="80000"/>
              </a:lnSpc>
              <a:buFont typeface="Arial"/>
              <a:buChar char="•"/>
            </a:pPr>
            <a:r>
              <a:rPr lang="fr-FR" sz="2000" dirty="0" smtClean="0">
                <a:latin typeface="Century Gothic"/>
                <a:cs typeface="Century Gothic"/>
              </a:rPr>
              <a:t> High damage      </a:t>
            </a:r>
            <a:r>
              <a:rPr lang="fr-FR" sz="2000" dirty="0" err="1" smtClean="0">
                <a:latin typeface="Century Gothic"/>
                <a:cs typeface="Century Gothic"/>
              </a:rPr>
              <a:t>threshold</a:t>
            </a:r>
            <a:r>
              <a:rPr lang="fr-FR" sz="2000" dirty="0" smtClean="0">
                <a:latin typeface="Century Gothic"/>
                <a:cs typeface="Century Gothic"/>
              </a:rPr>
              <a:t>, </a:t>
            </a:r>
            <a:r>
              <a:rPr lang="fr-FR" sz="2000" dirty="0" err="1" smtClean="0">
                <a:latin typeface="Century Gothic"/>
                <a:cs typeface="Century Gothic"/>
              </a:rPr>
              <a:t>low</a:t>
            </a:r>
            <a:r>
              <a:rPr lang="fr-FR" sz="2000" dirty="0" smtClean="0">
                <a:latin typeface="Century Gothic"/>
                <a:cs typeface="Century Gothic"/>
              </a:rPr>
              <a:t> absorption</a:t>
            </a:r>
          </a:p>
          <a:p>
            <a:pPr lvl="1">
              <a:lnSpc>
                <a:spcPct val="80000"/>
              </a:lnSpc>
            </a:pPr>
            <a:endParaRPr lang="fr-FR" sz="2000" dirty="0" smtClean="0">
              <a:latin typeface="Century Gothic"/>
              <a:cs typeface="Century Gothic"/>
            </a:endParaRPr>
          </a:p>
          <a:p>
            <a:pPr lvl="1">
              <a:lnSpc>
                <a:spcPct val="80000"/>
              </a:lnSpc>
              <a:buFont typeface="Arial"/>
              <a:buChar char="•"/>
            </a:pPr>
            <a:r>
              <a:rPr lang="fr-FR" sz="2000" b="1" dirty="0" smtClean="0">
                <a:latin typeface="Century Gothic"/>
                <a:cs typeface="Century Gothic"/>
              </a:rPr>
              <a:t> </a:t>
            </a:r>
            <a:r>
              <a:rPr lang="fr-FR" sz="2000" dirty="0" smtClean="0">
                <a:latin typeface="Century Gothic"/>
                <a:cs typeface="Century Gothic"/>
              </a:rPr>
              <a:t>Compression </a:t>
            </a:r>
            <a:r>
              <a:rPr lang="fr-FR" sz="2000" dirty="0" err="1" smtClean="0">
                <a:latin typeface="Century Gothic"/>
                <a:cs typeface="Century Gothic"/>
              </a:rPr>
              <a:t>using</a:t>
            </a:r>
            <a:r>
              <a:rPr lang="fr-FR" sz="2000" dirty="0" smtClean="0">
                <a:latin typeface="Century Gothic"/>
                <a:cs typeface="Century Gothic"/>
              </a:rPr>
              <a:t> </a:t>
            </a:r>
            <a:r>
              <a:rPr lang="fr-FR" sz="2000" dirty="0" err="1" smtClean="0">
                <a:latin typeface="Century Gothic"/>
                <a:cs typeface="Century Gothic"/>
              </a:rPr>
              <a:t>chirped</a:t>
            </a:r>
            <a:r>
              <a:rPr lang="fr-FR" sz="2000" dirty="0" smtClean="0">
                <a:latin typeface="Century Gothic"/>
                <a:cs typeface="Century Gothic"/>
              </a:rPr>
              <a:t> </a:t>
            </a:r>
            <a:r>
              <a:rPr lang="fr-FR" sz="2000" dirty="0" err="1" smtClean="0">
                <a:latin typeface="Century Gothic"/>
                <a:cs typeface="Century Gothic"/>
              </a:rPr>
              <a:t>mirrors</a:t>
            </a:r>
            <a:endParaRPr lang="fr-FR" sz="2000" dirty="0" smtClean="0">
              <a:latin typeface="Century Gothic"/>
              <a:cs typeface="Century Gothic"/>
            </a:endParaRPr>
          </a:p>
          <a:p>
            <a:pPr lvl="1">
              <a:lnSpc>
                <a:spcPct val="80000"/>
              </a:lnSpc>
            </a:pPr>
            <a:endParaRPr lang="fr-FR" sz="2000" dirty="0" smtClean="0">
              <a:latin typeface="Century Gothic"/>
              <a:cs typeface="Century Gothic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282900" y="5070860"/>
            <a:ext cx="8976234" cy="791408"/>
            <a:chOff x="-167460" y="4705224"/>
            <a:chExt cx="8976234" cy="791408"/>
          </a:xfrm>
        </p:grpSpPr>
        <p:sp>
          <p:nvSpPr>
            <p:cNvPr id="12" name="Text Box 21"/>
            <p:cNvSpPr txBox="1">
              <a:spLocks noChangeArrowheads="1"/>
            </p:cNvSpPr>
            <p:nvPr/>
          </p:nvSpPr>
          <p:spPr bwMode="auto">
            <a:xfrm>
              <a:off x="-167460" y="4775009"/>
              <a:ext cx="5349876" cy="58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 b="1" dirty="0" smtClean="0">
                  <a:solidFill>
                    <a:srgbClr val="FF0000"/>
                  </a:solidFill>
                  <a:latin typeface="Century Gothic" charset="0"/>
                  <a:ea typeface="Gill Sans" charset="0"/>
                  <a:cs typeface="Gill Sans" charset="0"/>
                </a:rPr>
                <a:t>    </a:t>
              </a:r>
              <a:r>
                <a:rPr lang="en-US" sz="3200" b="1" dirty="0" smtClean="0">
                  <a:latin typeface="Century Gothic" charset="0"/>
                  <a:ea typeface="Gill Sans" charset="0"/>
                  <a:cs typeface="Gill Sans" charset="0"/>
                </a:rPr>
                <a:t>standard: 25fs ~ 1mJ</a:t>
              </a:r>
              <a:endParaRPr lang="en-US" sz="3200" b="1" dirty="0" smtClean="0">
                <a:solidFill>
                  <a:srgbClr val="FF0000"/>
                </a:solidFill>
                <a:latin typeface="Century Gothic" charset="0"/>
                <a:ea typeface="Gill Sans" charset="0"/>
                <a:cs typeface="Gill Sans" charset="0"/>
              </a:endParaRPr>
            </a:p>
          </p:txBody>
        </p:sp>
        <p:sp>
          <p:nvSpPr>
            <p:cNvPr id="13" name="Right Arrow 12"/>
            <p:cNvSpPr/>
            <p:nvPr/>
          </p:nvSpPr>
          <p:spPr bwMode="auto">
            <a:xfrm>
              <a:off x="5264567" y="4705224"/>
              <a:ext cx="637862" cy="791408"/>
            </a:xfrm>
            <a:prstGeom prst="rightArrow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" name="Text Box 21"/>
            <p:cNvSpPr txBox="1">
              <a:spLocks noChangeArrowheads="1"/>
            </p:cNvSpPr>
            <p:nvPr/>
          </p:nvSpPr>
          <p:spPr bwMode="auto">
            <a:xfrm>
              <a:off x="6011568" y="4775009"/>
              <a:ext cx="2797206" cy="58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 b="1" dirty="0" smtClean="0">
                  <a:latin typeface="Century Gothic" charset="0"/>
                  <a:ea typeface="Gill Sans" charset="0"/>
                  <a:cs typeface="Gill Sans" charset="0"/>
                </a:rPr>
                <a:t>&lt; 10fs &lt; </a:t>
              </a:r>
              <a:r>
                <a:rPr lang="en-US" sz="3200" b="1" dirty="0" err="1" smtClean="0">
                  <a:latin typeface="Century Gothic" charset="0"/>
                  <a:ea typeface="Gill Sans" charset="0"/>
                  <a:cs typeface="Gill Sans" charset="0"/>
                </a:rPr>
                <a:t>mJ</a:t>
              </a:r>
              <a:endParaRPr lang="en-US" sz="3200" b="1" dirty="0" smtClean="0">
                <a:solidFill>
                  <a:srgbClr val="FF0000"/>
                </a:solidFill>
                <a:latin typeface="Century Gothic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-358762" y="5934890"/>
            <a:ext cx="9935944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rgbClr val="0000FF"/>
                </a:solidFill>
                <a:latin typeface="Century Gothic" charset="0"/>
                <a:ea typeface="Gill Sans" charset="0"/>
                <a:cs typeface="Gill Sans" charset="0"/>
              </a:rPr>
              <a:t>Scaling limited by ionization/self-focusing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1112" y="4560950"/>
            <a:ext cx="4353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3366FF"/>
                </a:solidFill>
              </a:rPr>
              <a:t>Nisoli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i="1" dirty="0" smtClean="0">
                <a:solidFill>
                  <a:srgbClr val="3366FF"/>
                </a:solidFill>
              </a:rPr>
              <a:t>et al., </a:t>
            </a:r>
            <a:r>
              <a:rPr lang="en-US" dirty="0" smtClean="0">
                <a:solidFill>
                  <a:srgbClr val="3366FF"/>
                </a:solidFill>
              </a:rPr>
              <a:t>Appl. </a:t>
            </a:r>
            <a:r>
              <a:rPr lang="en-GB" dirty="0" smtClean="0">
                <a:solidFill>
                  <a:srgbClr val="3366FF"/>
                </a:solidFill>
              </a:rPr>
              <a:t>Phys. </a:t>
            </a:r>
            <a:r>
              <a:rPr lang="en-GB" dirty="0" err="1" smtClean="0">
                <a:solidFill>
                  <a:srgbClr val="3366FF"/>
                </a:solidFill>
              </a:rPr>
              <a:t>Lett</a:t>
            </a:r>
            <a:r>
              <a:rPr lang="en-GB" dirty="0" smtClean="0">
                <a:solidFill>
                  <a:srgbClr val="3366FF"/>
                </a:solidFill>
              </a:rPr>
              <a:t>. </a:t>
            </a:r>
            <a:r>
              <a:rPr lang="en-GB" b="1" dirty="0" smtClean="0">
                <a:solidFill>
                  <a:srgbClr val="3366FF"/>
                </a:solidFill>
              </a:rPr>
              <a:t>68</a:t>
            </a:r>
            <a:r>
              <a:rPr lang="en-GB" dirty="0" smtClean="0">
                <a:solidFill>
                  <a:srgbClr val="3366FF"/>
                </a:solidFill>
              </a:rPr>
              <a:t>, 2793 (1996)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8"/>
          <p:cNvSpPr>
            <a:spLocks noChangeArrowheads="1"/>
          </p:cNvSpPr>
          <p:nvPr/>
        </p:nvSpPr>
        <p:spPr bwMode="auto">
          <a:xfrm>
            <a:off x="1620467" y="12609"/>
            <a:ext cx="6120434" cy="5891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5768" tIns="47884" rIns="95768" bIns="47884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/>
                <a:ea typeface="Century Gothic" charset="0"/>
                <a:cs typeface="Century Gothic"/>
              </a:rPr>
              <a:t>Solutions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entury Gothic"/>
              <a:ea typeface="Century Gothic" charset="0"/>
              <a:cs typeface="Century Gothic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103580" y="760360"/>
            <a:ext cx="7226016" cy="636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lvl="1">
              <a:lnSpc>
                <a:spcPct val="80000"/>
              </a:lnSpc>
              <a:spcAft>
                <a:spcPts val="1200"/>
              </a:spcAft>
              <a:buFont typeface="Arial"/>
              <a:buChar char="•"/>
            </a:pPr>
            <a:r>
              <a:rPr lang="fr-FR" sz="3600" dirty="0" smtClean="0">
                <a:latin typeface="Century Gothic"/>
                <a:cs typeface="Century Gothic"/>
              </a:rPr>
              <a:t> </a:t>
            </a:r>
            <a:r>
              <a:rPr lang="fr-FR" sz="2800" b="1" dirty="0" smtClean="0">
                <a:latin typeface="Century Gothic"/>
                <a:cs typeface="Century Gothic"/>
              </a:rPr>
              <a:t>Pressure gradients (5m, 5fs)</a:t>
            </a:r>
          </a:p>
          <a:p>
            <a:pPr lvl="1">
              <a:lnSpc>
                <a:spcPct val="80000"/>
              </a:lnSpc>
              <a:spcAft>
                <a:spcPts val="1200"/>
              </a:spcAft>
            </a:pPr>
            <a:r>
              <a:rPr lang="fr-FR" sz="2800" b="1" dirty="0" smtClean="0">
                <a:latin typeface="Century Gothic"/>
                <a:cs typeface="Century Gothic"/>
              </a:rPr>
              <a:t> 	</a:t>
            </a:r>
            <a:r>
              <a:rPr lang="en-US" sz="2000" dirty="0" err="1" smtClean="0">
                <a:solidFill>
                  <a:srgbClr val="3366FF"/>
                </a:solidFill>
                <a:latin typeface="Century Gothic"/>
                <a:cs typeface="Century Gothic"/>
              </a:rPr>
              <a:t>Bohman</a:t>
            </a:r>
            <a:r>
              <a:rPr lang="en-US" sz="2000" dirty="0" smtClean="0">
                <a:solidFill>
                  <a:srgbClr val="3366FF"/>
                </a:solidFill>
                <a:latin typeface="Century Gothic"/>
                <a:cs typeface="Century Gothic"/>
              </a:rPr>
              <a:t> </a:t>
            </a:r>
            <a:r>
              <a:rPr lang="en-US" sz="2000" i="1" dirty="0" smtClean="0">
                <a:solidFill>
                  <a:srgbClr val="3366FF"/>
                </a:solidFill>
                <a:latin typeface="Century Gothic"/>
                <a:cs typeface="Century Gothic"/>
              </a:rPr>
              <a:t>et al., </a:t>
            </a:r>
            <a:r>
              <a:rPr lang="en-US" sz="2000" dirty="0" smtClean="0">
                <a:solidFill>
                  <a:srgbClr val="3366FF"/>
                </a:solidFill>
                <a:latin typeface="Century Gothic"/>
                <a:cs typeface="Century Gothic"/>
              </a:rPr>
              <a:t>Opt</a:t>
            </a:r>
            <a:r>
              <a:rPr lang="en-GB" sz="2000" dirty="0" smtClean="0">
                <a:solidFill>
                  <a:srgbClr val="3366FF"/>
                </a:solidFill>
                <a:latin typeface="Century Gothic"/>
                <a:cs typeface="Century Gothic"/>
              </a:rPr>
              <a:t>. </a:t>
            </a:r>
            <a:r>
              <a:rPr lang="en-GB" sz="2000" dirty="0" err="1" smtClean="0">
                <a:solidFill>
                  <a:srgbClr val="3366FF"/>
                </a:solidFill>
                <a:latin typeface="Century Gothic"/>
                <a:cs typeface="Century Gothic"/>
              </a:rPr>
              <a:t>Lett</a:t>
            </a:r>
            <a:r>
              <a:rPr lang="en-GB" sz="2000" dirty="0" smtClean="0">
                <a:solidFill>
                  <a:srgbClr val="3366FF"/>
                </a:solidFill>
                <a:latin typeface="Century Gothic"/>
                <a:cs typeface="Century Gothic"/>
              </a:rPr>
              <a:t>. </a:t>
            </a:r>
            <a:r>
              <a:rPr lang="en-GB" sz="2000" b="1" dirty="0" smtClean="0">
                <a:solidFill>
                  <a:srgbClr val="3366FF"/>
                </a:solidFill>
                <a:latin typeface="Century Gothic"/>
                <a:cs typeface="Century Gothic"/>
              </a:rPr>
              <a:t>35</a:t>
            </a:r>
            <a:r>
              <a:rPr lang="en-GB" sz="2000" dirty="0" smtClean="0">
                <a:solidFill>
                  <a:srgbClr val="3366FF"/>
                </a:solidFill>
                <a:latin typeface="Century Gothic"/>
                <a:cs typeface="Century Gothic"/>
              </a:rPr>
              <a:t>, 1887 (2010)</a:t>
            </a:r>
            <a:r>
              <a:rPr lang="en-US" sz="2000" dirty="0" smtClean="0">
                <a:solidFill>
                  <a:srgbClr val="3366FF"/>
                </a:solidFill>
                <a:latin typeface="Century Gothic"/>
                <a:cs typeface="Century Gothic"/>
              </a:rPr>
              <a:t> </a:t>
            </a:r>
            <a:endParaRPr lang="fr-FR" sz="2000" b="1" dirty="0" smtClean="0">
              <a:solidFill>
                <a:srgbClr val="3366FF"/>
              </a:solidFill>
              <a:latin typeface="Century Gothic"/>
              <a:cs typeface="Century Gothic"/>
            </a:endParaRPr>
          </a:p>
          <a:p>
            <a:pPr lvl="1">
              <a:lnSpc>
                <a:spcPct val="80000"/>
              </a:lnSpc>
            </a:pPr>
            <a:r>
              <a:rPr lang="fr-FR" sz="2800" dirty="0" smtClean="0">
                <a:latin typeface="Century Gothic"/>
                <a:cs typeface="Century Gothic"/>
              </a:rPr>
              <a:t>	High pressures, large setups</a:t>
            </a:r>
          </a:p>
          <a:p>
            <a:pPr lvl="1">
              <a:lnSpc>
                <a:spcPct val="80000"/>
              </a:lnSpc>
              <a:buFont typeface="Arial"/>
              <a:buChar char="•"/>
            </a:pPr>
            <a:endParaRPr lang="fr-FR" sz="3600" dirty="0" smtClean="0">
              <a:latin typeface="Century Gothic"/>
              <a:cs typeface="Century Gothic"/>
            </a:endParaRPr>
          </a:p>
          <a:p>
            <a:pPr lvl="1">
              <a:lnSpc>
                <a:spcPct val="80000"/>
              </a:lnSpc>
              <a:spcAft>
                <a:spcPts val="1800"/>
              </a:spcAft>
              <a:buFont typeface="Arial"/>
              <a:buChar char="•"/>
            </a:pPr>
            <a:r>
              <a:rPr lang="fr-FR" sz="3600" dirty="0" smtClean="0">
                <a:latin typeface="Century Gothic"/>
                <a:cs typeface="Century Gothic"/>
              </a:rPr>
              <a:t> </a:t>
            </a:r>
            <a:r>
              <a:rPr lang="fr-FR" sz="2800" b="1" dirty="0" err="1" smtClean="0">
                <a:latin typeface="Century Gothic"/>
                <a:cs typeface="Century Gothic"/>
              </a:rPr>
              <a:t>planar</a:t>
            </a:r>
            <a:r>
              <a:rPr lang="fr-FR" sz="2800" b="1" dirty="0" smtClean="0">
                <a:latin typeface="Century Gothic"/>
                <a:cs typeface="Century Gothic"/>
              </a:rPr>
              <a:t> </a:t>
            </a:r>
            <a:r>
              <a:rPr lang="fr-FR" sz="2800" b="1" dirty="0" err="1" smtClean="0">
                <a:latin typeface="Century Gothic"/>
                <a:cs typeface="Century Gothic"/>
              </a:rPr>
              <a:t>waveguides</a:t>
            </a:r>
            <a:r>
              <a:rPr lang="fr-FR" sz="2800" b="1" dirty="0" smtClean="0">
                <a:latin typeface="Century Gothic"/>
                <a:cs typeface="Century Gothic"/>
              </a:rPr>
              <a:t> (8mJ, 11fs)</a:t>
            </a:r>
          </a:p>
          <a:p>
            <a:pPr lvl="1">
              <a:lnSpc>
                <a:spcPct val="80000"/>
              </a:lnSpc>
              <a:spcAft>
                <a:spcPts val="1800"/>
              </a:spcAft>
            </a:pPr>
            <a:r>
              <a:rPr lang="fr-FR" sz="2800" b="1" dirty="0" smtClean="0">
                <a:latin typeface="Century Gothic"/>
                <a:cs typeface="Century Gothic"/>
              </a:rPr>
              <a:t> 	</a:t>
            </a:r>
            <a:r>
              <a:rPr lang="en-US" sz="2000" dirty="0" err="1" smtClean="0">
                <a:solidFill>
                  <a:srgbClr val="3366FF"/>
                </a:solidFill>
                <a:latin typeface="Century Gothic"/>
                <a:cs typeface="Century Gothic"/>
              </a:rPr>
              <a:t>Akturk</a:t>
            </a:r>
            <a:r>
              <a:rPr lang="en-US" sz="2000" dirty="0" smtClean="0">
                <a:solidFill>
                  <a:srgbClr val="3366FF"/>
                </a:solidFill>
                <a:latin typeface="Century Gothic"/>
                <a:cs typeface="Century Gothic"/>
              </a:rPr>
              <a:t> </a:t>
            </a:r>
            <a:r>
              <a:rPr lang="en-US" sz="2000" i="1" dirty="0" smtClean="0">
                <a:solidFill>
                  <a:srgbClr val="3366FF"/>
                </a:solidFill>
                <a:latin typeface="Century Gothic"/>
                <a:cs typeface="Century Gothic"/>
              </a:rPr>
              <a:t>et al., </a:t>
            </a:r>
            <a:r>
              <a:rPr lang="en-US" sz="2000" dirty="0" smtClean="0">
                <a:solidFill>
                  <a:srgbClr val="3366FF"/>
                </a:solidFill>
                <a:latin typeface="Century Gothic"/>
                <a:cs typeface="Century Gothic"/>
              </a:rPr>
              <a:t>Opt</a:t>
            </a:r>
            <a:r>
              <a:rPr lang="en-GB" sz="2000" dirty="0" smtClean="0">
                <a:solidFill>
                  <a:srgbClr val="3366FF"/>
                </a:solidFill>
                <a:latin typeface="Century Gothic"/>
                <a:cs typeface="Century Gothic"/>
              </a:rPr>
              <a:t>. </a:t>
            </a:r>
            <a:r>
              <a:rPr lang="en-GB" sz="2000" dirty="0" err="1" smtClean="0">
                <a:solidFill>
                  <a:srgbClr val="3366FF"/>
                </a:solidFill>
                <a:latin typeface="Century Gothic"/>
                <a:cs typeface="Century Gothic"/>
              </a:rPr>
              <a:t>Lett</a:t>
            </a:r>
            <a:r>
              <a:rPr lang="en-GB" sz="2000" dirty="0" smtClean="0">
                <a:solidFill>
                  <a:srgbClr val="3366FF"/>
                </a:solidFill>
                <a:latin typeface="Century Gothic"/>
                <a:cs typeface="Century Gothic"/>
              </a:rPr>
              <a:t>. </a:t>
            </a:r>
            <a:r>
              <a:rPr lang="en-GB" sz="2000" b="1" dirty="0" smtClean="0">
                <a:solidFill>
                  <a:srgbClr val="3366FF"/>
                </a:solidFill>
                <a:latin typeface="Century Gothic"/>
                <a:cs typeface="Century Gothic"/>
              </a:rPr>
              <a:t>34</a:t>
            </a:r>
            <a:r>
              <a:rPr lang="en-GB" sz="2000" dirty="0" smtClean="0">
                <a:solidFill>
                  <a:srgbClr val="3366FF"/>
                </a:solidFill>
                <a:latin typeface="Century Gothic"/>
                <a:cs typeface="Century Gothic"/>
              </a:rPr>
              <a:t>, 838 (2005)</a:t>
            </a:r>
            <a:r>
              <a:rPr lang="en-US" sz="2000" dirty="0" smtClean="0">
                <a:solidFill>
                  <a:srgbClr val="3366FF"/>
                </a:solidFill>
                <a:latin typeface="Century Gothic"/>
                <a:cs typeface="Century Gothic"/>
              </a:rPr>
              <a:t> </a:t>
            </a:r>
            <a:endParaRPr lang="fr-FR" sz="2000" b="1" dirty="0" smtClean="0">
              <a:latin typeface="Century Gothic"/>
              <a:cs typeface="Century Gothic"/>
            </a:endParaRPr>
          </a:p>
          <a:p>
            <a:pPr lvl="1">
              <a:lnSpc>
                <a:spcPct val="80000"/>
              </a:lnSpc>
            </a:pPr>
            <a:r>
              <a:rPr lang="fr-FR" sz="2800" dirty="0" smtClean="0">
                <a:latin typeface="Century Gothic"/>
                <a:cs typeface="Century Gothic"/>
              </a:rPr>
              <a:t>	</a:t>
            </a:r>
            <a:r>
              <a:rPr lang="fr-FR" sz="2800" dirty="0" err="1" smtClean="0">
                <a:latin typeface="Century Gothic"/>
                <a:cs typeface="Century Gothic"/>
              </a:rPr>
              <a:t>complex</a:t>
            </a:r>
            <a:r>
              <a:rPr lang="fr-FR" sz="2800" dirty="0" smtClean="0">
                <a:latin typeface="Century Gothic"/>
                <a:cs typeface="Century Gothic"/>
              </a:rPr>
              <a:t> setup, </a:t>
            </a:r>
            <a:r>
              <a:rPr lang="fr-FR" sz="2800" dirty="0" err="1" smtClean="0">
                <a:latin typeface="Century Gothic"/>
                <a:cs typeface="Century Gothic"/>
              </a:rPr>
              <a:t>non-uniform</a:t>
            </a:r>
            <a:r>
              <a:rPr lang="fr-FR" sz="2800" dirty="0" smtClean="0">
                <a:latin typeface="Century Gothic"/>
                <a:cs typeface="Century Gothic"/>
              </a:rPr>
              <a:t> </a:t>
            </a:r>
            <a:r>
              <a:rPr lang="fr-FR" sz="2800" dirty="0" err="1" smtClean="0">
                <a:latin typeface="Century Gothic"/>
                <a:cs typeface="Century Gothic"/>
              </a:rPr>
              <a:t>beam</a:t>
            </a:r>
            <a:endParaRPr lang="fr-FR" sz="2800" dirty="0" smtClean="0">
              <a:latin typeface="Century Gothic"/>
              <a:cs typeface="Century Gothic"/>
            </a:endParaRPr>
          </a:p>
          <a:p>
            <a:pPr lvl="1">
              <a:lnSpc>
                <a:spcPct val="80000"/>
              </a:lnSpc>
            </a:pPr>
            <a:endParaRPr lang="fr-FR" sz="3600" dirty="0" smtClean="0">
              <a:latin typeface="Century Gothic"/>
              <a:cs typeface="Century Gothic"/>
            </a:endParaRPr>
          </a:p>
          <a:p>
            <a:pPr lvl="1">
              <a:lnSpc>
                <a:spcPct val="80000"/>
              </a:lnSpc>
              <a:spcAft>
                <a:spcPts val="2400"/>
              </a:spcAft>
              <a:buFont typeface="Arial"/>
              <a:buChar char="•"/>
            </a:pPr>
            <a:r>
              <a:rPr lang="fr-FR" sz="3600" dirty="0" smtClean="0">
                <a:latin typeface="Century Gothic"/>
                <a:cs typeface="Century Gothic"/>
              </a:rPr>
              <a:t> </a:t>
            </a:r>
            <a:r>
              <a:rPr lang="fr-FR" sz="2800" b="1" dirty="0" err="1" smtClean="0">
                <a:latin typeface="Century Gothic"/>
                <a:cs typeface="Century Gothic"/>
              </a:rPr>
              <a:t>guided</a:t>
            </a:r>
            <a:r>
              <a:rPr lang="fr-FR" sz="2800" b="1" dirty="0" smtClean="0">
                <a:latin typeface="Century Gothic"/>
                <a:cs typeface="Century Gothic"/>
              </a:rPr>
              <a:t> </a:t>
            </a:r>
            <a:r>
              <a:rPr lang="fr-FR" sz="2800" b="1" dirty="0" err="1" smtClean="0">
                <a:latin typeface="Century Gothic"/>
                <a:cs typeface="Century Gothic"/>
              </a:rPr>
              <a:t>ionization</a:t>
            </a:r>
            <a:r>
              <a:rPr lang="fr-FR" sz="2800" b="1" dirty="0" smtClean="0">
                <a:latin typeface="Century Gothic"/>
                <a:cs typeface="Century Gothic"/>
              </a:rPr>
              <a:t> (12fs, 14 </a:t>
            </a:r>
            <a:r>
              <a:rPr lang="fr-FR" sz="2800" b="1" dirty="0" err="1" smtClean="0">
                <a:latin typeface="Century Gothic"/>
                <a:cs typeface="Century Gothic"/>
              </a:rPr>
              <a:t>mJ</a:t>
            </a:r>
            <a:r>
              <a:rPr lang="fr-FR" sz="2800" b="1" dirty="0" smtClean="0">
                <a:latin typeface="Century Gothic"/>
                <a:cs typeface="Century Gothic"/>
              </a:rPr>
              <a:t>)</a:t>
            </a:r>
          </a:p>
          <a:p>
            <a:pPr lvl="2">
              <a:lnSpc>
                <a:spcPct val="80000"/>
              </a:lnSpc>
              <a:spcAft>
                <a:spcPts val="1800"/>
              </a:spcAft>
            </a:pPr>
            <a:r>
              <a:rPr lang="en-US" sz="2000" dirty="0" err="1" smtClean="0">
                <a:solidFill>
                  <a:srgbClr val="3366FF"/>
                </a:solidFill>
                <a:latin typeface="Century Gothic"/>
                <a:cs typeface="Century Gothic"/>
              </a:rPr>
              <a:t>Fourcade</a:t>
            </a:r>
            <a:r>
              <a:rPr lang="en-US" sz="2000" dirty="0" smtClean="0">
                <a:solidFill>
                  <a:srgbClr val="3366FF"/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entury Gothic"/>
                <a:cs typeface="Century Gothic"/>
              </a:rPr>
              <a:t>Dutin</a:t>
            </a:r>
            <a:r>
              <a:rPr lang="en-US" sz="2000" dirty="0" smtClean="0">
                <a:solidFill>
                  <a:srgbClr val="3366FF"/>
                </a:solidFill>
                <a:latin typeface="Century Gothic"/>
                <a:cs typeface="Century Gothic"/>
              </a:rPr>
              <a:t> </a:t>
            </a:r>
            <a:r>
              <a:rPr lang="en-US" sz="2000" i="1" dirty="0" smtClean="0">
                <a:solidFill>
                  <a:srgbClr val="3366FF"/>
                </a:solidFill>
                <a:latin typeface="Century Gothic"/>
                <a:cs typeface="Century Gothic"/>
              </a:rPr>
              <a:t>et al., </a:t>
            </a:r>
            <a:r>
              <a:rPr lang="en-US" sz="2000" dirty="0" smtClean="0">
                <a:solidFill>
                  <a:srgbClr val="3366FF"/>
                </a:solidFill>
                <a:latin typeface="Century Gothic"/>
                <a:cs typeface="Century Gothic"/>
              </a:rPr>
              <a:t>Opt</a:t>
            </a:r>
            <a:r>
              <a:rPr lang="en-GB" sz="2000" dirty="0" smtClean="0">
                <a:solidFill>
                  <a:srgbClr val="3366FF"/>
                </a:solidFill>
                <a:latin typeface="Century Gothic"/>
                <a:cs typeface="Century Gothic"/>
              </a:rPr>
              <a:t>. </a:t>
            </a:r>
            <a:r>
              <a:rPr lang="en-GB" sz="2000" dirty="0" err="1" smtClean="0">
                <a:solidFill>
                  <a:srgbClr val="3366FF"/>
                </a:solidFill>
                <a:latin typeface="Century Gothic"/>
                <a:cs typeface="Century Gothic"/>
              </a:rPr>
              <a:t>Lett</a:t>
            </a:r>
            <a:r>
              <a:rPr lang="en-GB" sz="2000" dirty="0" smtClean="0">
                <a:solidFill>
                  <a:srgbClr val="3366FF"/>
                </a:solidFill>
                <a:latin typeface="Century Gothic"/>
                <a:cs typeface="Century Gothic"/>
              </a:rPr>
              <a:t>. </a:t>
            </a:r>
            <a:r>
              <a:rPr lang="en-GB" sz="2000" b="1" dirty="0" smtClean="0">
                <a:solidFill>
                  <a:srgbClr val="3366FF"/>
                </a:solidFill>
                <a:latin typeface="Century Gothic"/>
                <a:cs typeface="Century Gothic"/>
              </a:rPr>
              <a:t>35</a:t>
            </a:r>
            <a:r>
              <a:rPr lang="en-GB" sz="2000" dirty="0" smtClean="0">
                <a:solidFill>
                  <a:srgbClr val="3366FF"/>
                </a:solidFill>
                <a:latin typeface="Century Gothic"/>
                <a:cs typeface="Century Gothic"/>
              </a:rPr>
              <a:t>, 253 (2010)</a:t>
            </a:r>
            <a:r>
              <a:rPr lang="en-US" sz="2000" dirty="0" smtClean="0">
                <a:solidFill>
                  <a:srgbClr val="3366FF"/>
                </a:solidFill>
                <a:latin typeface="Century Gothic"/>
                <a:cs typeface="Century Gothic"/>
              </a:rPr>
              <a:t> </a:t>
            </a:r>
            <a:endParaRPr lang="fr-FR" sz="2000" dirty="0" smtClean="0">
              <a:latin typeface="Century Gothic"/>
              <a:cs typeface="Century Gothic"/>
            </a:endParaRPr>
          </a:p>
          <a:p>
            <a:pPr lvl="2">
              <a:lnSpc>
                <a:spcPct val="80000"/>
              </a:lnSpc>
            </a:pPr>
            <a:r>
              <a:rPr lang="fr-FR" sz="2800" dirty="0" err="1" smtClean="0">
                <a:latin typeface="Century Gothic"/>
                <a:cs typeface="Century Gothic"/>
              </a:rPr>
              <a:t>Blue-shifting</a:t>
            </a:r>
            <a:r>
              <a:rPr lang="fr-FR" sz="2800" dirty="0" smtClean="0">
                <a:latin typeface="Century Gothic"/>
                <a:cs typeface="Century Gothic"/>
              </a:rPr>
              <a:t>, </a:t>
            </a:r>
            <a:r>
              <a:rPr lang="fr-FR" sz="2800" dirty="0" err="1" smtClean="0">
                <a:latin typeface="Century Gothic"/>
                <a:cs typeface="Century Gothic"/>
              </a:rPr>
              <a:t>high</a:t>
            </a:r>
            <a:r>
              <a:rPr lang="fr-FR" sz="2800" dirty="0" smtClean="0">
                <a:latin typeface="Century Gothic"/>
                <a:cs typeface="Century Gothic"/>
              </a:rPr>
              <a:t> </a:t>
            </a:r>
            <a:r>
              <a:rPr lang="fr-FR" sz="2800" dirty="0" err="1" smtClean="0">
                <a:latin typeface="Century Gothic"/>
                <a:cs typeface="Century Gothic"/>
              </a:rPr>
              <a:t>losses</a:t>
            </a:r>
            <a:endParaRPr lang="fr-FR" sz="2800" dirty="0" smtClean="0">
              <a:latin typeface="Century Gothic"/>
              <a:cs typeface="Century Gothic"/>
            </a:endParaRPr>
          </a:p>
          <a:p>
            <a:pPr lvl="1">
              <a:lnSpc>
                <a:spcPct val="80000"/>
              </a:lnSpc>
              <a:spcAft>
                <a:spcPts val="600"/>
              </a:spcAft>
            </a:pPr>
            <a:endParaRPr lang="fr-FR" sz="2800" b="1" dirty="0" smtClean="0">
              <a:latin typeface="Century Gothic"/>
              <a:cs typeface="Century Gothic"/>
            </a:endParaRPr>
          </a:p>
          <a:p>
            <a:pPr lvl="1">
              <a:lnSpc>
                <a:spcPct val="80000"/>
              </a:lnSpc>
            </a:pPr>
            <a:r>
              <a:rPr lang="fr-FR" sz="2800" dirty="0" smtClean="0">
                <a:latin typeface="Century Gothic"/>
                <a:cs typeface="Century Gothic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8"/>
          <p:cNvSpPr>
            <a:spLocks noChangeArrowheads="1"/>
          </p:cNvSpPr>
          <p:nvPr/>
        </p:nvSpPr>
        <p:spPr bwMode="auto">
          <a:xfrm>
            <a:off x="2292294" y="-91"/>
            <a:ext cx="4189893" cy="5891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768" tIns="47884" rIns="95768" bIns="47884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Circular polarization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entury Gothic" charset="0"/>
              <a:ea typeface="Century Gothic" charset="0"/>
              <a:cs typeface="Century Gothic" charset="0"/>
            </a:endParaRPr>
          </a:p>
        </p:txBody>
      </p: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-366895" y="2016125"/>
            <a:ext cx="4692650" cy="3144838"/>
            <a:chOff x="0" y="2133600"/>
            <a:chExt cx="4692650" cy="3144460"/>
          </a:xfrm>
        </p:grpSpPr>
        <p:sp>
          <p:nvSpPr>
            <p:cNvPr id="6" name="Text Box 8"/>
            <p:cNvSpPr txBox="1">
              <a:spLocks noChangeArrowheads="1"/>
            </p:cNvSpPr>
            <p:nvPr/>
          </p:nvSpPr>
          <p:spPr bwMode="auto">
            <a:xfrm>
              <a:off x="0" y="2133600"/>
              <a:ext cx="469265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latin typeface="Century Gothic" charset="0"/>
                  <a:ea typeface="Century Gothic" charset="0"/>
                  <a:cs typeface="Century Gothic" charset="0"/>
                </a:rPr>
                <a:t>n</a:t>
              </a:r>
              <a:r>
                <a:rPr lang="en-US" sz="2400" baseline="-25000">
                  <a:latin typeface="Century Gothic" charset="0"/>
                  <a:ea typeface="Century Gothic" charset="0"/>
                  <a:cs typeface="Century Gothic" charset="0"/>
                </a:rPr>
                <a:t>2</a:t>
              </a:r>
              <a:r>
                <a:rPr lang="en-US" sz="2400">
                  <a:latin typeface="Century Gothic" charset="0"/>
                  <a:ea typeface="Century Gothic" charset="0"/>
                  <a:cs typeface="Century Gothic" charset="0"/>
                </a:rPr>
                <a:t> (CP) = 2/3 n</a:t>
              </a:r>
              <a:r>
                <a:rPr lang="en-US" sz="2400" baseline="-25000">
                  <a:latin typeface="Century Gothic" charset="0"/>
                  <a:ea typeface="Century Gothic" charset="0"/>
                  <a:cs typeface="Century Gothic" charset="0"/>
                </a:rPr>
                <a:t>2</a:t>
              </a:r>
              <a:r>
                <a:rPr lang="en-US" sz="2400">
                  <a:latin typeface="Century Gothic" charset="0"/>
                  <a:ea typeface="Century Gothic" charset="0"/>
                  <a:cs typeface="Century Gothic" charset="0"/>
                </a:rPr>
                <a:t> (LP)</a:t>
              </a:r>
            </a:p>
          </p:txBody>
        </p:sp>
        <p:sp>
          <p:nvSpPr>
            <p:cNvPr id="7" name="AutoShape 36"/>
            <p:cNvSpPr>
              <a:spLocks noChangeArrowheads="1"/>
            </p:cNvSpPr>
            <p:nvPr/>
          </p:nvSpPr>
          <p:spPr bwMode="auto">
            <a:xfrm rot="5400000">
              <a:off x="1981227" y="2743081"/>
              <a:ext cx="457145" cy="762000"/>
            </a:xfrm>
            <a:custGeom>
              <a:avLst/>
              <a:gdLst>
                <a:gd name="T0" fmla="*/ 216 w 21600"/>
                <a:gd name="T1" fmla="*/ 0 h 21600"/>
                <a:gd name="T2" fmla="*/ 0 w 21600"/>
                <a:gd name="T3" fmla="*/ 480 h 21600"/>
                <a:gd name="T4" fmla="*/ 216 w 21600"/>
                <a:gd name="T5" fmla="*/ 960 h 21600"/>
                <a:gd name="T6" fmla="*/ 288 w 21600"/>
                <a:gd name="T7" fmla="*/ 480 h 21600"/>
                <a:gd name="T8" fmla="*/ 3 60000 65536"/>
                <a:gd name="T9" fmla="*/ 2 60000 65536"/>
                <a:gd name="T10" fmla="*/ 1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0" y="3708400"/>
              <a:ext cx="4692650" cy="1569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  <a:buFont typeface="Arial"/>
                <a:buChar char="•"/>
              </a:pPr>
              <a:r>
                <a:rPr lang="en-US" sz="2400" dirty="0" smtClean="0">
                  <a:latin typeface="Century Gothic" charset="0"/>
                  <a:ea typeface="Century Gothic" charset="0"/>
                  <a:cs typeface="Century Gothic" charset="0"/>
                </a:rPr>
                <a:t> Less </a:t>
              </a:r>
              <a:r>
                <a:rPr lang="en-US" sz="2400" dirty="0">
                  <a:latin typeface="Century Gothic" charset="0"/>
                  <a:ea typeface="Century Gothic" charset="0"/>
                  <a:cs typeface="Century Gothic" charset="0"/>
                </a:rPr>
                <a:t>self-focusing</a:t>
              </a:r>
              <a:endParaRPr lang="en-US" sz="2400" dirty="0" smtClean="0">
                <a:latin typeface="Century Gothic" charset="0"/>
                <a:ea typeface="Century Gothic" charset="0"/>
                <a:cs typeface="Century Gothic" charset="0"/>
              </a:endParaRPr>
            </a:p>
            <a:p>
              <a:pPr algn="ctr">
                <a:spcBef>
                  <a:spcPct val="50000"/>
                </a:spcBef>
                <a:buFont typeface="Arial"/>
                <a:buChar char="•"/>
              </a:pPr>
              <a:r>
                <a:rPr lang="en-US" sz="2400" dirty="0" smtClean="0">
                  <a:latin typeface="Century Gothic" charset="0"/>
                  <a:ea typeface="Century Gothic" charset="0"/>
                  <a:cs typeface="Century Gothic" charset="0"/>
                </a:rPr>
                <a:t> Better </a:t>
              </a:r>
              <a:r>
                <a:rPr lang="en-US" sz="2400" dirty="0">
                  <a:latin typeface="Century Gothic" charset="0"/>
                  <a:ea typeface="Century Gothic" charset="0"/>
                  <a:cs typeface="Century Gothic" charset="0"/>
                </a:rPr>
                <a:t>coupling</a:t>
              </a:r>
            </a:p>
            <a:p>
              <a:pPr algn="ctr">
                <a:spcBef>
                  <a:spcPct val="50000"/>
                </a:spcBef>
              </a:pPr>
              <a:r>
                <a:rPr lang="en-US" sz="2400" dirty="0">
                  <a:latin typeface="Century Gothic" charset="0"/>
                  <a:ea typeface="Century Gothic" charset="0"/>
                  <a:cs typeface="Century Gothic" charset="0"/>
                </a:rPr>
                <a:t>Into fiber</a:t>
              </a:r>
            </a:p>
          </p:txBody>
        </p:sp>
      </p:grpSp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3768140" y="1059104"/>
            <a:ext cx="5351560" cy="4598194"/>
            <a:chOff x="4135035" y="799740"/>
            <a:chExt cx="5351560" cy="4598195"/>
          </a:xfrm>
        </p:grpSpPr>
        <p:pic>
          <p:nvPicPr>
            <p:cNvPr id="10" name="Picture 3"/>
            <p:cNvPicPr preferRelativeResize="0"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135035" y="799740"/>
              <a:ext cx="5351560" cy="3591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AutoShape 36"/>
            <p:cNvSpPr>
              <a:spLocks noChangeArrowheads="1"/>
            </p:cNvSpPr>
            <p:nvPr/>
          </p:nvSpPr>
          <p:spPr bwMode="auto">
            <a:xfrm rot="5400000">
              <a:off x="6356350" y="4250469"/>
              <a:ext cx="457200" cy="762000"/>
            </a:xfrm>
            <a:custGeom>
              <a:avLst/>
              <a:gdLst>
                <a:gd name="T0" fmla="*/ 216 w 21600"/>
                <a:gd name="T1" fmla="*/ 0 h 21600"/>
                <a:gd name="T2" fmla="*/ 0 w 21600"/>
                <a:gd name="T3" fmla="*/ 480 h 21600"/>
                <a:gd name="T4" fmla="*/ 216 w 21600"/>
                <a:gd name="T5" fmla="*/ 960 h 21600"/>
                <a:gd name="T6" fmla="*/ 288 w 21600"/>
                <a:gd name="T7" fmla="*/ 480 h 21600"/>
                <a:gd name="T8" fmla="*/ 3 60000 65536"/>
                <a:gd name="T9" fmla="*/ 2 60000 65536"/>
                <a:gd name="T10" fmla="*/ 1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4451350" y="4936270"/>
              <a:ext cx="469265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dirty="0">
                  <a:latin typeface="Century Gothic" charset="0"/>
                  <a:ea typeface="Century Gothic" charset="0"/>
                  <a:cs typeface="Century Gothic" charset="0"/>
                </a:rPr>
                <a:t>Reduced </a:t>
              </a:r>
              <a:r>
                <a:rPr lang="en-US" sz="2400" dirty="0" smtClean="0">
                  <a:latin typeface="Century Gothic" charset="0"/>
                  <a:ea typeface="Century Gothic" charset="0"/>
                  <a:cs typeface="Century Gothic" charset="0"/>
                </a:rPr>
                <a:t>ionization</a:t>
              </a:r>
            </a:p>
          </p:txBody>
        </p:sp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5125780" y="1196309"/>
              <a:ext cx="1447800" cy="554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dirty="0">
                  <a:solidFill>
                    <a:srgbClr val="3366FF"/>
                  </a:solidFill>
                  <a:latin typeface="Century Gothic" charset="0"/>
                  <a:ea typeface="Century Gothic" charset="0"/>
                  <a:cs typeface="Century Gothic" charset="0"/>
                </a:rPr>
                <a:t>Experimental</a:t>
              </a:r>
            </a:p>
            <a:p>
              <a:pPr algn="ctr">
                <a:spcBef>
                  <a:spcPct val="50000"/>
                </a:spcBef>
              </a:pPr>
              <a:r>
                <a:rPr lang="en-US" sz="1200" dirty="0">
                  <a:solidFill>
                    <a:srgbClr val="3366FF"/>
                  </a:solidFill>
                  <a:latin typeface="Century Gothic" charset="0"/>
                  <a:ea typeface="Century Gothic" charset="0"/>
                  <a:cs typeface="Century Gothic" charset="0"/>
                </a:rPr>
                <a:t>conditions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-228600" y="1303338"/>
            <a:ext cx="3962400" cy="4259262"/>
            <a:chOff x="-228600" y="1303338"/>
            <a:chExt cx="3962400" cy="4259262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303213" y="1303338"/>
              <a:ext cx="2797175" cy="208756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152400" y="1812925"/>
              <a:ext cx="3024188" cy="1062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latin typeface="Century Gothic" charset="0"/>
                  <a:ea typeface="Gill Sans" charset="0"/>
                  <a:cs typeface="Gill Sans" charset="0"/>
                </a:rPr>
                <a:t>Commercial Front-end </a:t>
              </a:r>
            </a:p>
            <a:p>
              <a:pPr algn="ctr">
                <a:spcBef>
                  <a:spcPct val="50000"/>
                </a:spcBef>
              </a:pPr>
              <a:r>
                <a:rPr lang="en-US" b="1">
                  <a:latin typeface="Century Gothic" charset="0"/>
                  <a:ea typeface="Gill Sans" charset="0"/>
                  <a:cs typeface="Gill Sans" charset="0"/>
                </a:rPr>
                <a:t>Femtopower Compact Pro CEP</a:t>
              </a:r>
            </a:p>
          </p:txBody>
        </p:sp>
        <p:sp>
          <p:nvSpPr>
            <p:cNvPr id="7" name="Rectangle 11"/>
            <p:cNvSpPr>
              <a:spLocks noChangeArrowheads="1"/>
            </p:cNvSpPr>
            <p:nvPr/>
          </p:nvSpPr>
          <p:spPr bwMode="auto">
            <a:xfrm>
              <a:off x="592138" y="4040188"/>
              <a:ext cx="2232025" cy="71913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dirty="0">
                  <a:solidFill>
                    <a:srgbClr val="000000"/>
                  </a:solidFill>
                  <a:latin typeface="Century Gothic" charset="0"/>
                  <a:ea typeface="Gill Sans" charset="0"/>
                  <a:cs typeface="Gill Sans" charset="0"/>
                </a:rPr>
                <a:t>Single pump laser</a:t>
              </a:r>
            </a:p>
          </p:txBody>
        </p:sp>
        <p:sp>
          <p:nvSpPr>
            <p:cNvPr id="8" name="Line 14"/>
            <p:cNvSpPr>
              <a:spLocks noChangeShapeType="1"/>
            </p:cNvSpPr>
            <p:nvPr/>
          </p:nvSpPr>
          <p:spPr bwMode="auto">
            <a:xfrm flipV="1">
              <a:off x="1744663" y="3390900"/>
              <a:ext cx="0" cy="649288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 type="arrow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Text Box 17"/>
            <p:cNvSpPr txBox="1">
              <a:spLocks noChangeArrowheads="1"/>
            </p:cNvSpPr>
            <p:nvPr/>
          </p:nvSpPr>
          <p:spPr bwMode="auto">
            <a:xfrm>
              <a:off x="1887538" y="3525838"/>
              <a:ext cx="936625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Century Gothic" charset="0"/>
                  <a:ea typeface="Gill Sans" charset="0"/>
                  <a:cs typeface="Gill Sans" charset="0"/>
                </a:rPr>
                <a:t>11 W</a:t>
              </a:r>
            </a:p>
          </p:txBody>
        </p:sp>
        <p:sp>
          <p:nvSpPr>
            <p:cNvPr id="10" name="Text Box 19"/>
            <p:cNvSpPr txBox="1">
              <a:spLocks noChangeArrowheads="1"/>
            </p:cNvSpPr>
            <p:nvPr/>
          </p:nvSpPr>
          <p:spPr bwMode="auto">
            <a:xfrm>
              <a:off x="-228600" y="4932363"/>
              <a:ext cx="3962400" cy="630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>
                  <a:latin typeface="Century Gothic" charset="0"/>
                  <a:ea typeface="Gill Sans" charset="0"/>
                  <a:cs typeface="Gill Sans" charset="0"/>
                </a:rPr>
                <a:t>1 kHz frequency-doubled Nd-YLF laser </a:t>
              </a:r>
            </a:p>
            <a:p>
              <a:pPr algn="ctr">
                <a:spcBef>
                  <a:spcPct val="50000"/>
                </a:spcBef>
              </a:pPr>
              <a:r>
                <a:rPr lang="en-US" sz="1400">
                  <a:latin typeface="Century Gothic" charset="0"/>
                  <a:ea typeface="Gill Sans" charset="0"/>
                  <a:cs typeface="Gill Sans" charset="0"/>
                </a:rPr>
                <a:t>DM50 series Photonics Industries</a:t>
              </a:r>
            </a:p>
          </p:txBody>
        </p:sp>
      </p:grpSp>
      <p:grpSp>
        <p:nvGrpSpPr>
          <p:cNvPr id="11" name="Group 21"/>
          <p:cNvGrpSpPr>
            <a:grpSpLocks/>
          </p:cNvGrpSpPr>
          <p:nvPr/>
        </p:nvGrpSpPr>
        <p:grpSpPr bwMode="auto">
          <a:xfrm>
            <a:off x="2895600" y="1808163"/>
            <a:ext cx="2886075" cy="2663825"/>
            <a:chOff x="2895600" y="1808163"/>
            <a:chExt cx="2886075" cy="2663825"/>
          </a:xfrm>
        </p:grpSpPr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3405188" y="1808163"/>
              <a:ext cx="2376487" cy="93503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3" name="Text Box 7"/>
            <p:cNvSpPr txBox="1">
              <a:spLocks noChangeArrowheads="1"/>
            </p:cNvSpPr>
            <p:nvPr/>
          </p:nvSpPr>
          <p:spPr bwMode="auto">
            <a:xfrm>
              <a:off x="3419475" y="1860550"/>
              <a:ext cx="2305050" cy="78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latin typeface="Century Gothic" charset="0"/>
                  <a:ea typeface="Gill Sans" charset="0"/>
                  <a:cs typeface="Gill Sans" charset="0"/>
                </a:rPr>
                <a:t>Home made</a:t>
              </a:r>
            </a:p>
            <a:p>
              <a:pPr algn="ctr">
                <a:spcBef>
                  <a:spcPct val="50000"/>
                </a:spcBef>
              </a:pPr>
              <a:r>
                <a:rPr lang="en-US" b="1">
                  <a:latin typeface="Century Gothic" charset="0"/>
                  <a:ea typeface="Gill Sans" charset="0"/>
                  <a:cs typeface="Gill Sans" charset="0"/>
                </a:rPr>
                <a:t>3-pass amplifier</a:t>
              </a:r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2895600" y="4471988"/>
              <a:ext cx="2016125" cy="0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 flipV="1">
              <a:off x="4911725" y="2743200"/>
              <a:ext cx="0" cy="1728788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 type="arrow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Text Box 18"/>
            <p:cNvSpPr txBox="1">
              <a:spLocks noChangeArrowheads="1"/>
            </p:cNvSpPr>
            <p:nvPr/>
          </p:nvSpPr>
          <p:spPr bwMode="auto">
            <a:xfrm>
              <a:off x="4176713" y="3505200"/>
              <a:ext cx="1081087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Century Gothic" charset="0"/>
                  <a:ea typeface="Gill Sans" charset="0"/>
                  <a:cs typeface="Gill Sans" charset="0"/>
                </a:rPr>
                <a:t>20 W</a:t>
              </a:r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3100388" y="1897063"/>
              <a:ext cx="304800" cy="712787"/>
            </a:xfrm>
            <a:prstGeom prst="rightArrow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8" name="Rectangle 48"/>
          <p:cNvSpPr>
            <a:spLocks noChangeArrowheads="1"/>
          </p:cNvSpPr>
          <p:nvPr/>
        </p:nvSpPr>
        <p:spPr bwMode="auto">
          <a:xfrm>
            <a:off x="1981200" y="0"/>
            <a:ext cx="5214938" cy="588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768" tIns="47884" rIns="95768" bIns="47884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CEP-stable multi-mJ laser</a:t>
            </a:r>
            <a:endParaRPr lang="en-US" sz="3600" b="1">
              <a:solidFill>
                <a:srgbClr val="0000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entury Gothic" charset="0"/>
              <a:ea typeface="Century Gothic" charset="0"/>
              <a:cs typeface="Century Gothic" charset="0"/>
            </a:endParaRPr>
          </a:p>
        </p:txBody>
      </p:sp>
      <p:grpSp>
        <p:nvGrpSpPr>
          <p:cNvPr id="19" name="Group 27"/>
          <p:cNvGrpSpPr>
            <a:grpSpLocks/>
          </p:cNvGrpSpPr>
          <p:nvPr/>
        </p:nvGrpSpPr>
        <p:grpSpPr bwMode="auto">
          <a:xfrm>
            <a:off x="5791200" y="1295400"/>
            <a:ext cx="3048000" cy="3373438"/>
            <a:chOff x="5791200" y="1295400"/>
            <a:chExt cx="3048000" cy="3373438"/>
          </a:xfrm>
        </p:grpSpPr>
        <p:grpSp>
          <p:nvGrpSpPr>
            <p:cNvPr id="20" name="Group 26"/>
            <p:cNvGrpSpPr>
              <a:grpSpLocks/>
            </p:cNvGrpSpPr>
            <p:nvPr/>
          </p:nvGrpSpPr>
          <p:grpSpPr bwMode="auto">
            <a:xfrm>
              <a:off x="5791200" y="1295400"/>
              <a:ext cx="2971800" cy="2376488"/>
              <a:chOff x="5791200" y="1295400"/>
              <a:chExt cx="2971800" cy="2376488"/>
            </a:xfrm>
          </p:grpSpPr>
          <p:sp>
            <p:nvSpPr>
              <p:cNvPr id="24" name="Rectangle 10"/>
              <p:cNvSpPr>
                <a:spLocks noChangeArrowheads="1"/>
              </p:cNvSpPr>
              <p:nvPr/>
            </p:nvSpPr>
            <p:spPr bwMode="auto">
              <a:xfrm>
                <a:off x="6119813" y="1295400"/>
                <a:ext cx="2643187" cy="2376488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5" name="Text Box 8"/>
              <p:cNvSpPr txBox="1">
                <a:spLocks noChangeArrowheads="1"/>
              </p:cNvSpPr>
              <p:nvPr/>
            </p:nvSpPr>
            <p:spPr bwMode="auto">
              <a:xfrm>
                <a:off x="6172200" y="1697038"/>
                <a:ext cx="2519363" cy="14779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b="1" dirty="0">
                    <a:latin typeface="Century Gothic" charset="0"/>
                    <a:ea typeface="Gill Sans" charset="0"/>
                    <a:cs typeface="Gill Sans" charset="0"/>
                  </a:rPr>
                  <a:t>Hybrid compressor:</a:t>
                </a:r>
                <a:endParaRPr lang="en-US" b="1" dirty="0" smtClean="0">
                  <a:latin typeface="Century Gothic" charset="0"/>
                  <a:ea typeface="Gill Sans" charset="0"/>
                  <a:cs typeface="Gill Sans" charset="0"/>
                </a:endParaRPr>
              </a:p>
              <a:p>
                <a:pPr algn="ctr">
                  <a:spcBef>
                    <a:spcPct val="50000"/>
                  </a:spcBef>
                </a:pPr>
                <a:r>
                  <a:rPr lang="en-US" b="1" dirty="0" smtClean="0">
                    <a:latin typeface="Century Gothic" charset="0"/>
                    <a:ea typeface="Gill Sans" charset="0"/>
                    <a:cs typeface="Gill Sans" charset="0"/>
                  </a:rPr>
                  <a:t>Transmission gratings +</a:t>
                </a:r>
                <a:endParaRPr lang="en-US" b="1" dirty="0">
                  <a:latin typeface="Century Gothic" charset="0"/>
                  <a:ea typeface="Gill Sans" charset="0"/>
                  <a:cs typeface="Gill Sans" charset="0"/>
                </a:endParaRPr>
              </a:p>
              <a:p>
                <a:pPr algn="ctr">
                  <a:spcBef>
                    <a:spcPct val="50000"/>
                  </a:spcBef>
                </a:pPr>
                <a:r>
                  <a:rPr lang="en-US" b="1" dirty="0">
                    <a:latin typeface="Century Gothic" charset="0"/>
                    <a:ea typeface="Gill Sans" charset="0"/>
                    <a:cs typeface="Gill Sans" charset="0"/>
                  </a:rPr>
                  <a:t>chirped mirrors</a:t>
                </a:r>
              </a:p>
            </p:txBody>
          </p:sp>
          <p:sp>
            <p:nvSpPr>
              <p:cNvPr id="26" name="Right Arrow 25"/>
              <p:cNvSpPr/>
              <p:nvPr/>
            </p:nvSpPr>
            <p:spPr>
              <a:xfrm>
                <a:off x="5791200" y="1884363"/>
                <a:ext cx="304800" cy="712787"/>
              </a:xfrm>
              <a:prstGeom prst="rightArrow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1" name="Group 27"/>
            <p:cNvGrpSpPr>
              <a:grpSpLocks/>
            </p:cNvGrpSpPr>
            <p:nvPr/>
          </p:nvGrpSpPr>
          <p:grpSpPr bwMode="auto">
            <a:xfrm>
              <a:off x="6096000" y="3678238"/>
              <a:ext cx="2743200" cy="990600"/>
              <a:chOff x="6096000" y="3678238"/>
              <a:chExt cx="2743200" cy="990600"/>
            </a:xfrm>
          </p:grpSpPr>
          <p:sp>
            <p:nvSpPr>
              <p:cNvPr id="22" name="Text Box 22"/>
              <p:cNvSpPr txBox="1">
                <a:spLocks noChangeArrowheads="1"/>
              </p:cNvSpPr>
              <p:nvPr/>
            </p:nvSpPr>
            <p:spPr bwMode="auto">
              <a:xfrm>
                <a:off x="6096000" y="4022725"/>
                <a:ext cx="2743200" cy="646113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dirty="0" smtClean="0">
                    <a:solidFill>
                      <a:srgbClr val="000000"/>
                    </a:solidFill>
                    <a:latin typeface="Century Gothic" charset="0"/>
                    <a:ea typeface="Gill Sans" charset="0"/>
                  </a:rPr>
                  <a:t>2 </a:t>
                </a:r>
                <a:r>
                  <a:rPr lang="en-US" dirty="0" err="1">
                    <a:solidFill>
                      <a:srgbClr val="000000"/>
                    </a:solidFill>
                    <a:latin typeface="Century Gothic" charset="0"/>
                    <a:ea typeface="Gill Sans" charset="0"/>
                  </a:rPr>
                  <a:t>mJ</a:t>
                </a:r>
                <a:r>
                  <a:rPr lang="en-US" dirty="0">
                    <a:solidFill>
                      <a:srgbClr val="000000"/>
                    </a:solidFill>
                    <a:latin typeface="Century Gothic" charset="0"/>
                    <a:ea typeface="Gill Sans" charset="0"/>
                  </a:rPr>
                  <a:t>, 26 </a:t>
                </a:r>
                <a:r>
                  <a:rPr lang="en-US" dirty="0" err="1">
                    <a:solidFill>
                      <a:srgbClr val="000000"/>
                    </a:solidFill>
                    <a:latin typeface="Century Gothic" charset="0"/>
                    <a:ea typeface="Gill Sans" charset="0"/>
                  </a:rPr>
                  <a:t>fs</a:t>
                </a:r>
                <a:r>
                  <a:rPr lang="en-US" dirty="0">
                    <a:solidFill>
                      <a:srgbClr val="000000"/>
                    </a:solidFill>
                    <a:latin typeface="Century Gothic" charset="0"/>
                    <a:ea typeface="Gill Sans" charset="0"/>
                  </a:rPr>
                  <a:t>,  CEP stabilized pulses</a:t>
                </a:r>
              </a:p>
            </p:txBody>
          </p:sp>
          <p:sp>
            <p:nvSpPr>
              <p:cNvPr id="23" name="Right Arrow 22"/>
              <p:cNvSpPr/>
              <p:nvPr/>
            </p:nvSpPr>
            <p:spPr>
              <a:xfrm rot="5400000">
                <a:off x="7366794" y="3474244"/>
                <a:ext cx="304800" cy="712788"/>
              </a:xfrm>
              <a:prstGeom prst="rightArrow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7" name="Text Box 57"/>
          <p:cNvSpPr txBox="1">
            <a:spLocks noChangeArrowheads="1"/>
          </p:cNvSpPr>
          <p:nvPr/>
        </p:nvSpPr>
        <p:spPr bwMode="auto">
          <a:xfrm flipH="1">
            <a:off x="457200" y="6096000"/>
            <a:ext cx="40624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fr-FR" sz="1400" dirty="0">
                <a:solidFill>
                  <a:srgbClr val="333399"/>
                </a:solidFill>
                <a:latin typeface="Century Gothic" charset="0"/>
                <a:ea typeface="Century Gothic" charset="0"/>
                <a:cs typeface="Century Gothic" charset="0"/>
              </a:rPr>
              <a:t>Canova </a:t>
            </a:r>
            <a:r>
              <a:rPr lang="fr-FR" sz="1400" i="1" dirty="0">
                <a:solidFill>
                  <a:srgbClr val="333399"/>
                </a:solidFill>
                <a:latin typeface="Century Gothic" charset="0"/>
                <a:ea typeface="Century Gothic" charset="0"/>
                <a:cs typeface="Century Gothic" charset="0"/>
              </a:rPr>
              <a:t>et al</a:t>
            </a:r>
            <a:r>
              <a:rPr lang="fr-FR" sz="1400" dirty="0">
                <a:solidFill>
                  <a:srgbClr val="333399"/>
                </a:solidFill>
                <a:latin typeface="Century Gothic" charset="0"/>
                <a:ea typeface="Century Gothic" charset="0"/>
                <a:cs typeface="Century Gothic" charset="0"/>
              </a:rPr>
              <a:t>., </a:t>
            </a:r>
            <a:r>
              <a:rPr lang="fr-FR" sz="1400" dirty="0" err="1">
                <a:solidFill>
                  <a:srgbClr val="333399"/>
                </a:solidFill>
                <a:latin typeface="Century Gothic" charset="0"/>
                <a:ea typeface="Century Gothic" charset="0"/>
                <a:cs typeface="Century Gothic" charset="0"/>
              </a:rPr>
              <a:t>Opt</a:t>
            </a:r>
            <a:r>
              <a:rPr lang="fr-FR" sz="1400" dirty="0">
                <a:solidFill>
                  <a:srgbClr val="333399"/>
                </a:solidFill>
                <a:latin typeface="Century Gothic" charset="0"/>
                <a:ea typeface="Century Gothic" charset="0"/>
                <a:cs typeface="Century Gothic" charset="0"/>
              </a:rPr>
              <a:t>. </a:t>
            </a:r>
            <a:r>
              <a:rPr lang="fr-FR" sz="1400" dirty="0" err="1">
                <a:solidFill>
                  <a:srgbClr val="333399"/>
                </a:solidFill>
                <a:latin typeface="Century Gothic" charset="0"/>
                <a:ea typeface="Century Gothic" charset="0"/>
                <a:cs typeface="Century Gothic" charset="0"/>
              </a:rPr>
              <a:t>Lett</a:t>
            </a:r>
            <a:r>
              <a:rPr lang="fr-FR" sz="1400" dirty="0">
                <a:solidFill>
                  <a:srgbClr val="333399"/>
                </a:solidFill>
                <a:latin typeface="Century Gothic" charset="0"/>
                <a:ea typeface="Century Gothic" charset="0"/>
                <a:cs typeface="Century Gothic" charset="0"/>
              </a:rPr>
              <a:t>. 34, 1333 (2009)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8" descr="Fig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9100" y="882060"/>
            <a:ext cx="8534400" cy="299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1" descr="Fiber 1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4111035"/>
            <a:ext cx="4464050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9" descr="C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37200" y="4103097"/>
            <a:ext cx="2916238" cy="180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8"/>
          <p:cNvSpPr>
            <a:spLocks noChangeArrowheads="1"/>
          </p:cNvSpPr>
          <p:nvPr/>
        </p:nvSpPr>
        <p:spPr bwMode="auto">
          <a:xfrm>
            <a:off x="855663" y="0"/>
            <a:ext cx="7677150" cy="588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768" tIns="47884" rIns="95768" bIns="47884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High energy hollow fiber compression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0" name="Text Box 57"/>
          <p:cNvSpPr txBox="1">
            <a:spLocks noChangeArrowheads="1"/>
          </p:cNvSpPr>
          <p:nvPr/>
        </p:nvSpPr>
        <p:spPr bwMode="auto">
          <a:xfrm flipH="1">
            <a:off x="1371600" y="6084297"/>
            <a:ext cx="6324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fr-FR" sz="1400">
                <a:solidFill>
                  <a:srgbClr val="333399"/>
                </a:solidFill>
                <a:latin typeface="Century Gothic" charset="0"/>
                <a:ea typeface="Century Gothic" charset="0"/>
                <a:cs typeface="Century Gothic" charset="0"/>
              </a:rPr>
              <a:t>Chen </a:t>
            </a:r>
            <a:r>
              <a:rPr lang="fr-FR" sz="1400" i="1">
                <a:solidFill>
                  <a:srgbClr val="333399"/>
                </a:solidFill>
                <a:latin typeface="Century Gothic" charset="0"/>
                <a:ea typeface="Century Gothic" charset="0"/>
                <a:cs typeface="Century Gothic" charset="0"/>
              </a:rPr>
              <a:t>et al</a:t>
            </a:r>
            <a:r>
              <a:rPr lang="fr-FR" sz="1400">
                <a:solidFill>
                  <a:srgbClr val="333399"/>
                </a:solidFill>
                <a:latin typeface="Century Gothic" charset="0"/>
                <a:ea typeface="Century Gothic" charset="0"/>
                <a:cs typeface="Century Gothic" charset="0"/>
              </a:rPr>
              <a:t>., Opt. Lett. 34, 1588 (2009)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8"/>
          <p:cNvSpPr>
            <a:spLocks noChangeArrowheads="1"/>
          </p:cNvSpPr>
          <p:nvPr/>
        </p:nvSpPr>
        <p:spPr bwMode="auto">
          <a:xfrm>
            <a:off x="590550" y="0"/>
            <a:ext cx="8207375" cy="588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768" tIns="47884" rIns="95768" bIns="47884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Circular polarization = higher throughput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4821" y="781087"/>
            <a:ext cx="5879693" cy="4267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"/>
          <p:cNvGrpSpPr/>
          <p:nvPr/>
        </p:nvGrpSpPr>
        <p:grpSpPr>
          <a:xfrm>
            <a:off x="1775302" y="5213678"/>
            <a:ext cx="6520243" cy="1323154"/>
            <a:chOff x="1775302" y="5213678"/>
            <a:chExt cx="6520243" cy="1323154"/>
          </a:xfrm>
        </p:grpSpPr>
        <p:sp>
          <p:nvSpPr>
            <p:cNvPr id="9" name="Rectangle 3"/>
            <p:cNvSpPr txBox="1">
              <a:spLocks noChangeArrowheads="1"/>
            </p:cNvSpPr>
            <p:nvPr/>
          </p:nvSpPr>
          <p:spPr bwMode="auto">
            <a:xfrm>
              <a:off x="2063555" y="5213678"/>
              <a:ext cx="6231990" cy="13231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lvl="1">
                <a:lnSpc>
                  <a:spcPct val="80000"/>
                </a:lnSpc>
                <a:buFont typeface="Arial"/>
                <a:buChar char="•"/>
              </a:pPr>
              <a:r>
                <a:rPr lang="fr-FR" sz="2800" dirty="0" smtClean="0">
                  <a:latin typeface="Century Gothic"/>
                  <a:cs typeface="Century Gothic"/>
                </a:rPr>
                <a:t> </a:t>
              </a:r>
              <a:r>
                <a:rPr lang="fr-FR" sz="2800" dirty="0" err="1" smtClean="0">
                  <a:latin typeface="Century Gothic"/>
                  <a:cs typeface="Century Gothic"/>
                </a:rPr>
                <a:t>better</a:t>
              </a:r>
              <a:r>
                <a:rPr lang="fr-FR" sz="2800" dirty="0" smtClean="0">
                  <a:latin typeface="Century Gothic"/>
                  <a:cs typeface="Century Gothic"/>
                </a:rPr>
                <a:t> </a:t>
              </a:r>
              <a:r>
                <a:rPr lang="fr-FR" sz="2800" dirty="0" err="1" smtClean="0">
                  <a:latin typeface="Century Gothic"/>
                  <a:cs typeface="Century Gothic"/>
                </a:rPr>
                <a:t>coupling</a:t>
              </a:r>
              <a:endParaRPr lang="fr-FR" sz="2800" dirty="0" smtClean="0">
                <a:latin typeface="Century Gothic"/>
                <a:cs typeface="Century Gothic"/>
              </a:endParaRPr>
            </a:p>
            <a:p>
              <a:pPr lvl="1">
                <a:lnSpc>
                  <a:spcPct val="80000"/>
                </a:lnSpc>
                <a:buFont typeface="Arial"/>
                <a:buChar char="•"/>
              </a:pPr>
              <a:endParaRPr lang="fr-FR" sz="2800" dirty="0" smtClean="0">
                <a:latin typeface="Century Gothic"/>
                <a:cs typeface="Century Gothic"/>
              </a:endParaRPr>
            </a:p>
            <a:p>
              <a:pPr lvl="1">
                <a:lnSpc>
                  <a:spcPct val="80000"/>
                </a:lnSpc>
                <a:buFont typeface="Arial"/>
                <a:buChar char="•"/>
              </a:pPr>
              <a:r>
                <a:rPr lang="fr-FR" sz="2800" dirty="0" smtClean="0">
                  <a:latin typeface="Century Gothic"/>
                  <a:cs typeface="Century Gothic"/>
                </a:rPr>
                <a:t> up to 30% more transmission</a:t>
              </a:r>
            </a:p>
          </p:txBody>
        </p:sp>
        <p:sp>
          <p:nvSpPr>
            <p:cNvPr id="8" name="Right Arrow 7"/>
            <p:cNvSpPr/>
            <p:nvPr/>
          </p:nvSpPr>
          <p:spPr bwMode="auto">
            <a:xfrm>
              <a:off x="1775302" y="5467675"/>
              <a:ext cx="576505" cy="712788"/>
            </a:xfrm>
            <a:prstGeom prst="rightArrow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1"/>
          <p:cNvGrpSpPr>
            <a:grpSpLocks/>
          </p:cNvGrpSpPr>
          <p:nvPr/>
        </p:nvGrpSpPr>
        <p:grpSpPr bwMode="auto">
          <a:xfrm>
            <a:off x="207115" y="499071"/>
            <a:ext cx="8763000" cy="3727450"/>
            <a:chOff x="304800" y="457200"/>
            <a:chExt cx="8763000" cy="3727450"/>
          </a:xfrm>
        </p:grpSpPr>
        <p:pic>
          <p:nvPicPr>
            <p:cNvPr id="17" name="Picture 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4800" y="457200"/>
              <a:ext cx="6781800" cy="3727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 Box 8"/>
            <p:cNvSpPr txBox="1">
              <a:spLocks noChangeArrowheads="1"/>
            </p:cNvSpPr>
            <p:nvPr/>
          </p:nvSpPr>
          <p:spPr bwMode="auto">
            <a:xfrm>
              <a:off x="6737350" y="1371600"/>
              <a:ext cx="2330450" cy="12001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dirty="0">
                  <a:latin typeface="Century Gothic" charset="0"/>
                  <a:ea typeface="Century Gothic" charset="0"/>
                  <a:cs typeface="Century Gothic" charset="0"/>
                </a:rPr>
                <a:t>More stable propagation for CP</a:t>
              </a:r>
            </a:p>
          </p:txBody>
        </p:sp>
      </p:grpSp>
      <p:sp>
        <p:nvSpPr>
          <p:cNvPr id="19" name="Rectangle 48"/>
          <p:cNvSpPr>
            <a:spLocks noChangeArrowheads="1"/>
          </p:cNvSpPr>
          <p:nvPr/>
        </p:nvSpPr>
        <p:spPr bwMode="auto">
          <a:xfrm>
            <a:off x="1494395" y="-91"/>
            <a:ext cx="6176415" cy="5891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768" tIns="47884" rIns="95768" bIns="47884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CP = more stable propagation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entury Gothic" charset="0"/>
              <a:ea typeface="Century Gothic" charset="0"/>
              <a:cs typeface="Century Gothic" charset="0"/>
            </a:endParaRPr>
          </a:p>
        </p:txBody>
      </p:sp>
      <p:grpSp>
        <p:nvGrpSpPr>
          <p:cNvPr id="20" name="Group 12"/>
          <p:cNvGrpSpPr>
            <a:grpSpLocks/>
          </p:cNvGrpSpPr>
          <p:nvPr/>
        </p:nvGrpSpPr>
        <p:grpSpPr bwMode="auto">
          <a:xfrm>
            <a:off x="685800" y="4572000"/>
            <a:ext cx="8655050" cy="2095500"/>
            <a:chOff x="685800" y="4572000"/>
            <a:chExt cx="8655050" cy="2095500"/>
          </a:xfrm>
        </p:grpSpPr>
        <p:grpSp>
          <p:nvGrpSpPr>
            <p:cNvPr id="21" name="Group 16"/>
            <p:cNvGrpSpPr>
              <a:grpSpLocks/>
            </p:cNvGrpSpPr>
            <p:nvPr/>
          </p:nvGrpSpPr>
          <p:grpSpPr bwMode="auto">
            <a:xfrm>
              <a:off x="685800" y="4572000"/>
              <a:ext cx="3162300" cy="2095500"/>
              <a:chOff x="1295400" y="4419600"/>
              <a:chExt cx="3152249" cy="2073303"/>
            </a:xfrm>
          </p:grpSpPr>
          <p:pic>
            <p:nvPicPr>
              <p:cNvPr id="26" name="Picture 60" descr="Fig4b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295400" y="4419600"/>
                <a:ext cx="3152249" cy="20733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7" name="Rectangle 14"/>
              <p:cNvSpPr>
                <a:spLocks noChangeArrowheads="1"/>
              </p:cNvSpPr>
              <p:nvPr/>
            </p:nvSpPr>
            <p:spPr bwMode="auto">
              <a:xfrm>
                <a:off x="1676399" y="4572000"/>
                <a:ext cx="638844" cy="36542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>
                    <a:latin typeface="Century Gothic" charset="0"/>
                    <a:ea typeface="Century Gothic" charset="0"/>
                    <a:cs typeface="Century Gothic" charset="0"/>
                  </a:rPr>
                  <a:t>LP</a:t>
                </a:r>
              </a:p>
            </p:txBody>
          </p:sp>
        </p:grpSp>
        <p:grpSp>
          <p:nvGrpSpPr>
            <p:cNvPr id="22" name="Group 17"/>
            <p:cNvGrpSpPr>
              <a:grpSpLocks/>
            </p:cNvGrpSpPr>
            <p:nvPr/>
          </p:nvGrpSpPr>
          <p:grpSpPr bwMode="auto">
            <a:xfrm>
              <a:off x="4191000" y="4572000"/>
              <a:ext cx="3143250" cy="2081213"/>
              <a:chOff x="4343400" y="4572000"/>
              <a:chExt cx="3143250" cy="2080502"/>
            </a:xfrm>
          </p:grpSpPr>
          <p:pic>
            <p:nvPicPr>
              <p:cNvPr id="24" name="Picture 59" descr="Fig4a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343400" y="4572000"/>
                <a:ext cx="3143250" cy="20805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" name="Rectangle 15"/>
              <p:cNvSpPr>
                <a:spLocks noChangeArrowheads="1"/>
              </p:cNvSpPr>
              <p:nvPr/>
            </p:nvSpPr>
            <p:spPr bwMode="auto">
              <a:xfrm>
                <a:off x="4800600" y="4800600"/>
                <a:ext cx="508936" cy="3693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>
                    <a:latin typeface="Century Gothic" charset="0"/>
                    <a:ea typeface="Century Gothic" charset="0"/>
                    <a:cs typeface="Century Gothic" charset="0"/>
                  </a:rPr>
                  <a:t>CP</a:t>
                </a:r>
              </a:p>
            </p:txBody>
          </p:sp>
        </p:grpSp>
        <p:sp>
          <p:nvSpPr>
            <p:cNvPr id="23" name="Text Box 8"/>
            <p:cNvSpPr txBox="1">
              <a:spLocks noChangeArrowheads="1"/>
            </p:cNvSpPr>
            <p:nvPr/>
          </p:nvSpPr>
          <p:spPr bwMode="auto">
            <a:xfrm>
              <a:off x="7010400" y="5189538"/>
              <a:ext cx="2330450" cy="830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latin typeface="Century Gothic" charset="0"/>
                  <a:ea typeface="Century Gothic" charset="0"/>
                  <a:cs typeface="Century Gothic" charset="0"/>
                </a:rPr>
                <a:t>Spectral stability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710</Words>
  <Application>Microsoft Macintosh PowerPoint</Application>
  <PresentationFormat>On-screen Show (4:3)</PresentationFormat>
  <Paragraphs>167</Paragraphs>
  <Slides>19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Links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Office Theme</vt:lpstr>
      <vt:lpstr>!OLE_LINK2</vt:lpstr>
      <vt:lpstr>Macintosh HD:Users:loggylopez:Documents:BOULOT:LOA:ARTICLES:HCF_CIRCULAR:efficient chirp:highly efficient scaling_HCF_LPL_ROD2.doc!OLE_LINK1</vt:lpstr>
      <vt:lpstr>!OLE_LINK2</vt:lpstr>
      <vt:lpstr>Document1!OLE_LINK2</vt:lpstr>
      <vt:lpstr>Document1!OLE_LINK3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FEII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Rodrigo Lopez-Martens</dc:creator>
  <cp:lastModifiedBy>Rodrigo Lopez-Martens</cp:lastModifiedBy>
  <cp:revision>57</cp:revision>
  <dcterms:created xsi:type="dcterms:W3CDTF">2010-09-29T12:42:40Z</dcterms:created>
  <dcterms:modified xsi:type="dcterms:W3CDTF">2010-09-29T12:47:31Z</dcterms:modified>
</cp:coreProperties>
</file>