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31"/>
  </p:notesMasterIdLst>
  <p:sldIdLst>
    <p:sldId id="257" r:id="rId2"/>
    <p:sldId id="260" r:id="rId3"/>
    <p:sldId id="293" r:id="rId4"/>
    <p:sldId id="338" r:id="rId5"/>
    <p:sldId id="292" r:id="rId6"/>
    <p:sldId id="273" r:id="rId7"/>
    <p:sldId id="296" r:id="rId8"/>
    <p:sldId id="279" r:id="rId9"/>
    <p:sldId id="310" r:id="rId10"/>
    <p:sldId id="311" r:id="rId11"/>
    <p:sldId id="333" r:id="rId12"/>
    <p:sldId id="299" r:id="rId13"/>
    <p:sldId id="313" r:id="rId14"/>
    <p:sldId id="300" r:id="rId15"/>
    <p:sldId id="302" r:id="rId16"/>
    <p:sldId id="314" r:id="rId17"/>
    <p:sldId id="316" r:id="rId18"/>
    <p:sldId id="344" r:id="rId19"/>
    <p:sldId id="308" r:id="rId20"/>
    <p:sldId id="315" r:id="rId21"/>
    <p:sldId id="337" r:id="rId22"/>
    <p:sldId id="336" r:id="rId23"/>
    <p:sldId id="307" r:id="rId24"/>
    <p:sldId id="339" r:id="rId25"/>
    <p:sldId id="340" r:id="rId26"/>
    <p:sldId id="342" r:id="rId27"/>
    <p:sldId id="322" r:id="rId28"/>
    <p:sldId id="325" r:id="rId29"/>
    <p:sldId id="285" r:id="rId30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6pPr>
    <a:lvl7pPr marL="2743200" algn="l" defTabSz="914400" rtl="0" eaLnBrk="1" latinLnBrk="0" hangingPunct="1"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7pPr>
    <a:lvl8pPr marL="3200400" algn="l" defTabSz="914400" rtl="0" eaLnBrk="1" latinLnBrk="0" hangingPunct="1"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8pPr>
    <a:lvl9pPr marL="3657600" algn="l" defTabSz="914400" rtl="0" eaLnBrk="1" latinLnBrk="0" hangingPunct="1">
      <a:defRPr sz="1400" b="1" kern="1200">
        <a:solidFill>
          <a:schemeClr val="tx1"/>
        </a:solidFill>
        <a:latin typeface="Arial" pitchFamily="34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0066FF"/>
    <a:srgbClr val="3399FF"/>
    <a:srgbClr val="CC5500"/>
    <a:srgbClr val="CC0066"/>
    <a:srgbClr val="FFCC66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25424" autoAdjust="0"/>
    <p:restoredTop sz="94660" autoAdjust="0"/>
  </p:normalViewPr>
  <p:slideViewPr>
    <p:cSldViewPr>
      <p:cViewPr varScale="1">
        <p:scale>
          <a:sx n="50" d="100"/>
          <a:sy n="50" d="100"/>
        </p:scale>
        <p:origin x="-750" y="-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480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2" d="100"/>
        <a:sy n="72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en-US"/>
  <c:chart>
    <c:plotArea>
      <c:layout/>
      <c:scatterChart>
        <c:scatterStyle val="lineMarker"/>
        <c:ser>
          <c:idx val="0"/>
          <c:order val="0"/>
          <c:spPr>
            <a:ln w="28575">
              <a:noFill/>
            </a:ln>
          </c:spPr>
          <c:marker>
            <c:symbol val="diamond"/>
            <c:size val="7"/>
            <c:spPr>
              <a:solidFill>
                <a:schemeClr val="tx1"/>
              </a:solidFill>
              <a:ln w="12700" cap="rnd">
                <a:solidFill>
                  <a:schemeClr val="tx1"/>
                </a:solidFill>
              </a:ln>
            </c:spPr>
          </c:marker>
          <c:yVal>
            <c:numRef>
              <c:f>Sheet1!$H$2:$H$70</c:f>
              <c:numCache>
                <c:formatCode>0.00</c:formatCode>
                <c:ptCount val="69"/>
                <c:pt idx="0">
                  <c:v>10.4832</c:v>
                </c:pt>
                <c:pt idx="1">
                  <c:v>103.62239999999997</c:v>
                </c:pt>
                <c:pt idx="2">
                  <c:v>8.8416000000000015</c:v>
                </c:pt>
                <c:pt idx="3">
                  <c:v>9.3024000000000022</c:v>
                </c:pt>
                <c:pt idx="4">
                  <c:v>85.795199999999994</c:v>
                </c:pt>
                <c:pt idx="5">
                  <c:v>86.486400000000003</c:v>
                </c:pt>
                <c:pt idx="6">
                  <c:v>95.702399999999983</c:v>
                </c:pt>
                <c:pt idx="7">
                  <c:v>10.396800000000002</c:v>
                </c:pt>
                <c:pt idx="8">
                  <c:v>11.462400000000002</c:v>
                </c:pt>
                <c:pt idx="9">
                  <c:v>11.779200000000001</c:v>
                </c:pt>
                <c:pt idx="10">
                  <c:v>11.088000000000001</c:v>
                </c:pt>
                <c:pt idx="11">
                  <c:v>114.22079999999998</c:v>
                </c:pt>
                <c:pt idx="12">
                  <c:v>10.7136</c:v>
                </c:pt>
                <c:pt idx="13">
                  <c:v>9.9936000000000007</c:v>
                </c:pt>
                <c:pt idx="14">
                  <c:v>11.635200000000001</c:v>
                </c:pt>
                <c:pt idx="15">
                  <c:v>8.6976000000000013</c:v>
                </c:pt>
                <c:pt idx="16">
                  <c:v>9.1872000000000025</c:v>
                </c:pt>
                <c:pt idx="17">
                  <c:v>9.7919999999999998</c:v>
                </c:pt>
                <c:pt idx="18">
                  <c:v>10.022400000000001</c:v>
                </c:pt>
                <c:pt idx="19">
                  <c:v>105.7248</c:v>
                </c:pt>
                <c:pt idx="20">
                  <c:v>8.8416000000000015</c:v>
                </c:pt>
                <c:pt idx="21">
                  <c:v>9.0144000000000002</c:v>
                </c:pt>
                <c:pt idx="22">
                  <c:v>8.8416000000000015</c:v>
                </c:pt>
                <c:pt idx="23">
                  <c:v>9.9360000000000035</c:v>
                </c:pt>
                <c:pt idx="24">
                  <c:v>9.6479999999999997</c:v>
                </c:pt>
                <c:pt idx="25">
                  <c:v>9.8784000000000027</c:v>
                </c:pt>
                <c:pt idx="26">
                  <c:v>118.08</c:v>
                </c:pt>
                <c:pt idx="27">
                  <c:v>9.7919999999999998</c:v>
                </c:pt>
                <c:pt idx="28">
                  <c:v>9.9360000000000035</c:v>
                </c:pt>
                <c:pt idx="29">
                  <c:v>9.7632000000000012</c:v>
                </c:pt>
                <c:pt idx="30">
                  <c:v>6.2495999999999992</c:v>
                </c:pt>
                <c:pt idx="31">
                  <c:v>8.2656000000000027</c:v>
                </c:pt>
                <c:pt idx="32">
                  <c:v>8.553600000000003</c:v>
                </c:pt>
                <c:pt idx="33">
                  <c:v>8.0064000000000011</c:v>
                </c:pt>
                <c:pt idx="34">
                  <c:v>8.7264000000000017</c:v>
                </c:pt>
                <c:pt idx="35">
                  <c:v>120.96000000000001</c:v>
                </c:pt>
                <c:pt idx="36">
                  <c:v>137.95200000000003</c:v>
                </c:pt>
                <c:pt idx="37">
                  <c:v>144.57599999999999</c:v>
                </c:pt>
                <c:pt idx="38">
                  <c:v>133.91999999999999</c:v>
                </c:pt>
                <c:pt idx="39">
                  <c:v>10.1088</c:v>
                </c:pt>
                <c:pt idx="40">
                  <c:v>11.231999999999999</c:v>
                </c:pt>
                <c:pt idx="41">
                  <c:v>11.3184</c:v>
                </c:pt>
                <c:pt idx="42">
                  <c:v>10.857600000000001</c:v>
                </c:pt>
                <c:pt idx="43">
                  <c:v>11.0304</c:v>
                </c:pt>
                <c:pt idx="44">
                  <c:v>170.78399999999999</c:v>
                </c:pt>
                <c:pt idx="45">
                  <c:v>162.72</c:v>
                </c:pt>
                <c:pt idx="46">
                  <c:v>180.864</c:v>
                </c:pt>
                <c:pt idx="47">
                  <c:v>178.84800000000001</c:v>
                </c:pt>
                <c:pt idx="48">
                  <c:v>11.231999999999999</c:v>
                </c:pt>
                <c:pt idx="49">
                  <c:v>11.4048</c:v>
                </c:pt>
                <c:pt idx="50">
                  <c:v>10.944000000000001</c:v>
                </c:pt>
                <c:pt idx="51">
                  <c:v>10.569600000000003</c:v>
                </c:pt>
                <c:pt idx="52">
                  <c:v>10.944000000000001</c:v>
                </c:pt>
                <c:pt idx="53">
                  <c:v>10.857600000000001</c:v>
                </c:pt>
                <c:pt idx="54">
                  <c:v>10.771199999999999</c:v>
                </c:pt>
                <c:pt idx="55">
                  <c:v>178.84800000000001</c:v>
                </c:pt>
                <c:pt idx="56">
                  <c:v>188.35200000000003</c:v>
                </c:pt>
                <c:pt idx="57">
                  <c:v>186.04799999999997</c:v>
                </c:pt>
                <c:pt idx="58">
                  <c:v>185.47200000000001</c:v>
                </c:pt>
                <c:pt idx="59">
                  <c:v>184.89600000000004</c:v>
                </c:pt>
                <c:pt idx="60">
                  <c:v>178.84800000000001</c:v>
                </c:pt>
                <c:pt idx="61">
                  <c:v>11.779200000000001</c:v>
                </c:pt>
                <c:pt idx="62">
                  <c:v>11.5488</c:v>
                </c:pt>
                <c:pt idx="63">
                  <c:v>10.454400000000001</c:v>
                </c:pt>
                <c:pt idx="64">
                  <c:v>10.9152</c:v>
                </c:pt>
                <c:pt idx="65">
                  <c:v>11.2608</c:v>
                </c:pt>
                <c:pt idx="66">
                  <c:v>10.9152</c:v>
                </c:pt>
                <c:pt idx="67">
                  <c:v>189.50399999999999</c:v>
                </c:pt>
                <c:pt idx="68">
                  <c:v>185.47200000000001</c:v>
                </c:pt>
              </c:numCache>
            </c:numRef>
          </c:yVal>
        </c:ser>
        <c:axId val="143152640"/>
        <c:axId val="153050496"/>
      </c:scatterChart>
      <c:valAx>
        <c:axId val="143152640"/>
        <c:scaling>
          <c:orientation val="minMax"/>
        </c:scaling>
        <c:axPos val="b"/>
        <c:tickLblPos val="nextTo"/>
        <c:crossAx val="153050496"/>
        <c:crosses val="autoZero"/>
        <c:crossBetween val="midCat"/>
      </c:valAx>
      <c:valAx>
        <c:axId val="153050496"/>
        <c:scaling>
          <c:orientation val="minMax"/>
          <c:min val="0"/>
        </c:scaling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Energy on target [Joule]</a:t>
                </a:r>
              </a:p>
            </c:rich>
          </c:tx>
          <c:layout/>
        </c:title>
        <c:numFmt formatCode="0" sourceLinked="0"/>
        <c:tickLblPos val="nextTo"/>
        <c:crossAx val="143152640"/>
        <c:crosses val="autoZero"/>
        <c:crossBetween val="midCat"/>
      </c:valAx>
    </c:plotArea>
    <c:plotVisOnly val="1"/>
  </c:chart>
  <c:externalData r:id="rId1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endParaRPr lang="en-US"/>
          </a:p>
        </p:txBody>
      </p:sp>
      <p:sp>
        <p:nvSpPr>
          <p:cNvPr id="286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</p:spPr>
      </p:sp>
      <p:sp>
        <p:nvSpPr>
          <p:cNvPr id="28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fld id="{35B3E40F-2415-4DAE-BF3E-DE3C9EADAAC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947A3-9F21-45F1-A803-98C9752C5D88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ACCC9A8-0539-49F5-811E-5847FB0CDF4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D947A3-9F21-45F1-A803-98C9752C5D88}" type="slidenum">
              <a:rPr lang="en-US" smtClean="0"/>
              <a:pPr/>
              <a:t>21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7FBE8C5-6859-4EE8-82CD-119A4B73EE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7325"/>
            <a:ext cx="16764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October 2008</a:t>
            </a:r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9622C86D-4EBC-44BF-9FB5-F9CBBB5800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91300" y="228600"/>
            <a:ext cx="2095500" cy="5897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228600"/>
            <a:ext cx="6134100" cy="58975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6537325"/>
            <a:ext cx="16764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October 2008</a:t>
            </a:r>
          </a:p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9F0826A-B82A-4D17-90A1-8713A76EEC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5"/>
          <p:cNvSpPr>
            <a:spLocks noGrp="1" noChangeArrowheads="1"/>
          </p:cNvSpPr>
          <p:nvPr>
            <p:ph type="ftr" sz="quarter" idx="10"/>
          </p:nvPr>
        </p:nvSpPr>
        <p:spPr>
          <a:xfrm>
            <a:off x="9525" y="6604000"/>
            <a:ext cx="1600200" cy="244475"/>
          </a:xfrm>
          <a:prstGeom prst="rect">
            <a:avLst/>
          </a:prstGeom>
        </p:spPr>
        <p:txBody>
          <a:bodyPr/>
          <a:lstStyle>
            <a:lvl1pPr>
              <a:defRPr sz="1000" b="0">
                <a:latin typeface="Arial" charset="0"/>
                <a:ea typeface="ＭＳ Ｐゴシック" pitchFamily="-112" charset="-128"/>
                <a:cs typeface="+mn-cs"/>
              </a:defRPr>
            </a:lvl1pPr>
          </a:lstStyle>
          <a:p>
            <a:pPr>
              <a:defRPr/>
            </a:pPr>
            <a:r>
              <a:rPr lang="en-US"/>
              <a:t>NNSA_Review 2009</a:t>
            </a:r>
            <a:endParaRPr lang="en-US" sz="1400"/>
          </a:p>
        </p:txBody>
      </p:sp>
      <p:pic>
        <p:nvPicPr>
          <p:cNvPr id="22" name="Picture 7"/>
          <p:cNvPicPr>
            <a:picLocks noChangeAspect="1" noChangeArrowheads="1"/>
          </p:cNvPicPr>
          <p:nvPr userDrawn="1"/>
        </p:nvPicPr>
        <p:blipFill>
          <a:blip r:embed="rId2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7660"/>
          <a:stretch>
            <a:fillRect/>
          </a:stretch>
        </p:blipFill>
        <p:spPr bwMode="auto">
          <a:xfrm>
            <a:off x="7620000" y="685800"/>
            <a:ext cx="1306513" cy="60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Line 8"/>
          <p:cNvSpPr>
            <a:spLocks noChangeShapeType="1"/>
          </p:cNvSpPr>
          <p:nvPr userDrawn="1"/>
        </p:nvSpPr>
        <p:spPr bwMode="auto">
          <a:xfrm flipH="1">
            <a:off x="152400" y="990600"/>
            <a:ext cx="74676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latin typeface="Helvetica" pitchFamily="-112" charset="0"/>
              <a:ea typeface="+mn-ea"/>
              <a:cs typeface="+mn-cs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>
            <a:lvl1pPr>
              <a:defRPr sz="2400" b="1">
                <a:latin typeface="Helvetica" pitchFamily="34" charset="0"/>
                <a:cs typeface="Helvetica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5" name="Content Placeholder 2"/>
          <p:cNvSpPr>
            <a:spLocks noGrp="1"/>
          </p:cNvSpPr>
          <p:nvPr>
            <p:ph idx="1"/>
          </p:nvPr>
        </p:nvSpPr>
        <p:spPr>
          <a:xfrm>
            <a:off x="411163" y="1636713"/>
            <a:ext cx="8229600" cy="1792287"/>
          </a:xfrm>
        </p:spPr>
        <p:txBody>
          <a:bodyPr/>
          <a:lstStyle>
            <a:lvl1pPr>
              <a:defRPr sz="1800" b="1">
                <a:latin typeface="Helvetica" pitchFamily="34" charset="0"/>
                <a:cs typeface="Helvetica" pitchFamily="34" charset="0"/>
              </a:defRPr>
            </a:lvl1pPr>
            <a:lvl2pPr>
              <a:defRPr sz="1600" b="1">
                <a:latin typeface="Helvetica" pitchFamily="34" charset="0"/>
                <a:cs typeface="Helvetica" pitchFamily="34" charset="0"/>
              </a:defRPr>
            </a:lvl2pPr>
            <a:lvl3pPr>
              <a:defRPr sz="1400" b="1">
                <a:latin typeface="Helvetica" pitchFamily="34" charset="0"/>
                <a:cs typeface="Helvetica" pitchFamily="34" charset="0"/>
              </a:defRPr>
            </a:lvl3pPr>
            <a:lvl4pPr>
              <a:defRPr sz="1400" b="1">
                <a:latin typeface="Helvetica" pitchFamily="34" charset="0"/>
                <a:cs typeface="Helvetica" pitchFamily="34" charset="0"/>
              </a:defRPr>
            </a:lvl4pPr>
            <a:lvl5pPr>
              <a:defRPr sz="1400" b="1">
                <a:latin typeface="Helvetica" pitchFamily="34" charset="0"/>
                <a:cs typeface="Helvetica" pitchFamily="34" charset="0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p:transition advClick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69"/>
          <p:cNvGrpSpPr>
            <a:grpSpLocks/>
          </p:cNvGrpSpPr>
          <p:nvPr/>
        </p:nvGrpSpPr>
        <p:grpSpPr bwMode="auto">
          <a:xfrm>
            <a:off x="7620000" y="1412875"/>
            <a:ext cx="1050925" cy="1050925"/>
            <a:chOff x="0" y="0"/>
            <a:chExt cx="480" cy="480"/>
          </a:xfrm>
        </p:grpSpPr>
        <p:sp>
          <p:nvSpPr>
            <p:cNvPr id="4" name="Oval 360"/>
            <p:cNvSpPr>
              <a:spLocks noChangeArrowheads="1"/>
            </p:cNvSpPr>
            <p:nvPr/>
          </p:nvSpPr>
          <p:spPr bwMode="auto">
            <a:xfrm>
              <a:off x="0" y="0"/>
              <a:ext cx="480" cy="48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875213">
                <a:defRPr/>
              </a:pPr>
              <a:endParaRPr lang="en-US" sz="9600">
                <a:latin typeface="Calibri" pitchFamily="-112" charset="0"/>
                <a:ea typeface="ＭＳ Ｐゴシック" pitchFamily="-112" charset="-128"/>
                <a:cs typeface="+mn-cs"/>
              </a:endParaRPr>
            </a:p>
          </p:txBody>
        </p:sp>
        <p:sp>
          <p:nvSpPr>
            <p:cNvPr id="5" name="Oval 361"/>
            <p:cNvSpPr>
              <a:spLocks noChangeArrowheads="1"/>
            </p:cNvSpPr>
            <p:nvPr/>
          </p:nvSpPr>
          <p:spPr bwMode="auto">
            <a:xfrm>
              <a:off x="51" y="51"/>
              <a:ext cx="378" cy="378"/>
            </a:xfrm>
            <a:prstGeom prst="ellipse">
              <a:avLst/>
            </a:prstGeom>
            <a:gradFill rotWithShape="1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875213">
                <a:defRPr/>
              </a:pPr>
              <a:endParaRPr lang="en-US" sz="9600">
                <a:latin typeface="Calibri" pitchFamily="-112" charset="0"/>
                <a:ea typeface="ＭＳ Ｐゴシック" pitchFamily="-112" charset="-128"/>
                <a:cs typeface="+mn-cs"/>
              </a:endParaRPr>
            </a:p>
          </p:txBody>
        </p:sp>
        <p:sp>
          <p:nvSpPr>
            <p:cNvPr id="7" name="Freeform 362"/>
            <p:cNvSpPr>
              <a:spLocks/>
            </p:cNvSpPr>
            <p:nvPr/>
          </p:nvSpPr>
          <p:spPr bwMode="auto">
            <a:xfrm>
              <a:off x="72" y="94"/>
              <a:ext cx="303" cy="293"/>
            </a:xfrm>
            <a:custGeom>
              <a:avLst/>
              <a:gdLst>
                <a:gd name="T0" fmla="*/ 152 w 1385"/>
                <a:gd name="T1" fmla="*/ 54 h 1339"/>
                <a:gd name="T2" fmla="*/ 178 w 1385"/>
                <a:gd name="T3" fmla="*/ 68 h 1339"/>
                <a:gd name="T4" fmla="*/ 190 w 1385"/>
                <a:gd name="T5" fmla="*/ 81 h 1339"/>
                <a:gd name="T6" fmla="*/ 206 w 1385"/>
                <a:gd name="T7" fmla="*/ 75 h 1339"/>
                <a:gd name="T8" fmla="*/ 249 w 1385"/>
                <a:gd name="T9" fmla="*/ 77 h 1339"/>
                <a:gd name="T10" fmla="*/ 271 w 1385"/>
                <a:gd name="T11" fmla="*/ 81 h 1339"/>
                <a:gd name="T12" fmla="*/ 291 w 1385"/>
                <a:gd name="T13" fmla="*/ 88 h 1339"/>
                <a:gd name="T14" fmla="*/ 297 w 1385"/>
                <a:gd name="T15" fmla="*/ 135 h 1339"/>
                <a:gd name="T16" fmla="*/ 303 w 1385"/>
                <a:gd name="T17" fmla="*/ 156 h 1339"/>
                <a:gd name="T18" fmla="*/ 299 w 1385"/>
                <a:gd name="T19" fmla="*/ 175 h 1339"/>
                <a:gd name="T20" fmla="*/ 277 w 1385"/>
                <a:gd name="T21" fmla="*/ 194 h 1339"/>
                <a:gd name="T22" fmla="*/ 261 w 1385"/>
                <a:gd name="T23" fmla="*/ 208 h 1339"/>
                <a:gd name="T24" fmla="*/ 239 w 1385"/>
                <a:gd name="T25" fmla="*/ 223 h 1339"/>
                <a:gd name="T26" fmla="*/ 220 w 1385"/>
                <a:gd name="T27" fmla="*/ 236 h 1339"/>
                <a:gd name="T28" fmla="*/ 212 w 1385"/>
                <a:gd name="T29" fmla="*/ 248 h 1339"/>
                <a:gd name="T30" fmla="*/ 211 w 1385"/>
                <a:gd name="T31" fmla="*/ 259 h 1339"/>
                <a:gd name="T32" fmla="*/ 218 w 1385"/>
                <a:gd name="T33" fmla="*/ 291 h 1339"/>
                <a:gd name="T34" fmla="*/ 201 w 1385"/>
                <a:gd name="T35" fmla="*/ 288 h 1339"/>
                <a:gd name="T36" fmla="*/ 184 w 1385"/>
                <a:gd name="T37" fmla="*/ 282 h 1339"/>
                <a:gd name="T38" fmla="*/ 167 w 1385"/>
                <a:gd name="T39" fmla="*/ 267 h 1339"/>
                <a:gd name="T40" fmla="*/ 164 w 1385"/>
                <a:gd name="T41" fmla="*/ 251 h 1339"/>
                <a:gd name="T42" fmla="*/ 153 w 1385"/>
                <a:gd name="T43" fmla="*/ 238 h 1339"/>
                <a:gd name="T44" fmla="*/ 138 w 1385"/>
                <a:gd name="T45" fmla="*/ 214 h 1339"/>
                <a:gd name="T46" fmla="*/ 115 w 1385"/>
                <a:gd name="T47" fmla="*/ 189 h 1339"/>
                <a:gd name="T48" fmla="*/ 86 w 1385"/>
                <a:gd name="T49" fmla="*/ 193 h 1339"/>
                <a:gd name="T50" fmla="*/ 74 w 1385"/>
                <a:gd name="T51" fmla="*/ 209 h 1339"/>
                <a:gd name="T52" fmla="*/ 62 w 1385"/>
                <a:gd name="T53" fmla="*/ 203 h 1339"/>
                <a:gd name="T54" fmla="*/ 46 w 1385"/>
                <a:gd name="T55" fmla="*/ 191 h 1339"/>
                <a:gd name="T56" fmla="*/ 38 w 1385"/>
                <a:gd name="T57" fmla="*/ 171 h 1339"/>
                <a:gd name="T58" fmla="*/ 23 w 1385"/>
                <a:gd name="T59" fmla="*/ 159 h 1339"/>
                <a:gd name="T60" fmla="*/ 6 w 1385"/>
                <a:gd name="T61" fmla="*/ 142 h 1339"/>
                <a:gd name="T62" fmla="*/ 2 w 1385"/>
                <a:gd name="T63" fmla="*/ 127 h 1339"/>
                <a:gd name="T64" fmla="*/ 40 w 1385"/>
                <a:gd name="T65" fmla="*/ 130 h 1339"/>
                <a:gd name="T66" fmla="*/ 79 w 1385"/>
                <a:gd name="T67" fmla="*/ 128 h 1339"/>
                <a:gd name="T68" fmla="*/ 81 w 1385"/>
                <a:gd name="T69" fmla="*/ 29 h 1339"/>
                <a:gd name="T70" fmla="*/ 153 w 1385"/>
                <a:gd name="T71" fmla="*/ 2 h 1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85"/>
                <a:gd name="T109" fmla="*/ 0 h 1339"/>
                <a:gd name="T110" fmla="*/ 1385 w 1385"/>
                <a:gd name="T111" fmla="*/ 1339 h 1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85" h="1339">
                  <a:moveTo>
                    <a:pt x="701" y="8"/>
                  </a:moveTo>
                  <a:cubicBezTo>
                    <a:pt x="695" y="136"/>
                    <a:pt x="701" y="200"/>
                    <a:pt x="697" y="248"/>
                  </a:cubicBezTo>
                  <a:cubicBezTo>
                    <a:pt x="701" y="292"/>
                    <a:pt x="706" y="259"/>
                    <a:pt x="725" y="270"/>
                  </a:cubicBezTo>
                  <a:cubicBezTo>
                    <a:pt x="744" y="281"/>
                    <a:pt x="792" y="297"/>
                    <a:pt x="813" y="312"/>
                  </a:cubicBezTo>
                  <a:cubicBezTo>
                    <a:pt x="834" y="327"/>
                    <a:pt x="840" y="354"/>
                    <a:pt x="849" y="363"/>
                  </a:cubicBezTo>
                  <a:cubicBezTo>
                    <a:pt x="858" y="372"/>
                    <a:pt x="861" y="369"/>
                    <a:pt x="868" y="368"/>
                  </a:cubicBezTo>
                  <a:cubicBezTo>
                    <a:pt x="875" y="367"/>
                    <a:pt x="878" y="363"/>
                    <a:pt x="890" y="359"/>
                  </a:cubicBezTo>
                  <a:cubicBezTo>
                    <a:pt x="902" y="355"/>
                    <a:pt x="927" y="343"/>
                    <a:pt x="943" y="342"/>
                  </a:cubicBezTo>
                  <a:cubicBezTo>
                    <a:pt x="959" y="341"/>
                    <a:pt x="954" y="348"/>
                    <a:pt x="987" y="350"/>
                  </a:cubicBezTo>
                  <a:cubicBezTo>
                    <a:pt x="1020" y="352"/>
                    <a:pt x="1101" y="354"/>
                    <a:pt x="1139" y="352"/>
                  </a:cubicBezTo>
                  <a:cubicBezTo>
                    <a:pt x="1177" y="350"/>
                    <a:pt x="1198" y="335"/>
                    <a:pt x="1215" y="338"/>
                  </a:cubicBezTo>
                  <a:cubicBezTo>
                    <a:pt x="1232" y="341"/>
                    <a:pt x="1229" y="362"/>
                    <a:pt x="1239" y="370"/>
                  </a:cubicBezTo>
                  <a:cubicBezTo>
                    <a:pt x="1249" y="378"/>
                    <a:pt x="1260" y="381"/>
                    <a:pt x="1275" y="386"/>
                  </a:cubicBezTo>
                  <a:cubicBezTo>
                    <a:pt x="1290" y="391"/>
                    <a:pt x="1323" y="367"/>
                    <a:pt x="1331" y="400"/>
                  </a:cubicBezTo>
                  <a:cubicBezTo>
                    <a:pt x="1339" y="433"/>
                    <a:pt x="1317" y="546"/>
                    <a:pt x="1321" y="582"/>
                  </a:cubicBezTo>
                  <a:cubicBezTo>
                    <a:pt x="1325" y="618"/>
                    <a:pt x="1350" y="602"/>
                    <a:pt x="1357" y="618"/>
                  </a:cubicBezTo>
                  <a:cubicBezTo>
                    <a:pt x="1364" y="634"/>
                    <a:pt x="1360" y="664"/>
                    <a:pt x="1365" y="680"/>
                  </a:cubicBezTo>
                  <a:cubicBezTo>
                    <a:pt x="1370" y="696"/>
                    <a:pt x="1385" y="700"/>
                    <a:pt x="1385" y="712"/>
                  </a:cubicBezTo>
                  <a:cubicBezTo>
                    <a:pt x="1385" y="724"/>
                    <a:pt x="1370" y="738"/>
                    <a:pt x="1367" y="752"/>
                  </a:cubicBezTo>
                  <a:cubicBezTo>
                    <a:pt x="1364" y="766"/>
                    <a:pt x="1373" y="781"/>
                    <a:pt x="1369" y="798"/>
                  </a:cubicBezTo>
                  <a:cubicBezTo>
                    <a:pt x="1365" y="815"/>
                    <a:pt x="1362" y="837"/>
                    <a:pt x="1345" y="852"/>
                  </a:cubicBezTo>
                  <a:cubicBezTo>
                    <a:pt x="1328" y="867"/>
                    <a:pt x="1285" y="877"/>
                    <a:pt x="1266" y="887"/>
                  </a:cubicBezTo>
                  <a:cubicBezTo>
                    <a:pt x="1247" y="897"/>
                    <a:pt x="1245" y="904"/>
                    <a:pt x="1233" y="915"/>
                  </a:cubicBezTo>
                  <a:cubicBezTo>
                    <a:pt x="1221" y="926"/>
                    <a:pt x="1208" y="939"/>
                    <a:pt x="1193" y="950"/>
                  </a:cubicBezTo>
                  <a:cubicBezTo>
                    <a:pt x="1178" y="961"/>
                    <a:pt x="1161" y="972"/>
                    <a:pt x="1144" y="983"/>
                  </a:cubicBezTo>
                  <a:cubicBezTo>
                    <a:pt x="1127" y="994"/>
                    <a:pt x="1109" y="1008"/>
                    <a:pt x="1091" y="1019"/>
                  </a:cubicBezTo>
                  <a:cubicBezTo>
                    <a:pt x="1073" y="1030"/>
                    <a:pt x="1052" y="1037"/>
                    <a:pt x="1038" y="1047"/>
                  </a:cubicBezTo>
                  <a:cubicBezTo>
                    <a:pt x="1024" y="1057"/>
                    <a:pt x="1016" y="1069"/>
                    <a:pt x="1007" y="1079"/>
                  </a:cubicBezTo>
                  <a:cubicBezTo>
                    <a:pt x="998" y="1089"/>
                    <a:pt x="987" y="1098"/>
                    <a:pt x="981" y="1107"/>
                  </a:cubicBezTo>
                  <a:cubicBezTo>
                    <a:pt x="975" y="1116"/>
                    <a:pt x="973" y="1126"/>
                    <a:pt x="971" y="1134"/>
                  </a:cubicBezTo>
                  <a:cubicBezTo>
                    <a:pt x="969" y="1142"/>
                    <a:pt x="968" y="1150"/>
                    <a:pt x="967" y="1158"/>
                  </a:cubicBezTo>
                  <a:cubicBezTo>
                    <a:pt x="966" y="1166"/>
                    <a:pt x="964" y="1166"/>
                    <a:pt x="965" y="1184"/>
                  </a:cubicBezTo>
                  <a:cubicBezTo>
                    <a:pt x="966" y="1202"/>
                    <a:pt x="968" y="1240"/>
                    <a:pt x="973" y="1264"/>
                  </a:cubicBezTo>
                  <a:cubicBezTo>
                    <a:pt x="978" y="1288"/>
                    <a:pt x="998" y="1317"/>
                    <a:pt x="997" y="1328"/>
                  </a:cubicBezTo>
                  <a:cubicBezTo>
                    <a:pt x="996" y="1339"/>
                    <a:pt x="982" y="1334"/>
                    <a:pt x="969" y="1332"/>
                  </a:cubicBezTo>
                  <a:cubicBezTo>
                    <a:pt x="956" y="1330"/>
                    <a:pt x="933" y="1320"/>
                    <a:pt x="917" y="1316"/>
                  </a:cubicBezTo>
                  <a:cubicBezTo>
                    <a:pt x="901" y="1312"/>
                    <a:pt x="886" y="1311"/>
                    <a:pt x="873" y="1306"/>
                  </a:cubicBezTo>
                  <a:cubicBezTo>
                    <a:pt x="860" y="1301"/>
                    <a:pt x="854" y="1296"/>
                    <a:pt x="839" y="1288"/>
                  </a:cubicBezTo>
                  <a:cubicBezTo>
                    <a:pt x="824" y="1280"/>
                    <a:pt x="795" y="1269"/>
                    <a:pt x="783" y="1258"/>
                  </a:cubicBezTo>
                  <a:cubicBezTo>
                    <a:pt x="771" y="1247"/>
                    <a:pt x="771" y="1233"/>
                    <a:pt x="765" y="1220"/>
                  </a:cubicBezTo>
                  <a:cubicBezTo>
                    <a:pt x="759" y="1207"/>
                    <a:pt x="750" y="1192"/>
                    <a:pt x="747" y="1180"/>
                  </a:cubicBezTo>
                  <a:cubicBezTo>
                    <a:pt x="744" y="1168"/>
                    <a:pt x="754" y="1156"/>
                    <a:pt x="749" y="1146"/>
                  </a:cubicBezTo>
                  <a:cubicBezTo>
                    <a:pt x="744" y="1136"/>
                    <a:pt x="723" y="1128"/>
                    <a:pt x="715" y="1118"/>
                  </a:cubicBezTo>
                  <a:cubicBezTo>
                    <a:pt x="707" y="1108"/>
                    <a:pt x="711" y="1101"/>
                    <a:pt x="701" y="1088"/>
                  </a:cubicBezTo>
                  <a:cubicBezTo>
                    <a:pt x="691" y="1075"/>
                    <a:pt x="668" y="1057"/>
                    <a:pt x="657" y="1038"/>
                  </a:cubicBezTo>
                  <a:cubicBezTo>
                    <a:pt x="646" y="1019"/>
                    <a:pt x="647" y="1000"/>
                    <a:pt x="633" y="976"/>
                  </a:cubicBezTo>
                  <a:cubicBezTo>
                    <a:pt x="619" y="952"/>
                    <a:pt x="589" y="914"/>
                    <a:pt x="571" y="896"/>
                  </a:cubicBezTo>
                  <a:cubicBezTo>
                    <a:pt x="553" y="878"/>
                    <a:pt x="544" y="872"/>
                    <a:pt x="525" y="866"/>
                  </a:cubicBezTo>
                  <a:cubicBezTo>
                    <a:pt x="506" y="860"/>
                    <a:pt x="481" y="855"/>
                    <a:pt x="459" y="858"/>
                  </a:cubicBezTo>
                  <a:cubicBezTo>
                    <a:pt x="437" y="861"/>
                    <a:pt x="410" y="867"/>
                    <a:pt x="393" y="884"/>
                  </a:cubicBezTo>
                  <a:cubicBezTo>
                    <a:pt x="376" y="901"/>
                    <a:pt x="368" y="949"/>
                    <a:pt x="359" y="961"/>
                  </a:cubicBezTo>
                  <a:cubicBezTo>
                    <a:pt x="350" y="973"/>
                    <a:pt x="347" y="959"/>
                    <a:pt x="339" y="956"/>
                  </a:cubicBezTo>
                  <a:cubicBezTo>
                    <a:pt x="331" y="953"/>
                    <a:pt x="320" y="947"/>
                    <a:pt x="311" y="942"/>
                  </a:cubicBezTo>
                  <a:cubicBezTo>
                    <a:pt x="302" y="937"/>
                    <a:pt x="294" y="935"/>
                    <a:pt x="283" y="928"/>
                  </a:cubicBezTo>
                  <a:cubicBezTo>
                    <a:pt x="272" y="921"/>
                    <a:pt x="257" y="909"/>
                    <a:pt x="245" y="900"/>
                  </a:cubicBezTo>
                  <a:cubicBezTo>
                    <a:pt x="233" y="891"/>
                    <a:pt x="218" y="885"/>
                    <a:pt x="209" y="872"/>
                  </a:cubicBezTo>
                  <a:cubicBezTo>
                    <a:pt x="200" y="859"/>
                    <a:pt x="199" y="837"/>
                    <a:pt x="193" y="822"/>
                  </a:cubicBezTo>
                  <a:cubicBezTo>
                    <a:pt x="187" y="807"/>
                    <a:pt x="181" y="794"/>
                    <a:pt x="172" y="781"/>
                  </a:cubicBezTo>
                  <a:cubicBezTo>
                    <a:pt x="163" y="768"/>
                    <a:pt x="149" y="756"/>
                    <a:pt x="138" y="747"/>
                  </a:cubicBezTo>
                  <a:cubicBezTo>
                    <a:pt x="127" y="738"/>
                    <a:pt x="116" y="737"/>
                    <a:pt x="105" y="726"/>
                  </a:cubicBezTo>
                  <a:cubicBezTo>
                    <a:pt x="94" y="715"/>
                    <a:pt x="82" y="691"/>
                    <a:pt x="69" y="678"/>
                  </a:cubicBezTo>
                  <a:cubicBezTo>
                    <a:pt x="56" y="665"/>
                    <a:pt x="36" y="661"/>
                    <a:pt x="26" y="647"/>
                  </a:cubicBezTo>
                  <a:cubicBezTo>
                    <a:pt x="16" y="633"/>
                    <a:pt x="12" y="607"/>
                    <a:pt x="9" y="596"/>
                  </a:cubicBezTo>
                  <a:cubicBezTo>
                    <a:pt x="6" y="585"/>
                    <a:pt x="0" y="582"/>
                    <a:pt x="9" y="579"/>
                  </a:cubicBezTo>
                  <a:cubicBezTo>
                    <a:pt x="18" y="576"/>
                    <a:pt x="33" y="577"/>
                    <a:pt x="62" y="579"/>
                  </a:cubicBezTo>
                  <a:cubicBezTo>
                    <a:pt x="91" y="581"/>
                    <a:pt x="137" y="591"/>
                    <a:pt x="184" y="594"/>
                  </a:cubicBezTo>
                  <a:cubicBezTo>
                    <a:pt x="231" y="597"/>
                    <a:pt x="313" y="596"/>
                    <a:pt x="342" y="594"/>
                  </a:cubicBezTo>
                  <a:cubicBezTo>
                    <a:pt x="371" y="592"/>
                    <a:pt x="355" y="612"/>
                    <a:pt x="359" y="584"/>
                  </a:cubicBezTo>
                  <a:cubicBezTo>
                    <a:pt x="363" y="556"/>
                    <a:pt x="364" y="498"/>
                    <a:pt x="366" y="423"/>
                  </a:cubicBezTo>
                  <a:cubicBezTo>
                    <a:pt x="368" y="348"/>
                    <a:pt x="369" y="202"/>
                    <a:pt x="369" y="133"/>
                  </a:cubicBezTo>
                  <a:cubicBezTo>
                    <a:pt x="368" y="75"/>
                    <a:pt x="369" y="50"/>
                    <a:pt x="369" y="6"/>
                  </a:cubicBezTo>
                  <a:cubicBezTo>
                    <a:pt x="519" y="0"/>
                    <a:pt x="547" y="2"/>
                    <a:pt x="701" y="8"/>
                  </a:cubicBezTo>
                  <a:close/>
                </a:path>
              </a:pathLst>
            </a:custGeom>
            <a:solidFill>
              <a:srgbClr val="CC5500"/>
            </a:solidFill>
            <a:ln w="635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875213">
                <a:defRPr/>
              </a:pPr>
              <a:endParaRPr lang="en-US" sz="500">
                <a:latin typeface="Calibri" pitchFamily="-112" charset="0"/>
                <a:ea typeface="ＭＳ Ｐゴシック" pitchFamily="-112" charset="-128"/>
                <a:cs typeface="+mn-cs"/>
              </a:endParaRPr>
            </a:p>
          </p:txBody>
        </p:sp>
        <p:sp>
          <p:nvSpPr>
            <p:cNvPr id="8" name="WordArt 370"/>
            <p:cNvSpPr>
              <a:spLocks noChangeArrowheads="1" noChangeShapeType="1" noTextEdit="1"/>
            </p:cNvSpPr>
            <p:nvPr/>
          </p:nvSpPr>
          <p:spPr bwMode="auto">
            <a:xfrm>
              <a:off x="28" y="27"/>
              <a:ext cx="424" cy="424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1604812"/>
                </a:avLst>
              </a:prstTxWarp>
            </a:bodyPr>
            <a:lstStyle/>
            <a:p>
              <a:pPr algn="ctr"/>
              <a:r>
                <a:rPr lang="en-US" sz="4000" kern="10">
                  <a:ln w="9525">
                    <a:noFill/>
                    <a:round/>
                    <a:headEnd/>
                    <a:tailEnd/>
                  </a:ln>
                  <a:solidFill>
                    <a:srgbClr val="F9B201"/>
                  </a:solidFill>
                  <a:latin typeface="Arial"/>
                  <a:ea typeface="Arial"/>
                  <a:cs typeface="Arial"/>
                </a:rPr>
                <a:t>Texas Center for High Intensity Laser Science</a:t>
              </a:r>
            </a:p>
          </p:txBody>
        </p:sp>
        <p:sp>
          <p:nvSpPr>
            <p:cNvPr id="9" name="WordArt 371"/>
            <p:cNvSpPr>
              <a:spLocks noChangeArrowheads="1" noChangeShapeType="1" noTextEdit="1"/>
            </p:cNvSpPr>
            <p:nvPr/>
          </p:nvSpPr>
          <p:spPr bwMode="auto">
            <a:xfrm>
              <a:off x="18" y="20"/>
              <a:ext cx="441" cy="441"/>
            </a:xfrm>
            <a:prstGeom prst="rect">
              <a:avLst/>
            </a:prstGeom>
          </p:spPr>
          <p:txBody>
            <a:bodyPr spcFirstLastPara="1" wrap="none" fromWordArt="1">
              <a:prstTxWarp prst="textArchDown">
                <a:avLst>
                  <a:gd name="adj" fmla="val 1548576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noFill/>
                    <a:round/>
                    <a:headEnd/>
                    <a:tailEnd/>
                  </a:ln>
                  <a:solidFill>
                    <a:srgbClr val="FAC400"/>
                  </a:solidFill>
                  <a:latin typeface="Arial Black"/>
                  <a:ea typeface="Arial Black"/>
                  <a:cs typeface="Arial Black"/>
                </a:rPr>
                <a:t>The Texas Petawatt</a:t>
              </a:r>
            </a:p>
          </p:txBody>
        </p:sp>
        <p:grpSp>
          <p:nvGrpSpPr>
            <p:cNvPr id="3" name="Group 363"/>
            <p:cNvGrpSpPr>
              <a:grpSpLocks/>
            </p:cNvGrpSpPr>
            <p:nvPr/>
          </p:nvGrpSpPr>
          <p:grpSpPr bwMode="auto">
            <a:xfrm>
              <a:off x="119" y="220"/>
              <a:ext cx="278" cy="42"/>
              <a:chOff x="2327" y="2306"/>
              <a:chExt cx="1290" cy="200"/>
            </a:xfrm>
          </p:grpSpPr>
          <p:grpSp>
            <p:nvGrpSpPr>
              <p:cNvPr id="10" name="Group 364"/>
              <p:cNvGrpSpPr>
                <a:grpSpLocks/>
              </p:cNvGrpSpPr>
              <p:nvPr/>
            </p:nvGrpSpPr>
            <p:grpSpPr bwMode="auto">
              <a:xfrm>
                <a:off x="2874" y="2310"/>
                <a:ext cx="196" cy="196"/>
                <a:chOff x="959" y="1008"/>
                <a:chExt cx="196" cy="196"/>
              </a:xfrm>
            </p:grpSpPr>
            <p:sp>
              <p:nvSpPr>
                <p:cNvPr id="14" name="AutoShape 365"/>
                <p:cNvSpPr>
                  <a:spLocks noChangeArrowheads="1"/>
                </p:cNvSpPr>
                <p:nvPr/>
              </p:nvSpPr>
              <p:spPr bwMode="auto">
                <a:xfrm>
                  <a:off x="960" y="1008"/>
                  <a:ext cx="195" cy="196"/>
                </a:xfrm>
                <a:prstGeom prst="star4">
                  <a:avLst>
                    <a:gd name="adj" fmla="val 12500"/>
                  </a:avLst>
                </a:prstGeom>
                <a:solidFill>
                  <a:schemeClr val="bg1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4875213">
                    <a:defRPr/>
                  </a:pPr>
                  <a:endParaRPr lang="en-US" sz="9600">
                    <a:latin typeface="Calibri" pitchFamily="-112" charset="0"/>
                    <a:ea typeface="ＭＳ Ｐゴシック" pitchFamily="-112" charset="-128"/>
                    <a:cs typeface="+mn-cs"/>
                  </a:endParaRPr>
                </a:p>
              </p:txBody>
            </p:sp>
            <p:sp>
              <p:nvSpPr>
                <p:cNvPr id="15" name="AutoShape 366"/>
                <p:cNvSpPr>
                  <a:spLocks noChangeArrowheads="1"/>
                </p:cNvSpPr>
                <p:nvPr/>
              </p:nvSpPr>
              <p:spPr bwMode="auto">
                <a:xfrm rot="2700000">
                  <a:off x="959" y="1008"/>
                  <a:ext cx="196" cy="195"/>
                </a:xfrm>
                <a:prstGeom prst="star4">
                  <a:avLst>
                    <a:gd name="adj" fmla="val 12500"/>
                  </a:avLst>
                </a:prstGeom>
                <a:solidFill>
                  <a:schemeClr val="bg1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defTabSz="4875213">
                    <a:defRPr/>
                  </a:pPr>
                  <a:endParaRPr lang="en-US" sz="9600">
                    <a:latin typeface="Calibri" pitchFamily="-112" charset="0"/>
                    <a:ea typeface="ＭＳ Ｐゴシック" pitchFamily="-112" charset="-128"/>
                    <a:cs typeface="+mn-cs"/>
                  </a:endParaRPr>
                </a:p>
              </p:txBody>
            </p:sp>
            <p:sp>
              <p:nvSpPr>
                <p:cNvPr id="16" name="AutoShape 367"/>
                <p:cNvSpPr>
                  <a:spLocks noChangeArrowheads="1"/>
                </p:cNvSpPr>
                <p:nvPr/>
              </p:nvSpPr>
              <p:spPr bwMode="auto">
                <a:xfrm>
                  <a:off x="960" y="1008"/>
                  <a:ext cx="195" cy="196"/>
                </a:xfrm>
                <a:prstGeom prst="star16">
                  <a:avLst>
                    <a:gd name="adj" fmla="val 37500"/>
                  </a:avLst>
                </a:prstGeom>
                <a:gradFill rotWithShape="1">
                  <a:gsLst>
                    <a:gs pos="0">
                      <a:srgbClr val="FFFF00">
                        <a:alpha val="39998"/>
                      </a:srgbClr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317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4875213">
                    <a:defRPr/>
                  </a:pPr>
                  <a:endParaRPr lang="en-US" sz="9600">
                    <a:latin typeface="Calibri" pitchFamily="-112" charset="0"/>
                    <a:ea typeface="ＭＳ Ｐゴシック" pitchFamily="-112" charset="-128"/>
                    <a:cs typeface="+mn-cs"/>
                  </a:endParaRPr>
                </a:p>
              </p:txBody>
            </p:sp>
          </p:grpSp>
          <p:sp>
            <p:nvSpPr>
              <p:cNvPr id="12" name="Freeform 368"/>
              <p:cNvSpPr>
                <a:spLocks/>
              </p:cNvSpPr>
              <p:nvPr/>
            </p:nvSpPr>
            <p:spPr bwMode="auto">
              <a:xfrm>
                <a:off x="2327" y="2320"/>
                <a:ext cx="627" cy="186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3" y="134"/>
                  </a:cxn>
                  <a:cxn ang="0">
                    <a:pos x="79" y="114"/>
                  </a:cxn>
                  <a:cxn ang="0">
                    <a:pos x="153" y="116"/>
                  </a:cxn>
                  <a:cxn ang="0">
                    <a:pos x="222" y="140"/>
                  </a:cxn>
                  <a:cxn ang="0">
                    <a:pos x="286" y="153"/>
                  </a:cxn>
                  <a:cxn ang="0">
                    <a:pos x="339" y="153"/>
                  </a:cxn>
                  <a:cxn ang="0">
                    <a:pos x="385" y="147"/>
                  </a:cxn>
                  <a:cxn ang="0">
                    <a:pos x="421" y="138"/>
                  </a:cxn>
                  <a:cxn ang="0">
                    <a:pos x="420" y="186"/>
                  </a:cxn>
                  <a:cxn ang="0">
                    <a:pos x="627" y="87"/>
                  </a:cxn>
                  <a:cxn ang="0">
                    <a:pos x="418" y="0"/>
                  </a:cxn>
                  <a:cxn ang="0">
                    <a:pos x="418" y="45"/>
                  </a:cxn>
                  <a:cxn ang="0">
                    <a:pos x="370" y="62"/>
                  </a:cxn>
                  <a:cxn ang="0">
                    <a:pos x="319" y="71"/>
                  </a:cxn>
                  <a:cxn ang="0">
                    <a:pos x="271" y="66"/>
                  </a:cxn>
                  <a:cxn ang="0">
                    <a:pos x="217" y="51"/>
                  </a:cxn>
                  <a:cxn ang="0">
                    <a:pos x="178" y="39"/>
                  </a:cxn>
                  <a:cxn ang="0">
                    <a:pos x="138" y="30"/>
                  </a:cxn>
                  <a:cxn ang="0">
                    <a:pos x="73" y="33"/>
                  </a:cxn>
                  <a:cxn ang="0">
                    <a:pos x="0" y="50"/>
                  </a:cxn>
                </a:cxnLst>
                <a:rect l="0" t="0" r="r" b="b"/>
                <a:pathLst>
                  <a:path w="627" h="186">
                    <a:moveTo>
                      <a:pt x="0" y="50"/>
                    </a:moveTo>
                    <a:lnTo>
                      <a:pt x="3" y="134"/>
                    </a:lnTo>
                    <a:cubicBezTo>
                      <a:pt x="3" y="134"/>
                      <a:pt x="54" y="117"/>
                      <a:pt x="79" y="114"/>
                    </a:cubicBezTo>
                    <a:cubicBezTo>
                      <a:pt x="104" y="111"/>
                      <a:pt x="129" y="112"/>
                      <a:pt x="153" y="116"/>
                    </a:cubicBezTo>
                    <a:cubicBezTo>
                      <a:pt x="177" y="120"/>
                      <a:pt x="200" y="134"/>
                      <a:pt x="222" y="140"/>
                    </a:cubicBezTo>
                    <a:cubicBezTo>
                      <a:pt x="244" y="146"/>
                      <a:pt x="254" y="150"/>
                      <a:pt x="286" y="153"/>
                    </a:cubicBezTo>
                    <a:cubicBezTo>
                      <a:pt x="318" y="156"/>
                      <a:pt x="323" y="154"/>
                      <a:pt x="339" y="153"/>
                    </a:cubicBezTo>
                    <a:cubicBezTo>
                      <a:pt x="355" y="152"/>
                      <a:pt x="371" y="150"/>
                      <a:pt x="385" y="147"/>
                    </a:cubicBezTo>
                    <a:cubicBezTo>
                      <a:pt x="399" y="144"/>
                      <a:pt x="405" y="141"/>
                      <a:pt x="421" y="138"/>
                    </a:cubicBezTo>
                    <a:cubicBezTo>
                      <a:pt x="420" y="162"/>
                      <a:pt x="420" y="186"/>
                      <a:pt x="420" y="186"/>
                    </a:cubicBezTo>
                    <a:lnTo>
                      <a:pt x="627" y="87"/>
                    </a:lnTo>
                    <a:lnTo>
                      <a:pt x="418" y="0"/>
                    </a:lnTo>
                    <a:lnTo>
                      <a:pt x="418" y="45"/>
                    </a:lnTo>
                    <a:lnTo>
                      <a:pt x="370" y="62"/>
                    </a:lnTo>
                    <a:cubicBezTo>
                      <a:pt x="354" y="66"/>
                      <a:pt x="335" y="70"/>
                      <a:pt x="319" y="71"/>
                    </a:cubicBezTo>
                    <a:cubicBezTo>
                      <a:pt x="303" y="72"/>
                      <a:pt x="288" y="69"/>
                      <a:pt x="271" y="66"/>
                    </a:cubicBezTo>
                    <a:lnTo>
                      <a:pt x="217" y="51"/>
                    </a:lnTo>
                    <a:cubicBezTo>
                      <a:pt x="217" y="51"/>
                      <a:pt x="191" y="42"/>
                      <a:pt x="178" y="39"/>
                    </a:cubicBezTo>
                    <a:cubicBezTo>
                      <a:pt x="165" y="36"/>
                      <a:pt x="155" y="31"/>
                      <a:pt x="138" y="30"/>
                    </a:cubicBezTo>
                    <a:cubicBezTo>
                      <a:pt x="121" y="29"/>
                      <a:pt x="96" y="30"/>
                      <a:pt x="73" y="33"/>
                    </a:cubicBezTo>
                    <a:cubicBezTo>
                      <a:pt x="50" y="36"/>
                      <a:pt x="15" y="46"/>
                      <a:pt x="0" y="5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603AB"/>
                  </a:gs>
                  <a:gs pos="21001">
                    <a:srgbClr val="0819FB">
                      <a:alpha val="94750"/>
                    </a:srgbClr>
                  </a:gs>
                  <a:gs pos="35001">
                    <a:srgbClr val="1A8D48">
                      <a:alpha val="91250"/>
                    </a:srgbClr>
                  </a:gs>
                  <a:gs pos="52000">
                    <a:srgbClr val="FFFF00">
                      <a:alpha val="87000"/>
                    </a:srgbClr>
                  </a:gs>
                  <a:gs pos="73000">
                    <a:srgbClr val="EE3F17">
                      <a:alpha val="81750"/>
                    </a:srgbClr>
                  </a:gs>
                  <a:gs pos="88000">
                    <a:srgbClr val="E81766">
                      <a:alpha val="78000"/>
                    </a:srgbClr>
                  </a:gs>
                  <a:gs pos="100000">
                    <a:srgbClr val="A603AB">
                      <a:alpha val="75000"/>
                    </a:srgbClr>
                  </a:gs>
                </a:gsLst>
                <a:lin ang="0" scaled="1"/>
              </a:gradFill>
              <a:ln w="317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4875213">
                  <a:defRPr/>
                </a:pPr>
                <a:endParaRPr lang="en-US" sz="500">
                  <a:latin typeface="Calibri" pitchFamily="-112" charset="0"/>
                  <a:ea typeface="ＭＳ Ｐゴシック" pitchFamily="-112" charset="-128"/>
                  <a:cs typeface="+mn-cs"/>
                </a:endParaRPr>
              </a:p>
            </p:txBody>
          </p:sp>
          <p:sp>
            <p:nvSpPr>
              <p:cNvPr id="13" name="Freeform 369"/>
              <p:cNvSpPr>
                <a:spLocks/>
              </p:cNvSpPr>
              <p:nvPr/>
            </p:nvSpPr>
            <p:spPr bwMode="auto">
              <a:xfrm flipH="1" flipV="1">
                <a:off x="2992" y="2306"/>
                <a:ext cx="625" cy="186"/>
              </a:xfrm>
              <a:custGeom>
                <a:avLst/>
                <a:gdLst>
                  <a:gd name="T0" fmla="*/ 0 w 627"/>
                  <a:gd name="T1" fmla="*/ 50 h 186"/>
                  <a:gd name="T2" fmla="*/ 3 w 627"/>
                  <a:gd name="T3" fmla="*/ 134 h 186"/>
                  <a:gd name="T4" fmla="*/ 79 w 627"/>
                  <a:gd name="T5" fmla="*/ 114 h 186"/>
                  <a:gd name="T6" fmla="*/ 153 w 627"/>
                  <a:gd name="T7" fmla="*/ 116 h 186"/>
                  <a:gd name="T8" fmla="*/ 222 w 627"/>
                  <a:gd name="T9" fmla="*/ 140 h 186"/>
                  <a:gd name="T10" fmla="*/ 286 w 627"/>
                  <a:gd name="T11" fmla="*/ 153 h 186"/>
                  <a:gd name="T12" fmla="*/ 339 w 627"/>
                  <a:gd name="T13" fmla="*/ 153 h 186"/>
                  <a:gd name="T14" fmla="*/ 385 w 627"/>
                  <a:gd name="T15" fmla="*/ 147 h 186"/>
                  <a:gd name="T16" fmla="*/ 421 w 627"/>
                  <a:gd name="T17" fmla="*/ 138 h 186"/>
                  <a:gd name="T18" fmla="*/ 420 w 627"/>
                  <a:gd name="T19" fmla="*/ 186 h 186"/>
                  <a:gd name="T20" fmla="*/ 627 w 627"/>
                  <a:gd name="T21" fmla="*/ 87 h 186"/>
                  <a:gd name="T22" fmla="*/ 418 w 627"/>
                  <a:gd name="T23" fmla="*/ 0 h 186"/>
                  <a:gd name="T24" fmla="*/ 418 w 627"/>
                  <a:gd name="T25" fmla="*/ 45 h 186"/>
                  <a:gd name="T26" fmla="*/ 370 w 627"/>
                  <a:gd name="T27" fmla="*/ 62 h 186"/>
                  <a:gd name="T28" fmla="*/ 319 w 627"/>
                  <a:gd name="T29" fmla="*/ 71 h 186"/>
                  <a:gd name="T30" fmla="*/ 271 w 627"/>
                  <a:gd name="T31" fmla="*/ 66 h 186"/>
                  <a:gd name="T32" fmla="*/ 217 w 627"/>
                  <a:gd name="T33" fmla="*/ 51 h 186"/>
                  <a:gd name="T34" fmla="*/ 178 w 627"/>
                  <a:gd name="T35" fmla="*/ 39 h 186"/>
                  <a:gd name="T36" fmla="*/ 138 w 627"/>
                  <a:gd name="T37" fmla="*/ 30 h 186"/>
                  <a:gd name="T38" fmla="*/ 73 w 627"/>
                  <a:gd name="T39" fmla="*/ 33 h 186"/>
                  <a:gd name="T40" fmla="*/ 0 w 627"/>
                  <a:gd name="T41" fmla="*/ 50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27"/>
                  <a:gd name="T64" fmla="*/ 0 h 186"/>
                  <a:gd name="T65" fmla="*/ 627 w 627"/>
                  <a:gd name="T66" fmla="*/ 186 h 18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27" h="186">
                    <a:moveTo>
                      <a:pt x="0" y="50"/>
                    </a:moveTo>
                    <a:lnTo>
                      <a:pt x="3" y="134"/>
                    </a:lnTo>
                    <a:cubicBezTo>
                      <a:pt x="3" y="134"/>
                      <a:pt x="54" y="117"/>
                      <a:pt x="79" y="114"/>
                    </a:cubicBezTo>
                    <a:cubicBezTo>
                      <a:pt x="104" y="111"/>
                      <a:pt x="129" y="112"/>
                      <a:pt x="153" y="116"/>
                    </a:cubicBezTo>
                    <a:cubicBezTo>
                      <a:pt x="177" y="120"/>
                      <a:pt x="200" y="134"/>
                      <a:pt x="222" y="140"/>
                    </a:cubicBezTo>
                    <a:cubicBezTo>
                      <a:pt x="244" y="146"/>
                      <a:pt x="254" y="150"/>
                      <a:pt x="286" y="153"/>
                    </a:cubicBezTo>
                    <a:cubicBezTo>
                      <a:pt x="318" y="156"/>
                      <a:pt x="323" y="154"/>
                      <a:pt x="339" y="153"/>
                    </a:cubicBezTo>
                    <a:cubicBezTo>
                      <a:pt x="355" y="152"/>
                      <a:pt x="371" y="150"/>
                      <a:pt x="385" y="147"/>
                    </a:cubicBezTo>
                    <a:cubicBezTo>
                      <a:pt x="399" y="144"/>
                      <a:pt x="405" y="141"/>
                      <a:pt x="421" y="138"/>
                    </a:cubicBezTo>
                    <a:cubicBezTo>
                      <a:pt x="420" y="162"/>
                      <a:pt x="420" y="186"/>
                      <a:pt x="420" y="186"/>
                    </a:cubicBezTo>
                    <a:lnTo>
                      <a:pt x="627" y="87"/>
                    </a:lnTo>
                    <a:lnTo>
                      <a:pt x="418" y="0"/>
                    </a:lnTo>
                    <a:lnTo>
                      <a:pt x="418" y="45"/>
                    </a:lnTo>
                    <a:lnTo>
                      <a:pt x="370" y="62"/>
                    </a:lnTo>
                    <a:cubicBezTo>
                      <a:pt x="354" y="66"/>
                      <a:pt x="335" y="70"/>
                      <a:pt x="319" y="71"/>
                    </a:cubicBezTo>
                    <a:cubicBezTo>
                      <a:pt x="303" y="72"/>
                      <a:pt x="288" y="69"/>
                      <a:pt x="271" y="66"/>
                    </a:cubicBezTo>
                    <a:lnTo>
                      <a:pt x="217" y="51"/>
                    </a:lnTo>
                    <a:cubicBezTo>
                      <a:pt x="217" y="51"/>
                      <a:pt x="191" y="42"/>
                      <a:pt x="178" y="39"/>
                    </a:cubicBezTo>
                    <a:cubicBezTo>
                      <a:pt x="165" y="36"/>
                      <a:pt x="155" y="31"/>
                      <a:pt x="138" y="30"/>
                    </a:cubicBezTo>
                    <a:cubicBezTo>
                      <a:pt x="121" y="29"/>
                      <a:pt x="96" y="30"/>
                      <a:pt x="73" y="33"/>
                    </a:cubicBezTo>
                    <a:cubicBezTo>
                      <a:pt x="50" y="36"/>
                      <a:pt x="15" y="46"/>
                      <a:pt x="0" y="50"/>
                    </a:cubicBezTo>
                    <a:close/>
                  </a:path>
                </a:pathLst>
              </a:custGeom>
              <a:solidFill>
                <a:srgbClr val="0CC044">
                  <a:alpha val="74901"/>
                </a:srgbClr>
              </a:solidFill>
              <a:ln w="3175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pPr defTabSz="4875213">
                  <a:defRPr/>
                </a:pPr>
                <a:endParaRPr lang="en-US" sz="500">
                  <a:latin typeface="Calibri" pitchFamily="-112" charset="0"/>
                  <a:ea typeface="ＭＳ Ｐゴシック" pitchFamily="-112" charset="-128"/>
                  <a:cs typeface="+mn-cs"/>
                </a:endParaRPr>
              </a:p>
            </p:txBody>
          </p:sp>
        </p:grpSp>
      </p:grpSp>
      <p:grpSp>
        <p:nvGrpSpPr>
          <p:cNvPr id="11" name="Group 48"/>
          <p:cNvGrpSpPr>
            <a:grpSpLocks noChangeAspect="1"/>
          </p:cNvGrpSpPr>
          <p:nvPr/>
        </p:nvGrpSpPr>
        <p:grpSpPr bwMode="auto">
          <a:xfrm>
            <a:off x="155575" y="1412875"/>
            <a:ext cx="2359025" cy="1050925"/>
            <a:chOff x="5473290" y="1612406"/>
            <a:chExt cx="3160725" cy="1526540"/>
          </a:xfrm>
        </p:grpSpPr>
        <p:pic>
          <p:nvPicPr>
            <p:cNvPr id="18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660"/>
            <a:stretch>
              <a:fillRect/>
            </a:stretch>
          </p:blipFill>
          <p:spPr bwMode="auto">
            <a:xfrm>
              <a:off x="5783427" y="1956087"/>
              <a:ext cx="1988876" cy="913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" name="TextBox 47"/>
            <p:cNvSpPr txBox="1">
              <a:spLocks noChangeArrowheads="1"/>
            </p:cNvSpPr>
            <p:nvPr/>
          </p:nvSpPr>
          <p:spPr bwMode="auto">
            <a:xfrm>
              <a:off x="5473290" y="1612406"/>
              <a:ext cx="3160725" cy="1526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F38E04"/>
                  </a:solidFill>
                  <a:latin typeface="Helvetica" pitchFamily="-112" charset="0"/>
                  <a:ea typeface="ＭＳ Ｐゴシック" pitchFamily="-112" charset="-128"/>
                  <a:cs typeface="+mn-cs"/>
                </a:rPr>
                <a:t>Texas Center for</a:t>
              </a:r>
            </a:p>
            <a:p>
              <a:pPr algn="ctr">
                <a:defRPr/>
              </a:pPr>
              <a:endParaRPr lang="en-US" sz="1200" dirty="0">
                <a:solidFill>
                  <a:srgbClr val="F38E04"/>
                </a:solidFill>
                <a:latin typeface="Helvetica" pitchFamily="-112" charset="0"/>
                <a:ea typeface="ＭＳ Ｐゴシック" pitchFamily="-112" charset="-128"/>
                <a:cs typeface="+mn-cs"/>
              </a:endParaRPr>
            </a:p>
            <a:p>
              <a:pPr algn="ctr">
                <a:defRPr/>
              </a:pPr>
              <a:endParaRPr lang="en-US" sz="1200" dirty="0">
                <a:solidFill>
                  <a:srgbClr val="F38E04"/>
                </a:solidFill>
                <a:latin typeface="Helvetica" pitchFamily="-112" charset="0"/>
                <a:ea typeface="ＭＳ Ｐゴシック" pitchFamily="-112" charset="-128"/>
                <a:cs typeface="+mn-cs"/>
              </a:endParaRPr>
            </a:p>
            <a:p>
              <a:pPr algn="ctr">
                <a:defRPr/>
              </a:pPr>
              <a:endParaRPr lang="en-US" sz="1200" dirty="0">
                <a:solidFill>
                  <a:srgbClr val="F38E04"/>
                </a:solidFill>
                <a:latin typeface="Helvetica" pitchFamily="-112" charset="0"/>
                <a:ea typeface="ＭＳ Ｐゴシック" pitchFamily="-112" charset="-128"/>
                <a:cs typeface="+mn-cs"/>
              </a:endParaRPr>
            </a:p>
            <a:p>
              <a:pPr algn="ctr">
                <a:defRPr/>
              </a:pPr>
              <a:r>
                <a:rPr lang="en-US" sz="1200" dirty="0">
                  <a:solidFill>
                    <a:srgbClr val="F38E04"/>
                  </a:solidFill>
                  <a:latin typeface="Helvetica" pitchFamily="-112" charset="0"/>
                  <a:ea typeface="ＭＳ Ｐゴシック" pitchFamily="-112" charset="-128"/>
                  <a:cs typeface="+mn-cs"/>
                </a:rPr>
                <a:t>High Intensity Laser Science</a:t>
              </a:r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3771900" y="1449388"/>
            <a:ext cx="1790700" cy="3698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1800" dirty="0">
                <a:latin typeface="Helvetica"/>
                <a:ea typeface="ＭＳ Ｐゴシック"/>
                <a:cs typeface="ＭＳ Ｐゴシック"/>
              </a:rPr>
              <a:t>Presented By</a:t>
            </a:r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87234"/>
          </a:xfrm>
          <a:gradFill flip="none" rotWithShape="1">
            <a:gsLst>
              <a:gs pos="100000">
                <a:srgbClr val="EC8B03"/>
              </a:gs>
              <a:gs pos="0">
                <a:schemeClr val="bg1"/>
              </a:gs>
            </a:gsLst>
            <a:path path="shape">
              <a:fillToRect l="50000" t="50000" r="50000" b="50000"/>
            </a:path>
            <a:tileRect/>
          </a:gradFill>
          <a:ln w="44450">
            <a:solidFill>
              <a:srgbClr val="CC5500"/>
            </a:solidFill>
          </a:ln>
          <a:effectLst/>
        </p:spPr>
        <p:txBody>
          <a:bodyPr/>
          <a:lstStyle>
            <a:lvl1pPr>
              <a:defRPr sz="3600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21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NNSA_Review 2009</a:t>
            </a:r>
            <a:endParaRPr lang="en-US" sz="140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E1E31B0-A066-48C0-B302-0C9DD6E3FD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5B918FB1-DC86-4686-92B3-EE7F7ABF12F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72F5BF6-5226-47D7-9131-1F1701E2DE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383443F8-B93F-4DA9-AEC7-600CF7F504A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CE47972-1265-45AF-899E-E4B29BDA79C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72123F77-017D-40FF-93E7-90DDEDA933E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37325"/>
            <a:ext cx="16764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October 2008</a:t>
            </a:r>
          </a:p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3A7847E-9F5B-44AE-9522-DE4B94B3DB6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0" y="6537325"/>
            <a:ext cx="1676400" cy="39687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October 2008</a:t>
            </a:r>
          </a:p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933E14C-76FF-492C-AC08-065DE758F7A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04800" y="228600"/>
            <a:ext cx="7620000" cy="71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>
                <a:latin typeface="+mn-lt"/>
              </a:defRPr>
            </a:lvl1pPr>
          </a:lstStyle>
          <a:p>
            <a:pPr>
              <a:defRPr/>
            </a:pPr>
            <a:fld id="{2EA78928-DCE6-412C-8C27-E259095BCD0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1032" name="Line 8"/>
          <p:cNvSpPr>
            <a:spLocks noChangeShapeType="1"/>
          </p:cNvSpPr>
          <p:nvPr/>
        </p:nvSpPr>
        <p:spPr bwMode="auto">
          <a:xfrm flipH="1">
            <a:off x="152400" y="990600"/>
            <a:ext cx="8458200" cy="0"/>
          </a:xfrm>
          <a:prstGeom prst="line">
            <a:avLst/>
          </a:prstGeom>
          <a:noFill/>
          <a:ln w="1587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 sz="2000" b="0">
              <a:latin typeface="Helvetica" pitchFamily="34" charset="0"/>
            </a:endParaRPr>
          </a:p>
        </p:txBody>
      </p:sp>
      <p:grpSp>
        <p:nvGrpSpPr>
          <p:cNvPr id="3105" name="Group 359"/>
          <p:cNvGrpSpPr>
            <a:grpSpLocks noChangeAspect="1"/>
          </p:cNvGrpSpPr>
          <p:nvPr/>
        </p:nvGrpSpPr>
        <p:grpSpPr bwMode="auto">
          <a:xfrm>
            <a:off x="8229600" y="0"/>
            <a:ext cx="914400" cy="914400"/>
            <a:chOff x="1785" y="1065"/>
            <a:chExt cx="2190" cy="2190"/>
          </a:xfrm>
        </p:grpSpPr>
        <p:sp>
          <p:nvSpPr>
            <p:cNvPr id="3106" name="Oval 360"/>
            <p:cNvSpPr>
              <a:spLocks noChangeAspect="1" noChangeArrowheads="1"/>
            </p:cNvSpPr>
            <p:nvPr/>
          </p:nvSpPr>
          <p:spPr bwMode="auto">
            <a:xfrm>
              <a:off x="1785" y="1065"/>
              <a:ext cx="2190" cy="2190"/>
            </a:xfrm>
            <a:prstGeom prst="ellipse">
              <a:avLst/>
            </a:prstGeom>
            <a:solidFill>
              <a:schemeClr val="tx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875213"/>
              <a:endParaRPr lang="en-US" sz="9600" b="0">
                <a:latin typeface="Calibri" pitchFamily="34" charset="0"/>
              </a:endParaRPr>
            </a:p>
          </p:txBody>
        </p:sp>
        <p:sp>
          <p:nvSpPr>
            <p:cNvPr id="3107" name="Oval 361"/>
            <p:cNvSpPr>
              <a:spLocks noChangeAspect="1" noChangeArrowheads="1"/>
            </p:cNvSpPr>
            <p:nvPr/>
          </p:nvSpPr>
          <p:spPr bwMode="auto">
            <a:xfrm>
              <a:off x="2016" y="1296"/>
              <a:ext cx="1728" cy="1728"/>
            </a:xfrm>
            <a:prstGeom prst="ellipse">
              <a:avLst/>
            </a:prstGeom>
            <a:gradFill rotWithShape="1">
              <a:gsLst>
                <a:gs pos="0">
                  <a:srgbClr val="FAE3B7"/>
                </a:gs>
                <a:gs pos="17999">
                  <a:srgbClr val="A28949"/>
                </a:gs>
                <a:gs pos="31000">
                  <a:srgbClr val="835E17"/>
                </a:gs>
                <a:gs pos="33000">
                  <a:srgbClr val="BD922A"/>
                </a:gs>
                <a:gs pos="37000">
                  <a:srgbClr val="FBE4AE"/>
                </a:gs>
                <a:gs pos="78999">
                  <a:srgbClr val="BD922A"/>
                </a:gs>
                <a:gs pos="87000">
                  <a:srgbClr val="BD922A"/>
                </a:gs>
                <a:gs pos="100000">
                  <a:srgbClr val="FBE4AE"/>
                </a:gs>
              </a:gsLst>
              <a:path path="shape">
                <a:fillToRect l="50000" t="50000" r="50000" b="50000"/>
              </a:path>
            </a:gra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defTabSz="4875213"/>
              <a:endParaRPr lang="en-US" sz="9600" b="0">
                <a:latin typeface="Calibri" pitchFamily="34" charset="0"/>
              </a:endParaRPr>
            </a:p>
          </p:txBody>
        </p:sp>
        <p:sp>
          <p:nvSpPr>
            <p:cNvPr id="3108" name="Freeform 362"/>
            <p:cNvSpPr>
              <a:spLocks noChangeAspect="1"/>
            </p:cNvSpPr>
            <p:nvPr/>
          </p:nvSpPr>
          <p:spPr bwMode="auto">
            <a:xfrm>
              <a:off x="2112" y="1493"/>
              <a:ext cx="1385" cy="1339"/>
            </a:xfrm>
            <a:custGeom>
              <a:avLst/>
              <a:gdLst>
                <a:gd name="T0" fmla="*/ 697 w 1385"/>
                <a:gd name="T1" fmla="*/ 248 h 1339"/>
                <a:gd name="T2" fmla="*/ 813 w 1385"/>
                <a:gd name="T3" fmla="*/ 312 h 1339"/>
                <a:gd name="T4" fmla="*/ 868 w 1385"/>
                <a:gd name="T5" fmla="*/ 368 h 1339"/>
                <a:gd name="T6" fmla="*/ 943 w 1385"/>
                <a:gd name="T7" fmla="*/ 342 h 1339"/>
                <a:gd name="T8" fmla="*/ 1139 w 1385"/>
                <a:gd name="T9" fmla="*/ 352 h 1339"/>
                <a:gd name="T10" fmla="*/ 1239 w 1385"/>
                <a:gd name="T11" fmla="*/ 370 h 1339"/>
                <a:gd name="T12" fmla="*/ 1331 w 1385"/>
                <a:gd name="T13" fmla="*/ 400 h 1339"/>
                <a:gd name="T14" fmla="*/ 1357 w 1385"/>
                <a:gd name="T15" fmla="*/ 618 h 1339"/>
                <a:gd name="T16" fmla="*/ 1385 w 1385"/>
                <a:gd name="T17" fmla="*/ 712 h 1339"/>
                <a:gd name="T18" fmla="*/ 1369 w 1385"/>
                <a:gd name="T19" fmla="*/ 798 h 1339"/>
                <a:gd name="T20" fmla="*/ 1266 w 1385"/>
                <a:gd name="T21" fmla="*/ 887 h 1339"/>
                <a:gd name="T22" fmla="*/ 1193 w 1385"/>
                <a:gd name="T23" fmla="*/ 950 h 1339"/>
                <a:gd name="T24" fmla="*/ 1091 w 1385"/>
                <a:gd name="T25" fmla="*/ 1019 h 1339"/>
                <a:gd name="T26" fmla="*/ 1007 w 1385"/>
                <a:gd name="T27" fmla="*/ 1079 h 1339"/>
                <a:gd name="T28" fmla="*/ 971 w 1385"/>
                <a:gd name="T29" fmla="*/ 1134 h 1339"/>
                <a:gd name="T30" fmla="*/ 965 w 1385"/>
                <a:gd name="T31" fmla="*/ 1184 h 1339"/>
                <a:gd name="T32" fmla="*/ 997 w 1385"/>
                <a:gd name="T33" fmla="*/ 1328 h 1339"/>
                <a:gd name="T34" fmla="*/ 917 w 1385"/>
                <a:gd name="T35" fmla="*/ 1316 h 1339"/>
                <a:gd name="T36" fmla="*/ 839 w 1385"/>
                <a:gd name="T37" fmla="*/ 1288 h 1339"/>
                <a:gd name="T38" fmla="*/ 765 w 1385"/>
                <a:gd name="T39" fmla="*/ 1220 h 1339"/>
                <a:gd name="T40" fmla="*/ 749 w 1385"/>
                <a:gd name="T41" fmla="*/ 1146 h 1339"/>
                <a:gd name="T42" fmla="*/ 701 w 1385"/>
                <a:gd name="T43" fmla="*/ 1088 h 1339"/>
                <a:gd name="T44" fmla="*/ 633 w 1385"/>
                <a:gd name="T45" fmla="*/ 976 h 1339"/>
                <a:gd name="T46" fmla="*/ 525 w 1385"/>
                <a:gd name="T47" fmla="*/ 866 h 1339"/>
                <a:gd name="T48" fmla="*/ 393 w 1385"/>
                <a:gd name="T49" fmla="*/ 884 h 1339"/>
                <a:gd name="T50" fmla="*/ 339 w 1385"/>
                <a:gd name="T51" fmla="*/ 956 h 1339"/>
                <a:gd name="T52" fmla="*/ 283 w 1385"/>
                <a:gd name="T53" fmla="*/ 928 h 1339"/>
                <a:gd name="T54" fmla="*/ 209 w 1385"/>
                <a:gd name="T55" fmla="*/ 872 h 1339"/>
                <a:gd name="T56" fmla="*/ 172 w 1385"/>
                <a:gd name="T57" fmla="*/ 781 h 1339"/>
                <a:gd name="T58" fmla="*/ 105 w 1385"/>
                <a:gd name="T59" fmla="*/ 726 h 1339"/>
                <a:gd name="T60" fmla="*/ 26 w 1385"/>
                <a:gd name="T61" fmla="*/ 647 h 1339"/>
                <a:gd name="T62" fmla="*/ 9 w 1385"/>
                <a:gd name="T63" fmla="*/ 579 h 1339"/>
                <a:gd name="T64" fmla="*/ 184 w 1385"/>
                <a:gd name="T65" fmla="*/ 594 h 1339"/>
                <a:gd name="T66" fmla="*/ 359 w 1385"/>
                <a:gd name="T67" fmla="*/ 584 h 1339"/>
                <a:gd name="T68" fmla="*/ 369 w 1385"/>
                <a:gd name="T69" fmla="*/ 133 h 1339"/>
                <a:gd name="T70" fmla="*/ 701 w 1385"/>
                <a:gd name="T71" fmla="*/ 8 h 1339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w 1385"/>
                <a:gd name="T109" fmla="*/ 0 h 1339"/>
                <a:gd name="T110" fmla="*/ 1385 w 1385"/>
                <a:gd name="T111" fmla="*/ 1339 h 1339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T108" t="T109" r="T110" b="T111"/>
              <a:pathLst>
                <a:path w="1385" h="1339">
                  <a:moveTo>
                    <a:pt x="701" y="8"/>
                  </a:moveTo>
                  <a:cubicBezTo>
                    <a:pt x="695" y="136"/>
                    <a:pt x="701" y="200"/>
                    <a:pt x="697" y="248"/>
                  </a:cubicBezTo>
                  <a:cubicBezTo>
                    <a:pt x="701" y="292"/>
                    <a:pt x="706" y="259"/>
                    <a:pt x="725" y="270"/>
                  </a:cubicBezTo>
                  <a:cubicBezTo>
                    <a:pt x="744" y="281"/>
                    <a:pt x="792" y="297"/>
                    <a:pt x="813" y="312"/>
                  </a:cubicBezTo>
                  <a:cubicBezTo>
                    <a:pt x="834" y="327"/>
                    <a:pt x="840" y="354"/>
                    <a:pt x="849" y="363"/>
                  </a:cubicBezTo>
                  <a:cubicBezTo>
                    <a:pt x="858" y="372"/>
                    <a:pt x="861" y="369"/>
                    <a:pt x="868" y="368"/>
                  </a:cubicBezTo>
                  <a:cubicBezTo>
                    <a:pt x="875" y="367"/>
                    <a:pt x="878" y="363"/>
                    <a:pt x="890" y="359"/>
                  </a:cubicBezTo>
                  <a:cubicBezTo>
                    <a:pt x="902" y="355"/>
                    <a:pt x="927" y="343"/>
                    <a:pt x="943" y="342"/>
                  </a:cubicBezTo>
                  <a:cubicBezTo>
                    <a:pt x="959" y="341"/>
                    <a:pt x="954" y="348"/>
                    <a:pt x="987" y="350"/>
                  </a:cubicBezTo>
                  <a:cubicBezTo>
                    <a:pt x="1020" y="352"/>
                    <a:pt x="1101" y="354"/>
                    <a:pt x="1139" y="352"/>
                  </a:cubicBezTo>
                  <a:cubicBezTo>
                    <a:pt x="1177" y="350"/>
                    <a:pt x="1198" y="335"/>
                    <a:pt x="1215" y="338"/>
                  </a:cubicBezTo>
                  <a:cubicBezTo>
                    <a:pt x="1232" y="341"/>
                    <a:pt x="1229" y="362"/>
                    <a:pt x="1239" y="370"/>
                  </a:cubicBezTo>
                  <a:cubicBezTo>
                    <a:pt x="1249" y="378"/>
                    <a:pt x="1260" y="381"/>
                    <a:pt x="1275" y="386"/>
                  </a:cubicBezTo>
                  <a:cubicBezTo>
                    <a:pt x="1290" y="391"/>
                    <a:pt x="1323" y="367"/>
                    <a:pt x="1331" y="400"/>
                  </a:cubicBezTo>
                  <a:cubicBezTo>
                    <a:pt x="1339" y="433"/>
                    <a:pt x="1317" y="546"/>
                    <a:pt x="1321" y="582"/>
                  </a:cubicBezTo>
                  <a:cubicBezTo>
                    <a:pt x="1325" y="618"/>
                    <a:pt x="1350" y="602"/>
                    <a:pt x="1357" y="618"/>
                  </a:cubicBezTo>
                  <a:cubicBezTo>
                    <a:pt x="1364" y="634"/>
                    <a:pt x="1360" y="664"/>
                    <a:pt x="1365" y="680"/>
                  </a:cubicBezTo>
                  <a:cubicBezTo>
                    <a:pt x="1370" y="696"/>
                    <a:pt x="1385" y="700"/>
                    <a:pt x="1385" y="712"/>
                  </a:cubicBezTo>
                  <a:cubicBezTo>
                    <a:pt x="1385" y="724"/>
                    <a:pt x="1370" y="738"/>
                    <a:pt x="1367" y="752"/>
                  </a:cubicBezTo>
                  <a:cubicBezTo>
                    <a:pt x="1364" y="766"/>
                    <a:pt x="1373" y="781"/>
                    <a:pt x="1369" y="798"/>
                  </a:cubicBezTo>
                  <a:cubicBezTo>
                    <a:pt x="1365" y="815"/>
                    <a:pt x="1362" y="837"/>
                    <a:pt x="1345" y="852"/>
                  </a:cubicBezTo>
                  <a:cubicBezTo>
                    <a:pt x="1328" y="867"/>
                    <a:pt x="1285" y="877"/>
                    <a:pt x="1266" y="887"/>
                  </a:cubicBezTo>
                  <a:cubicBezTo>
                    <a:pt x="1247" y="897"/>
                    <a:pt x="1245" y="904"/>
                    <a:pt x="1233" y="915"/>
                  </a:cubicBezTo>
                  <a:cubicBezTo>
                    <a:pt x="1221" y="926"/>
                    <a:pt x="1208" y="939"/>
                    <a:pt x="1193" y="950"/>
                  </a:cubicBezTo>
                  <a:cubicBezTo>
                    <a:pt x="1178" y="961"/>
                    <a:pt x="1161" y="972"/>
                    <a:pt x="1144" y="983"/>
                  </a:cubicBezTo>
                  <a:cubicBezTo>
                    <a:pt x="1127" y="994"/>
                    <a:pt x="1109" y="1008"/>
                    <a:pt x="1091" y="1019"/>
                  </a:cubicBezTo>
                  <a:cubicBezTo>
                    <a:pt x="1073" y="1030"/>
                    <a:pt x="1052" y="1037"/>
                    <a:pt x="1038" y="1047"/>
                  </a:cubicBezTo>
                  <a:cubicBezTo>
                    <a:pt x="1024" y="1057"/>
                    <a:pt x="1016" y="1069"/>
                    <a:pt x="1007" y="1079"/>
                  </a:cubicBezTo>
                  <a:cubicBezTo>
                    <a:pt x="998" y="1089"/>
                    <a:pt x="987" y="1098"/>
                    <a:pt x="981" y="1107"/>
                  </a:cubicBezTo>
                  <a:cubicBezTo>
                    <a:pt x="975" y="1116"/>
                    <a:pt x="973" y="1126"/>
                    <a:pt x="971" y="1134"/>
                  </a:cubicBezTo>
                  <a:cubicBezTo>
                    <a:pt x="969" y="1142"/>
                    <a:pt x="968" y="1150"/>
                    <a:pt x="967" y="1158"/>
                  </a:cubicBezTo>
                  <a:cubicBezTo>
                    <a:pt x="966" y="1166"/>
                    <a:pt x="964" y="1166"/>
                    <a:pt x="965" y="1184"/>
                  </a:cubicBezTo>
                  <a:cubicBezTo>
                    <a:pt x="966" y="1202"/>
                    <a:pt x="968" y="1240"/>
                    <a:pt x="973" y="1264"/>
                  </a:cubicBezTo>
                  <a:cubicBezTo>
                    <a:pt x="978" y="1288"/>
                    <a:pt x="998" y="1317"/>
                    <a:pt x="997" y="1328"/>
                  </a:cubicBezTo>
                  <a:cubicBezTo>
                    <a:pt x="996" y="1339"/>
                    <a:pt x="982" y="1334"/>
                    <a:pt x="969" y="1332"/>
                  </a:cubicBezTo>
                  <a:cubicBezTo>
                    <a:pt x="956" y="1330"/>
                    <a:pt x="933" y="1320"/>
                    <a:pt x="917" y="1316"/>
                  </a:cubicBezTo>
                  <a:cubicBezTo>
                    <a:pt x="901" y="1312"/>
                    <a:pt x="886" y="1311"/>
                    <a:pt x="873" y="1306"/>
                  </a:cubicBezTo>
                  <a:cubicBezTo>
                    <a:pt x="860" y="1301"/>
                    <a:pt x="854" y="1296"/>
                    <a:pt x="839" y="1288"/>
                  </a:cubicBezTo>
                  <a:cubicBezTo>
                    <a:pt x="824" y="1280"/>
                    <a:pt x="795" y="1269"/>
                    <a:pt x="783" y="1258"/>
                  </a:cubicBezTo>
                  <a:cubicBezTo>
                    <a:pt x="771" y="1247"/>
                    <a:pt x="771" y="1233"/>
                    <a:pt x="765" y="1220"/>
                  </a:cubicBezTo>
                  <a:cubicBezTo>
                    <a:pt x="759" y="1207"/>
                    <a:pt x="750" y="1192"/>
                    <a:pt x="747" y="1180"/>
                  </a:cubicBezTo>
                  <a:cubicBezTo>
                    <a:pt x="744" y="1168"/>
                    <a:pt x="754" y="1156"/>
                    <a:pt x="749" y="1146"/>
                  </a:cubicBezTo>
                  <a:cubicBezTo>
                    <a:pt x="744" y="1136"/>
                    <a:pt x="723" y="1128"/>
                    <a:pt x="715" y="1118"/>
                  </a:cubicBezTo>
                  <a:cubicBezTo>
                    <a:pt x="707" y="1108"/>
                    <a:pt x="711" y="1101"/>
                    <a:pt x="701" y="1088"/>
                  </a:cubicBezTo>
                  <a:cubicBezTo>
                    <a:pt x="691" y="1075"/>
                    <a:pt x="668" y="1057"/>
                    <a:pt x="657" y="1038"/>
                  </a:cubicBezTo>
                  <a:cubicBezTo>
                    <a:pt x="646" y="1019"/>
                    <a:pt x="647" y="1000"/>
                    <a:pt x="633" y="976"/>
                  </a:cubicBezTo>
                  <a:cubicBezTo>
                    <a:pt x="619" y="952"/>
                    <a:pt x="589" y="914"/>
                    <a:pt x="571" y="896"/>
                  </a:cubicBezTo>
                  <a:cubicBezTo>
                    <a:pt x="553" y="878"/>
                    <a:pt x="544" y="872"/>
                    <a:pt x="525" y="866"/>
                  </a:cubicBezTo>
                  <a:cubicBezTo>
                    <a:pt x="506" y="860"/>
                    <a:pt x="481" y="855"/>
                    <a:pt x="459" y="858"/>
                  </a:cubicBezTo>
                  <a:cubicBezTo>
                    <a:pt x="437" y="861"/>
                    <a:pt x="410" y="867"/>
                    <a:pt x="393" y="884"/>
                  </a:cubicBezTo>
                  <a:cubicBezTo>
                    <a:pt x="376" y="901"/>
                    <a:pt x="368" y="949"/>
                    <a:pt x="359" y="961"/>
                  </a:cubicBezTo>
                  <a:cubicBezTo>
                    <a:pt x="350" y="973"/>
                    <a:pt x="347" y="959"/>
                    <a:pt x="339" y="956"/>
                  </a:cubicBezTo>
                  <a:cubicBezTo>
                    <a:pt x="331" y="953"/>
                    <a:pt x="320" y="947"/>
                    <a:pt x="311" y="942"/>
                  </a:cubicBezTo>
                  <a:cubicBezTo>
                    <a:pt x="302" y="937"/>
                    <a:pt x="294" y="935"/>
                    <a:pt x="283" y="928"/>
                  </a:cubicBezTo>
                  <a:cubicBezTo>
                    <a:pt x="272" y="921"/>
                    <a:pt x="257" y="909"/>
                    <a:pt x="245" y="900"/>
                  </a:cubicBezTo>
                  <a:cubicBezTo>
                    <a:pt x="233" y="891"/>
                    <a:pt x="218" y="885"/>
                    <a:pt x="209" y="872"/>
                  </a:cubicBezTo>
                  <a:cubicBezTo>
                    <a:pt x="200" y="859"/>
                    <a:pt x="199" y="837"/>
                    <a:pt x="193" y="822"/>
                  </a:cubicBezTo>
                  <a:cubicBezTo>
                    <a:pt x="187" y="807"/>
                    <a:pt x="181" y="794"/>
                    <a:pt x="172" y="781"/>
                  </a:cubicBezTo>
                  <a:cubicBezTo>
                    <a:pt x="163" y="768"/>
                    <a:pt x="149" y="756"/>
                    <a:pt x="138" y="747"/>
                  </a:cubicBezTo>
                  <a:cubicBezTo>
                    <a:pt x="127" y="738"/>
                    <a:pt x="116" y="737"/>
                    <a:pt x="105" y="726"/>
                  </a:cubicBezTo>
                  <a:cubicBezTo>
                    <a:pt x="94" y="715"/>
                    <a:pt x="82" y="691"/>
                    <a:pt x="69" y="678"/>
                  </a:cubicBezTo>
                  <a:cubicBezTo>
                    <a:pt x="56" y="665"/>
                    <a:pt x="36" y="661"/>
                    <a:pt x="26" y="647"/>
                  </a:cubicBezTo>
                  <a:cubicBezTo>
                    <a:pt x="16" y="633"/>
                    <a:pt x="12" y="607"/>
                    <a:pt x="9" y="596"/>
                  </a:cubicBezTo>
                  <a:cubicBezTo>
                    <a:pt x="6" y="585"/>
                    <a:pt x="0" y="582"/>
                    <a:pt x="9" y="579"/>
                  </a:cubicBezTo>
                  <a:cubicBezTo>
                    <a:pt x="18" y="576"/>
                    <a:pt x="33" y="577"/>
                    <a:pt x="62" y="579"/>
                  </a:cubicBezTo>
                  <a:cubicBezTo>
                    <a:pt x="91" y="581"/>
                    <a:pt x="137" y="591"/>
                    <a:pt x="184" y="594"/>
                  </a:cubicBezTo>
                  <a:cubicBezTo>
                    <a:pt x="231" y="597"/>
                    <a:pt x="313" y="596"/>
                    <a:pt x="342" y="594"/>
                  </a:cubicBezTo>
                  <a:cubicBezTo>
                    <a:pt x="371" y="592"/>
                    <a:pt x="355" y="612"/>
                    <a:pt x="359" y="584"/>
                  </a:cubicBezTo>
                  <a:cubicBezTo>
                    <a:pt x="363" y="556"/>
                    <a:pt x="364" y="498"/>
                    <a:pt x="366" y="423"/>
                  </a:cubicBezTo>
                  <a:cubicBezTo>
                    <a:pt x="368" y="348"/>
                    <a:pt x="369" y="202"/>
                    <a:pt x="369" y="133"/>
                  </a:cubicBezTo>
                  <a:cubicBezTo>
                    <a:pt x="368" y="75"/>
                    <a:pt x="369" y="50"/>
                    <a:pt x="369" y="6"/>
                  </a:cubicBezTo>
                  <a:cubicBezTo>
                    <a:pt x="519" y="0"/>
                    <a:pt x="547" y="2"/>
                    <a:pt x="701" y="8"/>
                  </a:cubicBezTo>
                  <a:close/>
                </a:path>
              </a:pathLst>
            </a:custGeom>
            <a:solidFill>
              <a:srgbClr val="CC5500"/>
            </a:solidFill>
            <a:ln w="254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pPr defTabSz="4875213"/>
              <a:endParaRPr lang="en-US" sz="9600" b="0">
                <a:latin typeface="Calibri" pitchFamily="34" charset="0"/>
              </a:endParaRPr>
            </a:p>
          </p:txBody>
        </p:sp>
        <p:grpSp>
          <p:nvGrpSpPr>
            <p:cNvPr id="3109" name="Group 363"/>
            <p:cNvGrpSpPr>
              <a:grpSpLocks noChangeAspect="1"/>
            </p:cNvGrpSpPr>
            <p:nvPr/>
          </p:nvGrpSpPr>
          <p:grpSpPr bwMode="auto">
            <a:xfrm>
              <a:off x="2336" y="2181"/>
              <a:ext cx="1289" cy="198"/>
              <a:chOff x="2327" y="2308"/>
              <a:chExt cx="1289" cy="198"/>
            </a:xfrm>
          </p:grpSpPr>
          <p:grpSp>
            <p:nvGrpSpPr>
              <p:cNvPr id="3110" name="Group 364"/>
              <p:cNvGrpSpPr>
                <a:grpSpLocks noChangeAspect="1"/>
              </p:cNvGrpSpPr>
              <p:nvPr/>
            </p:nvGrpSpPr>
            <p:grpSpPr bwMode="auto">
              <a:xfrm>
                <a:off x="2875" y="2310"/>
                <a:ext cx="192" cy="192"/>
                <a:chOff x="960" y="1008"/>
                <a:chExt cx="192" cy="192"/>
              </a:xfrm>
            </p:grpSpPr>
            <p:sp>
              <p:nvSpPr>
                <p:cNvPr id="3111" name="AutoShape 365"/>
                <p:cNvSpPr>
                  <a:spLocks noChangeAspect="1" noChangeArrowheads="1"/>
                </p:cNvSpPr>
                <p:nvPr/>
              </p:nvSpPr>
              <p:spPr bwMode="auto">
                <a:xfrm>
                  <a:off x="960" y="1008"/>
                  <a:ext cx="192" cy="192"/>
                </a:xfrm>
                <a:prstGeom prst="star4">
                  <a:avLst>
                    <a:gd name="adj" fmla="val 12500"/>
                  </a:avLst>
                </a:prstGeom>
                <a:solidFill>
                  <a:schemeClr val="bg1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4875213"/>
                  <a:endParaRPr lang="en-US" sz="9600" b="0">
                    <a:latin typeface="Calibri" pitchFamily="34" charset="0"/>
                  </a:endParaRPr>
                </a:p>
              </p:txBody>
            </p:sp>
            <p:sp>
              <p:nvSpPr>
                <p:cNvPr id="3112" name="AutoShape 366"/>
                <p:cNvSpPr>
                  <a:spLocks noChangeAspect="1" noChangeArrowheads="1"/>
                </p:cNvSpPr>
                <p:nvPr/>
              </p:nvSpPr>
              <p:spPr bwMode="auto">
                <a:xfrm rot="2700000">
                  <a:off x="960" y="1008"/>
                  <a:ext cx="192" cy="192"/>
                </a:xfrm>
                <a:prstGeom prst="star4">
                  <a:avLst>
                    <a:gd name="adj" fmla="val 12500"/>
                  </a:avLst>
                </a:prstGeom>
                <a:solidFill>
                  <a:schemeClr val="bg1"/>
                </a:solidFill>
                <a:ln w="3175">
                  <a:noFill/>
                  <a:miter lim="800000"/>
                  <a:headEnd/>
                  <a:tailEnd/>
                </a:ln>
              </p:spPr>
              <p:txBody>
                <a:bodyPr rot="10800000" vert="eaVert" wrap="none" anchor="ctr"/>
                <a:lstStyle/>
                <a:p>
                  <a:pPr defTabSz="4875213"/>
                  <a:endParaRPr lang="en-US" sz="9600" b="0">
                    <a:latin typeface="Calibri" pitchFamily="34" charset="0"/>
                  </a:endParaRPr>
                </a:p>
              </p:txBody>
            </p:sp>
            <p:sp>
              <p:nvSpPr>
                <p:cNvPr id="3113" name="AutoShape 367"/>
                <p:cNvSpPr>
                  <a:spLocks noChangeAspect="1" noChangeArrowheads="1"/>
                </p:cNvSpPr>
                <p:nvPr/>
              </p:nvSpPr>
              <p:spPr bwMode="auto">
                <a:xfrm>
                  <a:off x="960" y="1008"/>
                  <a:ext cx="192" cy="192"/>
                </a:xfrm>
                <a:prstGeom prst="star16">
                  <a:avLst>
                    <a:gd name="adj" fmla="val 37500"/>
                  </a:avLst>
                </a:prstGeom>
                <a:gradFill rotWithShape="1">
                  <a:gsLst>
                    <a:gs pos="0">
                      <a:srgbClr val="FFFF00">
                        <a:alpha val="39998"/>
                      </a:srgbClr>
                    </a:gs>
                    <a:gs pos="100000">
                      <a:srgbClr val="FF0000"/>
                    </a:gs>
                  </a:gsLst>
                  <a:path path="shape">
                    <a:fillToRect l="50000" t="50000" r="50000" b="50000"/>
                  </a:path>
                </a:gradFill>
                <a:ln w="3175">
                  <a:noFill/>
                  <a:miter lim="800000"/>
                  <a:headEnd/>
                  <a:tailEnd/>
                </a:ln>
              </p:spPr>
              <p:txBody>
                <a:bodyPr wrap="none" anchor="ctr"/>
                <a:lstStyle/>
                <a:p>
                  <a:pPr defTabSz="4875213"/>
                  <a:endParaRPr lang="en-US" sz="9600" b="0">
                    <a:latin typeface="Calibri" pitchFamily="34" charset="0"/>
                  </a:endParaRPr>
                </a:p>
              </p:txBody>
            </p:sp>
          </p:grpSp>
          <p:sp>
            <p:nvSpPr>
              <p:cNvPr id="13" name="Freeform 368"/>
              <p:cNvSpPr>
                <a:spLocks/>
              </p:cNvSpPr>
              <p:nvPr/>
            </p:nvSpPr>
            <p:spPr bwMode="auto">
              <a:xfrm>
                <a:off x="2327" y="2320"/>
                <a:ext cx="627" cy="186"/>
              </a:xfrm>
              <a:custGeom>
                <a:avLst/>
                <a:gdLst/>
                <a:ahLst/>
                <a:cxnLst>
                  <a:cxn ang="0">
                    <a:pos x="0" y="50"/>
                  </a:cxn>
                  <a:cxn ang="0">
                    <a:pos x="3" y="134"/>
                  </a:cxn>
                  <a:cxn ang="0">
                    <a:pos x="79" y="114"/>
                  </a:cxn>
                  <a:cxn ang="0">
                    <a:pos x="153" y="116"/>
                  </a:cxn>
                  <a:cxn ang="0">
                    <a:pos x="222" y="140"/>
                  </a:cxn>
                  <a:cxn ang="0">
                    <a:pos x="286" y="153"/>
                  </a:cxn>
                  <a:cxn ang="0">
                    <a:pos x="339" y="153"/>
                  </a:cxn>
                  <a:cxn ang="0">
                    <a:pos x="385" y="147"/>
                  </a:cxn>
                  <a:cxn ang="0">
                    <a:pos x="421" y="138"/>
                  </a:cxn>
                  <a:cxn ang="0">
                    <a:pos x="420" y="186"/>
                  </a:cxn>
                  <a:cxn ang="0">
                    <a:pos x="627" y="87"/>
                  </a:cxn>
                  <a:cxn ang="0">
                    <a:pos x="418" y="0"/>
                  </a:cxn>
                  <a:cxn ang="0">
                    <a:pos x="418" y="45"/>
                  </a:cxn>
                  <a:cxn ang="0">
                    <a:pos x="370" y="62"/>
                  </a:cxn>
                  <a:cxn ang="0">
                    <a:pos x="319" y="71"/>
                  </a:cxn>
                  <a:cxn ang="0">
                    <a:pos x="271" y="66"/>
                  </a:cxn>
                  <a:cxn ang="0">
                    <a:pos x="217" y="51"/>
                  </a:cxn>
                  <a:cxn ang="0">
                    <a:pos x="178" y="39"/>
                  </a:cxn>
                  <a:cxn ang="0">
                    <a:pos x="138" y="30"/>
                  </a:cxn>
                  <a:cxn ang="0">
                    <a:pos x="73" y="33"/>
                  </a:cxn>
                  <a:cxn ang="0">
                    <a:pos x="0" y="50"/>
                  </a:cxn>
                </a:cxnLst>
                <a:rect l="0" t="0" r="r" b="b"/>
                <a:pathLst>
                  <a:path w="627" h="186">
                    <a:moveTo>
                      <a:pt x="0" y="50"/>
                    </a:moveTo>
                    <a:lnTo>
                      <a:pt x="3" y="134"/>
                    </a:lnTo>
                    <a:cubicBezTo>
                      <a:pt x="3" y="134"/>
                      <a:pt x="54" y="117"/>
                      <a:pt x="79" y="114"/>
                    </a:cubicBezTo>
                    <a:cubicBezTo>
                      <a:pt x="104" y="111"/>
                      <a:pt x="129" y="112"/>
                      <a:pt x="153" y="116"/>
                    </a:cubicBezTo>
                    <a:cubicBezTo>
                      <a:pt x="177" y="120"/>
                      <a:pt x="200" y="134"/>
                      <a:pt x="222" y="140"/>
                    </a:cubicBezTo>
                    <a:cubicBezTo>
                      <a:pt x="244" y="146"/>
                      <a:pt x="254" y="150"/>
                      <a:pt x="286" y="153"/>
                    </a:cubicBezTo>
                    <a:cubicBezTo>
                      <a:pt x="318" y="156"/>
                      <a:pt x="323" y="154"/>
                      <a:pt x="339" y="153"/>
                    </a:cubicBezTo>
                    <a:cubicBezTo>
                      <a:pt x="355" y="152"/>
                      <a:pt x="371" y="150"/>
                      <a:pt x="385" y="147"/>
                    </a:cubicBezTo>
                    <a:cubicBezTo>
                      <a:pt x="399" y="144"/>
                      <a:pt x="405" y="141"/>
                      <a:pt x="421" y="138"/>
                    </a:cubicBezTo>
                    <a:cubicBezTo>
                      <a:pt x="420" y="162"/>
                      <a:pt x="420" y="186"/>
                      <a:pt x="420" y="186"/>
                    </a:cubicBezTo>
                    <a:lnTo>
                      <a:pt x="627" y="87"/>
                    </a:lnTo>
                    <a:lnTo>
                      <a:pt x="418" y="0"/>
                    </a:lnTo>
                    <a:lnTo>
                      <a:pt x="418" y="45"/>
                    </a:lnTo>
                    <a:lnTo>
                      <a:pt x="370" y="62"/>
                    </a:lnTo>
                    <a:cubicBezTo>
                      <a:pt x="354" y="66"/>
                      <a:pt x="335" y="70"/>
                      <a:pt x="319" y="71"/>
                    </a:cubicBezTo>
                    <a:cubicBezTo>
                      <a:pt x="303" y="72"/>
                      <a:pt x="288" y="69"/>
                      <a:pt x="271" y="66"/>
                    </a:cubicBezTo>
                    <a:lnTo>
                      <a:pt x="217" y="51"/>
                    </a:lnTo>
                    <a:cubicBezTo>
                      <a:pt x="217" y="51"/>
                      <a:pt x="191" y="42"/>
                      <a:pt x="178" y="39"/>
                    </a:cubicBezTo>
                    <a:cubicBezTo>
                      <a:pt x="165" y="36"/>
                      <a:pt x="155" y="31"/>
                      <a:pt x="138" y="30"/>
                    </a:cubicBezTo>
                    <a:cubicBezTo>
                      <a:pt x="121" y="29"/>
                      <a:pt x="96" y="30"/>
                      <a:pt x="73" y="33"/>
                    </a:cubicBezTo>
                    <a:cubicBezTo>
                      <a:pt x="50" y="36"/>
                      <a:pt x="15" y="46"/>
                      <a:pt x="0" y="50"/>
                    </a:cubicBezTo>
                    <a:close/>
                  </a:path>
                </a:pathLst>
              </a:custGeom>
              <a:gradFill rotWithShape="1">
                <a:gsLst>
                  <a:gs pos="0">
                    <a:srgbClr val="A603AB"/>
                  </a:gs>
                  <a:gs pos="21001">
                    <a:srgbClr val="0819FB">
                      <a:alpha val="94750"/>
                    </a:srgbClr>
                  </a:gs>
                  <a:gs pos="35001">
                    <a:srgbClr val="1A8D48">
                      <a:alpha val="91250"/>
                    </a:srgbClr>
                  </a:gs>
                  <a:gs pos="52000">
                    <a:srgbClr val="FFFF00">
                      <a:alpha val="87000"/>
                    </a:srgbClr>
                  </a:gs>
                  <a:gs pos="73000">
                    <a:srgbClr val="EE3F17">
                      <a:alpha val="81750"/>
                    </a:srgbClr>
                  </a:gs>
                  <a:gs pos="88000">
                    <a:srgbClr val="E81766">
                      <a:alpha val="78000"/>
                    </a:srgbClr>
                  </a:gs>
                  <a:gs pos="100000">
                    <a:srgbClr val="A603AB">
                      <a:alpha val="75000"/>
                    </a:srgbClr>
                  </a:gs>
                </a:gsLst>
                <a:lin ang="0" scaled="1"/>
              </a:gradFill>
              <a:ln w="3175">
                <a:noFill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defTabSz="487658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9600" b="0">
                  <a:latin typeface="+mn-lt"/>
                </a:endParaRPr>
              </a:p>
            </p:txBody>
          </p:sp>
          <p:sp>
            <p:nvSpPr>
              <p:cNvPr id="3117" name="Freeform 369"/>
              <p:cNvSpPr>
                <a:spLocks noChangeAspect="1"/>
              </p:cNvSpPr>
              <p:nvPr/>
            </p:nvSpPr>
            <p:spPr bwMode="auto">
              <a:xfrm flipH="1" flipV="1">
                <a:off x="2989" y="2308"/>
                <a:ext cx="627" cy="186"/>
              </a:xfrm>
              <a:custGeom>
                <a:avLst/>
                <a:gdLst>
                  <a:gd name="T0" fmla="*/ 0 w 627"/>
                  <a:gd name="T1" fmla="*/ 50 h 186"/>
                  <a:gd name="T2" fmla="*/ 3 w 627"/>
                  <a:gd name="T3" fmla="*/ 134 h 186"/>
                  <a:gd name="T4" fmla="*/ 79 w 627"/>
                  <a:gd name="T5" fmla="*/ 114 h 186"/>
                  <a:gd name="T6" fmla="*/ 153 w 627"/>
                  <a:gd name="T7" fmla="*/ 116 h 186"/>
                  <a:gd name="T8" fmla="*/ 222 w 627"/>
                  <a:gd name="T9" fmla="*/ 140 h 186"/>
                  <a:gd name="T10" fmla="*/ 286 w 627"/>
                  <a:gd name="T11" fmla="*/ 153 h 186"/>
                  <a:gd name="T12" fmla="*/ 339 w 627"/>
                  <a:gd name="T13" fmla="*/ 153 h 186"/>
                  <a:gd name="T14" fmla="*/ 385 w 627"/>
                  <a:gd name="T15" fmla="*/ 147 h 186"/>
                  <a:gd name="T16" fmla="*/ 421 w 627"/>
                  <a:gd name="T17" fmla="*/ 138 h 186"/>
                  <a:gd name="T18" fmla="*/ 420 w 627"/>
                  <a:gd name="T19" fmla="*/ 186 h 186"/>
                  <a:gd name="T20" fmla="*/ 627 w 627"/>
                  <a:gd name="T21" fmla="*/ 87 h 186"/>
                  <a:gd name="T22" fmla="*/ 418 w 627"/>
                  <a:gd name="T23" fmla="*/ 0 h 186"/>
                  <a:gd name="T24" fmla="*/ 418 w 627"/>
                  <a:gd name="T25" fmla="*/ 45 h 186"/>
                  <a:gd name="T26" fmla="*/ 370 w 627"/>
                  <a:gd name="T27" fmla="*/ 62 h 186"/>
                  <a:gd name="T28" fmla="*/ 319 w 627"/>
                  <a:gd name="T29" fmla="*/ 71 h 186"/>
                  <a:gd name="T30" fmla="*/ 271 w 627"/>
                  <a:gd name="T31" fmla="*/ 66 h 186"/>
                  <a:gd name="T32" fmla="*/ 217 w 627"/>
                  <a:gd name="T33" fmla="*/ 51 h 186"/>
                  <a:gd name="T34" fmla="*/ 178 w 627"/>
                  <a:gd name="T35" fmla="*/ 39 h 186"/>
                  <a:gd name="T36" fmla="*/ 138 w 627"/>
                  <a:gd name="T37" fmla="*/ 30 h 186"/>
                  <a:gd name="T38" fmla="*/ 73 w 627"/>
                  <a:gd name="T39" fmla="*/ 33 h 186"/>
                  <a:gd name="T40" fmla="*/ 0 w 627"/>
                  <a:gd name="T41" fmla="*/ 50 h 18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w 627"/>
                  <a:gd name="T64" fmla="*/ 0 h 186"/>
                  <a:gd name="T65" fmla="*/ 627 w 627"/>
                  <a:gd name="T66" fmla="*/ 186 h 18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T63" t="T64" r="T65" b="T66"/>
                <a:pathLst>
                  <a:path w="627" h="186">
                    <a:moveTo>
                      <a:pt x="0" y="50"/>
                    </a:moveTo>
                    <a:lnTo>
                      <a:pt x="3" y="134"/>
                    </a:lnTo>
                    <a:cubicBezTo>
                      <a:pt x="3" y="134"/>
                      <a:pt x="54" y="117"/>
                      <a:pt x="79" y="114"/>
                    </a:cubicBezTo>
                    <a:cubicBezTo>
                      <a:pt x="104" y="111"/>
                      <a:pt x="129" y="112"/>
                      <a:pt x="153" y="116"/>
                    </a:cubicBezTo>
                    <a:cubicBezTo>
                      <a:pt x="177" y="120"/>
                      <a:pt x="200" y="134"/>
                      <a:pt x="222" y="140"/>
                    </a:cubicBezTo>
                    <a:cubicBezTo>
                      <a:pt x="244" y="146"/>
                      <a:pt x="254" y="150"/>
                      <a:pt x="286" y="153"/>
                    </a:cubicBezTo>
                    <a:cubicBezTo>
                      <a:pt x="318" y="156"/>
                      <a:pt x="323" y="154"/>
                      <a:pt x="339" y="153"/>
                    </a:cubicBezTo>
                    <a:cubicBezTo>
                      <a:pt x="355" y="152"/>
                      <a:pt x="371" y="150"/>
                      <a:pt x="385" y="147"/>
                    </a:cubicBezTo>
                    <a:cubicBezTo>
                      <a:pt x="399" y="144"/>
                      <a:pt x="405" y="141"/>
                      <a:pt x="421" y="138"/>
                    </a:cubicBezTo>
                    <a:cubicBezTo>
                      <a:pt x="420" y="162"/>
                      <a:pt x="420" y="186"/>
                      <a:pt x="420" y="186"/>
                    </a:cubicBezTo>
                    <a:lnTo>
                      <a:pt x="627" y="87"/>
                    </a:lnTo>
                    <a:lnTo>
                      <a:pt x="418" y="0"/>
                    </a:lnTo>
                    <a:lnTo>
                      <a:pt x="418" y="45"/>
                    </a:lnTo>
                    <a:lnTo>
                      <a:pt x="370" y="62"/>
                    </a:lnTo>
                    <a:cubicBezTo>
                      <a:pt x="354" y="66"/>
                      <a:pt x="335" y="70"/>
                      <a:pt x="319" y="71"/>
                    </a:cubicBezTo>
                    <a:cubicBezTo>
                      <a:pt x="303" y="72"/>
                      <a:pt x="288" y="69"/>
                      <a:pt x="271" y="66"/>
                    </a:cubicBezTo>
                    <a:lnTo>
                      <a:pt x="217" y="51"/>
                    </a:lnTo>
                    <a:cubicBezTo>
                      <a:pt x="217" y="51"/>
                      <a:pt x="191" y="42"/>
                      <a:pt x="178" y="39"/>
                    </a:cubicBezTo>
                    <a:cubicBezTo>
                      <a:pt x="165" y="36"/>
                      <a:pt x="155" y="31"/>
                      <a:pt x="138" y="30"/>
                    </a:cubicBezTo>
                    <a:cubicBezTo>
                      <a:pt x="121" y="29"/>
                      <a:pt x="96" y="30"/>
                      <a:pt x="73" y="33"/>
                    </a:cubicBezTo>
                    <a:cubicBezTo>
                      <a:pt x="50" y="36"/>
                      <a:pt x="15" y="46"/>
                      <a:pt x="0" y="50"/>
                    </a:cubicBezTo>
                    <a:close/>
                  </a:path>
                </a:pathLst>
              </a:custGeom>
              <a:solidFill>
                <a:srgbClr val="0CC044">
                  <a:alpha val="74901"/>
                </a:srgbClr>
              </a:solidFill>
              <a:ln w="3175">
                <a:noFill/>
                <a:round/>
                <a:headEnd/>
                <a:tailEnd/>
              </a:ln>
            </p:spPr>
            <p:txBody>
              <a:bodyPr rot="10800000"/>
              <a:lstStyle/>
              <a:p>
                <a:pPr defTabSz="4875213"/>
                <a:endParaRPr lang="en-US" sz="9600" b="0">
                  <a:latin typeface="Calibri" pitchFamily="34" charset="0"/>
                </a:endParaRPr>
              </a:p>
            </p:txBody>
          </p:sp>
        </p:grpSp>
        <p:sp>
          <p:nvSpPr>
            <p:cNvPr id="3118" name="WordArt 370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914" y="1188"/>
              <a:ext cx="1935" cy="1935"/>
            </a:xfrm>
            <a:prstGeom prst="rect">
              <a:avLst/>
            </a:prstGeom>
          </p:spPr>
          <p:txBody>
            <a:bodyPr spcFirstLastPara="1" wrap="none" fromWordArt="1">
              <a:prstTxWarp prst="textArchUp">
                <a:avLst>
                  <a:gd name="adj" fmla="val 11604812"/>
                </a:avLst>
              </a:prstTxWarp>
            </a:bodyPr>
            <a:lstStyle/>
            <a:p>
              <a:pPr algn="ctr"/>
              <a:r>
                <a:rPr lang="en-US" sz="4000" kern="10">
                  <a:ln w="9525">
                    <a:noFill/>
                    <a:round/>
                    <a:headEnd/>
                    <a:tailEnd/>
                  </a:ln>
                  <a:solidFill>
                    <a:srgbClr val="F9B201"/>
                  </a:solidFill>
                  <a:latin typeface="Arial"/>
                  <a:cs typeface="Arial"/>
                </a:rPr>
                <a:t>Texas Center for High Intensity Laser Science</a:t>
              </a:r>
            </a:p>
          </p:txBody>
        </p:sp>
        <p:sp>
          <p:nvSpPr>
            <p:cNvPr id="3119" name="WordArt 371"/>
            <p:cNvSpPr>
              <a:spLocks noChangeAspect="1" noChangeArrowheads="1" noChangeShapeType="1" noTextEdit="1"/>
            </p:cNvSpPr>
            <p:nvPr/>
          </p:nvSpPr>
          <p:spPr bwMode="auto">
            <a:xfrm>
              <a:off x="1866" y="1155"/>
              <a:ext cx="2015" cy="2015"/>
            </a:xfrm>
            <a:prstGeom prst="rect">
              <a:avLst/>
            </a:prstGeom>
          </p:spPr>
          <p:txBody>
            <a:bodyPr spcFirstLastPara="1" wrap="none" fromWordArt="1">
              <a:prstTxWarp prst="textArchDown">
                <a:avLst>
                  <a:gd name="adj" fmla="val 1548576"/>
                </a:avLst>
              </a:prstTxWarp>
            </a:bodyPr>
            <a:lstStyle/>
            <a:p>
              <a:pPr algn="ctr"/>
              <a:r>
                <a:rPr lang="en-US" sz="3600" kern="10">
                  <a:ln w="9525">
                    <a:noFill/>
                    <a:round/>
                    <a:headEnd/>
                    <a:tailEnd/>
                  </a:ln>
                  <a:solidFill>
                    <a:srgbClr val="FAC400"/>
                  </a:solidFill>
                  <a:latin typeface="Arial Black"/>
                </a:rPr>
                <a:t>The Texas Petawatt</a:t>
              </a:r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</p:sldLayoutIdLst>
  <p:timing>
    <p:tnLst>
      <p:par>
        <p:cTn id="1" dur="indefinite" restart="never" nodeType="tmRoot"/>
      </p:par>
    </p:tnLst>
  </p:timing>
  <p:hf sldNum="0" hdr="0" ftr="0"/>
  <p:txStyles>
    <p:titleStyle>
      <a:lvl1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Helvetica" pitchFamily="34" charset="0"/>
        </a:defRPr>
      </a:lvl2pPr>
      <a:lvl3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Helvetica" pitchFamily="34" charset="0"/>
        </a:defRPr>
      </a:lvl3pPr>
      <a:lvl4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Helvetica" pitchFamily="34" charset="0"/>
        </a:defRPr>
      </a:lvl4pPr>
      <a:lvl5pPr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Helvetic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Helvetic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Helvetic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Helvetic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 b="1">
          <a:solidFill>
            <a:schemeClr val="tx1"/>
          </a:solidFill>
          <a:latin typeface="Helvetica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tif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jpeg"/><Relationship Id="rId2" Type="http://schemas.openxmlformats.org/officeDocument/2006/relationships/image" Target="../media/image10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11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jpe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5.png"/><Relationship Id="rId4" Type="http://schemas.openxmlformats.org/officeDocument/2006/relationships/image" Target="../media/image11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emf"/><Relationship Id="rId7" Type="http://schemas.openxmlformats.org/officeDocument/2006/relationships/image" Target="../media/image124.emf"/><Relationship Id="rId2" Type="http://schemas.openxmlformats.org/officeDocument/2006/relationships/image" Target="../media/image119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emf"/><Relationship Id="rId5" Type="http://schemas.openxmlformats.org/officeDocument/2006/relationships/image" Target="../media/image122.emf"/><Relationship Id="rId4" Type="http://schemas.openxmlformats.org/officeDocument/2006/relationships/image" Target="../media/image121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tiff"/><Relationship Id="rId2" Type="http://schemas.openxmlformats.org/officeDocument/2006/relationships/image" Target="../media/image125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32.png"/><Relationship Id="rId4" Type="http://schemas.openxmlformats.org/officeDocument/2006/relationships/image" Target="../media/image13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emf"/><Relationship Id="rId2" Type="http://schemas.openxmlformats.org/officeDocument/2006/relationships/image" Target="../media/image133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1.xml"/><Relationship Id="rId4" Type="http://schemas.openxmlformats.org/officeDocument/2006/relationships/image" Target="../media/image135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6.jpeg"/><Relationship Id="rId2" Type="http://schemas.openxmlformats.org/officeDocument/2006/relationships/image" Target="../media/image126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wmf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png"/><Relationship Id="rId2" Type="http://schemas.openxmlformats.org/officeDocument/2006/relationships/image" Target="../media/image139.wmf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4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e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4.png"/><Relationship Id="rId18" Type="http://schemas.openxmlformats.org/officeDocument/2006/relationships/image" Target="../media/image19.png"/><Relationship Id="rId26" Type="http://schemas.openxmlformats.org/officeDocument/2006/relationships/image" Target="../media/image27.png"/><Relationship Id="rId39" Type="http://schemas.openxmlformats.org/officeDocument/2006/relationships/image" Target="../media/image40.png"/><Relationship Id="rId21" Type="http://schemas.openxmlformats.org/officeDocument/2006/relationships/image" Target="../media/image22.png"/><Relationship Id="rId34" Type="http://schemas.openxmlformats.org/officeDocument/2006/relationships/image" Target="../media/image35.png"/><Relationship Id="rId42" Type="http://schemas.openxmlformats.org/officeDocument/2006/relationships/image" Target="../media/image43.png"/><Relationship Id="rId47" Type="http://schemas.openxmlformats.org/officeDocument/2006/relationships/image" Target="../media/image48.png"/><Relationship Id="rId50" Type="http://schemas.openxmlformats.org/officeDocument/2006/relationships/image" Target="../media/image51.png"/><Relationship Id="rId55" Type="http://schemas.openxmlformats.org/officeDocument/2006/relationships/image" Target="../media/image56.png"/><Relationship Id="rId63" Type="http://schemas.openxmlformats.org/officeDocument/2006/relationships/image" Target="../media/image64.png"/><Relationship Id="rId68" Type="http://schemas.openxmlformats.org/officeDocument/2006/relationships/image" Target="../media/image69.png"/><Relationship Id="rId76" Type="http://schemas.openxmlformats.org/officeDocument/2006/relationships/image" Target="../media/image77.png"/><Relationship Id="rId7" Type="http://schemas.openxmlformats.org/officeDocument/2006/relationships/image" Target="../media/image8.png"/><Relationship Id="rId71" Type="http://schemas.openxmlformats.org/officeDocument/2006/relationships/image" Target="../media/image72.png"/><Relationship Id="rId2" Type="http://schemas.openxmlformats.org/officeDocument/2006/relationships/image" Target="../media/image3.png"/><Relationship Id="rId16" Type="http://schemas.openxmlformats.org/officeDocument/2006/relationships/image" Target="../media/image17.png"/><Relationship Id="rId29" Type="http://schemas.openxmlformats.org/officeDocument/2006/relationships/image" Target="../media/image30.png"/><Relationship Id="rId11" Type="http://schemas.openxmlformats.org/officeDocument/2006/relationships/image" Target="../media/image12.png"/><Relationship Id="rId24" Type="http://schemas.openxmlformats.org/officeDocument/2006/relationships/image" Target="../media/image25.png"/><Relationship Id="rId32" Type="http://schemas.openxmlformats.org/officeDocument/2006/relationships/image" Target="../media/image33.png"/><Relationship Id="rId37" Type="http://schemas.openxmlformats.org/officeDocument/2006/relationships/image" Target="../media/image38.png"/><Relationship Id="rId40" Type="http://schemas.openxmlformats.org/officeDocument/2006/relationships/image" Target="../media/image41.png"/><Relationship Id="rId45" Type="http://schemas.openxmlformats.org/officeDocument/2006/relationships/image" Target="../media/image46.png"/><Relationship Id="rId53" Type="http://schemas.openxmlformats.org/officeDocument/2006/relationships/image" Target="../media/image54.png"/><Relationship Id="rId58" Type="http://schemas.openxmlformats.org/officeDocument/2006/relationships/image" Target="../media/image59.png"/><Relationship Id="rId66" Type="http://schemas.openxmlformats.org/officeDocument/2006/relationships/image" Target="../media/image67.png"/><Relationship Id="rId74" Type="http://schemas.openxmlformats.org/officeDocument/2006/relationships/image" Target="../media/image75.png"/><Relationship Id="rId5" Type="http://schemas.openxmlformats.org/officeDocument/2006/relationships/image" Target="../media/image6.png"/><Relationship Id="rId15" Type="http://schemas.openxmlformats.org/officeDocument/2006/relationships/image" Target="../media/image16.png"/><Relationship Id="rId23" Type="http://schemas.openxmlformats.org/officeDocument/2006/relationships/image" Target="../media/image24.png"/><Relationship Id="rId28" Type="http://schemas.openxmlformats.org/officeDocument/2006/relationships/image" Target="../media/image29.png"/><Relationship Id="rId36" Type="http://schemas.openxmlformats.org/officeDocument/2006/relationships/image" Target="../media/image37.png"/><Relationship Id="rId49" Type="http://schemas.openxmlformats.org/officeDocument/2006/relationships/image" Target="../media/image50.png"/><Relationship Id="rId57" Type="http://schemas.openxmlformats.org/officeDocument/2006/relationships/image" Target="../media/image58.png"/><Relationship Id="rId61" Type="http://schemas.openxmlformats.org/officeDocument/2006/relationships/image" Target="../media/image62.png"/><Relationship Id="rId10" Type="http://schemas.openxmlformats.org/officeDocument/2006/relationships/image" Target="../media/image11.png"/><Relationship Id="rId19" Type="http://schemas.openxmlformats.org/officeDocument/2006/relationships/image" Target="../media/image20.png"/><Relationship Id="rId31" Type="http://schemas.openxmlformats.org/officeDocument/2006/relationships/image" Target="../media/image32.png"/><Relationship Id="rId44" Type="http://schemas.openxmlformats.org/officeDocument/2006/relationships/image" Target="../media/image45.png"/><Relationship Id="rId52" Type="http://schemas.openxmlformats.org/officeDocument/2006/relationships/image" Target="../media/image53.png"/><Relationship Id="rId60" Type="http://schemas.openxmlformats.org/officeDocument/2006/relationships/image" Target="../media/image61.png"/><Relationship Id="rId65" Type="http://schemas.openxmlformats.org/officeDocument/2006/relationships/image" Target="../media/image66.png"/><Relationship Id="rId73" Type="http://schemas.openxmlformats.org/officeDocument/2006/relationships/image" Target="../media/image74.png"/><Relationship Id="rId78" Type="http://schemas.openxmlformats.org/officeDocument/2006/relationships/image" Target="../media/image79.png"/><Relationship Id="rId4" Type="http://schemas.openxmlformats.org/officeDocument/2006/relationships/image" Target="../media/image5.png"/><Relationship Id="rId9" Type="http://schemas.openxmlformats.org/officeDocument/2006/relationships/image" Target="../media/image10.png"/><Relationship Id="rId14" Type="http://schemas.openxmlformats.org/officeDocument/2006/relationships/image" Target="../media/image15.png"/><Relationship Id="rId22" Type="http://schemas.openxmlformats.org/officeDocument/2006/relationships/image" Target="../media/image23.png"/><Relationship Id="rId27" Type="http://schemas.openxmlformats.org/officeDocument/2006/relationships/image" Target="../media/image28.png"/><Relationship Id="rId30" Type="http://schemas.openxmlformats.org/officeDocument/2006/relationships/image" Target="../media/image31.png"/><Relationship Id="rId35" Type="http://schemas.openxmlformats.org/officeDocument/2006/relationships/image" Target="../media/image36.png"/><Relationship Id="rId43" Type="http://schemas.openxmlformats.org/officeDocument/2006/relationships/image" Target="../media/image44.png"/><Relationship Id="rId48" Type="http://schemas.openxmlformats.org/officeDocument/2006/relationships/image" Target="../media/image49.png"/><Relationship Id="rId56" Type="http://schemas.openxmlformats.org/officeDocument/2006/relationships/image" Target="../media/image57.png"/><Relationship Id="rId64" Type="http://schemas.openxmlformats.org/officeDocument/2006/relationships/image" Target="../media/image65.png"/><Relationship Id="rId69" Type="http://schemas.openxmlformats.org/officeDocument/2006/relationships/image" Target="../media/image70.png"/><Relationship Id="rId77" Type="http://schemas.openxmlformats.org/officeDocument/2006/relationships/image" Target="../media/image78.png"/><Relationship Id="rId8" Type="http://schemas.openxmlformats.org/officeDocument/2006/relationships/image" Target="../media/image9.png"/><Relationship Id="rId51" Type="http://schemas.openxmlformats.org/officeDocument/2006/relationships/image" Target="../media/image52.png"/><Relationship Id="rId72" Type="http://schemas.openxmlformats.org/officeDocument/2006/relationships/image" Target="../media/image73.png"/><Relationship Id="rId3" Type="http://schemas.openxmlformats.org/officeDocument/2006/relationships/image" Target="../media/image4.png"/><Relationship Id="rId12" Type="http://schemas.openxmlformats.org/officeDocument/2006/relationships/image" Target="../media/image13.png"/><Relationship Id="rId17" Type="http://schemas.openxmlformats.org/officeDocument/2006/relationships/image" Target="../media/image18.png"/><Relationship Id="rId25" Type="http://schemas.openxmlformats.org/officeDocument/2006/relationships/image" Target="../media/image26.png"/><Relationship Id="rId33" Type="http://schemas.openxmlformats.org/officeDocument/2006/relationships/image" Target="../media/image34.png"/><Relationship Id="rId38" Type="http://schemas.openxmlformats.org/officeDocument/2006/relationships/image" Target="../media/image39.png"/><Relationship Id="rId46" Type="http://schemas.openxmlformats.org/officeDocument/2006/relationships/image" Target="../media/image47.png"/><Relationship Id="rId59" Type="http://schemas.openxmlformats.org/officeDocument/2006/relationships/image" Target="../media/image60.png"/><Relationship Id="rId67" Type="http://schemas.openxmlformats.org/officeDocument/2006/relationships/image" Target="../media/image68.png"/><Relationship Id="rId20" Type="http://schemas.openxmlformats.org/officeDocument/2006/relationships/image" Target="../media/image21.png"/><Relationship Id="rId41" Type="http://schemas.openxmlformats.org/officeDocument/2006/relationships/image" Target="../media/image42.png"/><Relationship Id="rId54" Type="http://schemas.openxmlformats.org/officeDocument/2006/relationships/image" Target="../media/image55.png"/><Relationship Id="rId62" Type="http://schemas.openxmlformats.org/officeDocument/2006/relationships/image" Target="../media/image63.png"/><Relationship Id="rId70" Type="http://schemas.openxmlformats.org/officeDocument/2006/relationships/image" Target="../media/image71.png"/><Relationship Id="rId75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48.png"/><Relationship Id="rId18" Type="http://schemas.openxmlformats.org/officeDocument/2006/relationships/image" Target="../media/image65.png"/><Relationship Id="rId3" Type="http://schemas.openxmlformats.org/officeDocument/2006/relationships/image" Target="../media/image6.png"/><Relationship Id="rId21" Type="http://schemas.openxmlformats.org/officeDocument/2006/relationships/image" Target="../media/image82.png"/><Relationship Id="rId7" Type="http://schemas.openxmlformats.org/officeDocument/2006/relationships/image" Target="../media/image10.png"/><Relationship Id="rId12" Type="http://schemas.openxmlformats.org/officeDocument/2006/relationships/image" Target="../media/image26.png"/><Relationship Id="rId17" Type="http://schemas.openxmlformats.org/officeDocument/2006/relationships/image" Target="../media/image64.png"/><Relationship Id="rId2" Type="http://schemas.openxmlformats.org/officeDocument/2006/relationships/image" Target="../media/image81.jpeg"/><Relationship Id="rId16" Type="http://schemas.openxmlformats.org/officeDocument/2006/relationships/image" Target="../media/image60.png"/><Relationship Id="rId20" Type="http://schemas.openxmlformats.org/officeDocument/2006/relationships/image" Target="../media/image77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11" Type="http://schemas.openxmlformats.org/officeDocument/2006/relationships/image" Target="../media/image19.png"/><Relationship Id="rId24" Type="http://schemas.openxmlformats.org/officeDocument/2006/relationships/image" Target="../media/image84.jpeg"/><Relationship Id="rId5" Type="http://schemas.openxmlformats.org/officeDocument/2006/relationships/image" Target="../media/image8.png"/><Relationship Id="rId15" Type="http://schemas.openxmlformats.org/officeDocument/2006/relationships/image" Target="../media/image57.png"/><Relationship Id="rId23" Type="http://schemas.openxmlformats.org/officeDocument/2006/relationships/image" Target="../media/image39.png"/><Relationship Id="rId10" Type="http://schemas.openxmlformats.org/officeDocument/2006/relationships/image" Target="../media/image13.png"/><Relationship Id="rId19" Type="http://schemas.openxmlformats.org/officeDocument/2006/relationships/image" Target="../media/image66.png"/><Relationship Id="rId4" Type="http://schemas.openxmlformats.org/officeDocument/2006/relationships/image" Target="../media/image7.png"/><Relationship Id="rId9" Type="http://schemas.openxmlformats.org/officeDocument/2006/relationships/image" Target="../media/image12.png"/><Relationship Id="rId14" Type="http://schemas.openxmlformats.org/officeDocument/2006/relationships/image" Target="../media/image54.png"/><Relationship Id="rId22" Type="http://schemas.openxmlformats.org/officeDocument/2006/relationships/image" Target="../media/image8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58.png"/><Relationship Id="rId3" Type="http://schemas.openxmlformats.org/officeDocument/2006/relationships/image" Target="../media/image14.png"/><Relationship Id="rId7" Type="http://schemas.openxmlformats.org/officeDocument/2006/relationships/image" Target="../media/image86.png"/><Relationship Id="rId12" Type="http://schemas.openxmlformats.org/officeDocument/2006/relationships/image" Target="../media/image56.png"/><Relationship Id="rId17" Type="http://schemas.openxmlformats.org/officeDocument/2006/relationships/image" Target="../media/image89.png"/><Relationship Id="rId2" Type="http://schemas.openxmlformats.org/officeDocument/2006/relationships/image" Target="../media/image85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87.png"/><Relationship Id="rId5" Type="http://schemas.openxmlformats.org/officeDocument/2006/relationships/image" Target="../media/image17.png"/><Relationship Id="rId15" Type="http://schemas.openxmlformats.org/officeDocument/2006/relationships/image" Target="../media/image88.png"/><Relationship Id="rId10" Type="http://schemas.openxmlformats.org/officeDocument/2006/relationships/image" Target="../media/image53.png"/><Relationship Id="rId4" Type="http://schemas.openxmlformats.org/officeDocument/2006/relationships/image" Target="../media/image15.png"/><Relationship Id="rId9" Type="http://schemas.openxmlformats.org/officeDocument/2006/relationships/image" Target="../media/image42.png"/><Relationship Id="rId14" Type="http://schemas.openxmlformats.org/officeDocument/2006/relationships/image" Target="../media/image5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9.png"/><Relationship Id="rId4" Type="http://schemas.openxmlformats.org/officeDocument/2006/relationships/image" Target="../media/image9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4"/>
          <p:cNvSpPr>
            <a:spLocks noChangeArrowheads="1"/>
          </p:cNvSpPr>
          <p:nvPr/>
        </p:nvSpPr>
        <p:spPr bwMode="auto">
          <a:xfrm>
            <a:off x="8074025" y="800100"/>
            <a:ext cx="184150" cy="21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800" b="0">
              <a:latin typeface="Helvetica" pitchFamily="34" charset="0"/>
            </a:endParaRPr>
          </a:p>
        </p:txBody>
      </p:sp>
      <p:sp>
        <p:nvSpPr>
          <p:cNvPr id="4100" name="Rectangle 6"/>
          <p:cNvSpPr>
            <a:spLocks noChangeArrowheads="1"/>
          </p:cNvSpPr>
          <p:nvPr/>
        </p:nvSpPr>
        <p:spPr bwMode="auto">
          <a:xfrm>
            <a:off x="8223250" y="884238"/>
            <a:ext cx="184150" cy="184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 sz="600" b="0">
              <a:latin typeface="Helvetica" pitchFamily="34" charset="0"/>
            </a:endParaRPr>
          </a:p>
        </p:txBody>
      </p:sp>
      <p:sp>
        <p:nvSpPr>
          <p:cNvPr id="4134" name="Text Box 43"/>
          <p:cNvSpPr txBox="1">
            <a:spLocks noChangeArrowheads="1"/>
          </p:cNvSpPr>
          <p:nvPr/>
        </p:nvSpPr>
        <p:spPr bwMode="auto">
          <a:xfrm>
            <a:off x="2362200" y="1143000"/>
            <a:ext cx="5575822" cy="15388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0" dirty="0">
                <a:latin typeface="Helvetica" pitchFamily="34" charset="0"/>
              </a:rPr>
              <a:t>Presented at the ICUIL </a:t>
            </a:r>
            <a:r>
              <a:rPr lang="en-US" sz="2000" b="0" dirty="0" smtClean="0">
                <a:latin typeface="Helvetica" pitchFamily="34" charset="0"/>
              </a:rPr>
              <a:t>2010, Watkins Glen, NY</a:t>
            </a:r>
          </a:p>
          <a:p>
            <a:pPr algn="ctr"/>
            <a:r>
              <a:rPr lang="en-US" sz="1800" dirty="0" smtClean="0"/>
              <a:t>Texas </a:t>
            </a:r>
            <a:r>
              <a:rPr lang="en-US" sz="1800" dirty="0"/>
              <a:t>Center for High Intensity Laser Science</a:t>
            </a:r>
          </a:p>
          <a:p>
            <a:pPr algn="ctr"/>
            <a:r>
              <a:rPr lang="en-US" sz="1800" b="0" dirty="0">
                <a:solidFill>
                  <a:schemeClr val="tx2"/>
                </a:solidFill>
              </a:rPr>
              <a:t>The University of Texas at Austin</a:t>
            </a:r>
          </a:p>
          <a:p>
            <a:pPr algn="ctr"/>
            <a:r>
              <a:rPr lang="en-US" sz="1800" b="0" u="sng" dirty="0">
                <a:solidFill>
                  <a:schemeClr val="tx2"/>
                </a:solidFill>
              </a:rPr>
              <a:t>Erhard Gaul</a:t>
            </a:r>
          </a:p>
          <a:p>
            <a:pPr algn="ctr"/>
            <a:endParaRPr lang="en-US" sz="2000" b="0" u="sng" dirty="0">
              <a:latin typeface="Helvetica" pitchFamily="34" charset="0"/>
            </a:endParaRPr>
          </a:p>
        </p:txBody>
      </p:sp>
      <p:sp>
        <p:nvSpPr>
          <p:cNvPr id="4153" name="Rectangle 57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Status of the Texas </a:t>
            </a:r>
            <a:r>
              <a:rPr lang="en-US" sz="2800" dirty="0" err="1" smtClean="0"/>
              <a:t>Petawatt</a:t>
            </a:r>
            <a:r>
              <a:rPr lang="en-US" sz="2800" dirty="0" smtClean="0"/>
              <a:t> laser and Experiments</a:t>
            </a:r>
            <a:endParaRPr lang="en-US" sz="2800" dirty="0"/>
          </a:p>
        </p:txBody>
      </p:sp>
      <p:sp>
        <p:nvSpPr>
          <p:cNvPr id="22" name="Subtitle 2"/>
          <p:cNvSpPr txBox="1">
            <a:spLocks/>
          </p:cNvSpPr>
          <p:nvPr/>
        </p:nvSpPr>
        <p:spPr bwMode="auto">
          <a:xfrm>
            <a:off x="838200" y="3124200"/>
            <a:ext cx="3352800" cy="3355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eaLnBrk="0" hangingPunct="0">
              <a:spcBef>
                <a:spcPct val="20000"/>
              </a:spcBef>
            </a:pPr>
            <a:r>
              <a:rPr lang="en-US" sz="1800" b="1" dirty="0" smtClean="0">
                <a:latin typeface="Arial" pitchFamily="-107" charset="0"/>
              </a:rPr>
              <a:t>University of Texas</a:t>
            </a:r>
          </a:p>
          <a:p>
            <a:pPr eaLnBrk="0" hangingPunct="0">
              <a:spcBef>
                <a:spcPct val="20000"/>
              </a:spcBef>
            </a:pPr>
            <a:r>
              <a:rPr lang="en-US" dirty="0" err="1" smtClean="0">
                <a:latin typeface="Arial" pitchFamily="-107" charset="0"/>
              </a:rPr>
              <a:t>Mikael</a:t>
            </a:r>
            <a:r>
              <a:rPr lang="en-US" dirty="0" smtClean="0">
                <a:latin typeface="Arial" pitchFamily="-107" charset="0"/>
              </a:rPr>
              <a:t> Martinez</a:t>
            </a:r>
          </a:p>
          <a:p>
            <a:pPr eaLnBrk="0" hangingPunct="0">
              <a:spcBef>
                <a:spcPct val="20000"/>
              </a:spcBef>
            </a:pPr>
            <a:r>
              <a:rPr lang="en-US" dirty="0" smtClean="0">
                <a:latin typeface="Arial" pitchFamily="-107" charset="0"/>
              </a:rPr>
              <a:t>Ted Borger</a:t>
            </a:r>
          </a:p>
          <a:p>
            <a:pPr eaLnBrk="0" hangingPunct="0">
              <a:spcBef>
                <a:spcPct val="20000"/>
              </a:spcBef>
            </a:pPr>
            <a:r>
              <a:rPr lang="en-US" dirty="0" err="1" smtClean="0">
                <a:latin typeface="Arial" pitchFamily="-107" charset="0"/>
              </a:rPr>
              <a:t>Gilliss</a:t>
            </a:r>
            <a:r>
              <a:rPr lang="en-US" dirty="0" smtClean="0">
                <a:latin typeface="Arial" pitchFamily="-107" charset="0"/>
              </a:rPr>
              <a:t> </a:t>
            </a:r>
            <a:r>
              <a:rPr lang="en-US" dirty="0" smtClean="0">
                <a:latin typeface="Arial" pitchFamily="-107" charset="0"/>
              </a:rPr>
              <a:t>Dyer</a:t>
            </a:r>
          </a:p>
          <a:p>
            <a:pPr eaLnBrk="0" hangingPunct="0">
              <a:spcBef>
                <a:spcPct val="20000"/>
              </a:spcBef>
            </a:pPr>
            <a:r>
              <a:rPr lang="en-US" dirty="0" smtClean="0">
                <a:latin typeface="Arial" pitchFamily="-107" charset="0"/>
              </a:rPr>
              <a:t>Doug Hammond</a:t>
            </a:r>
            <a:endParaRPr lang="en-US" dirty="0" smtClean="0">
              <a:latin typeface="Arial" pitchFamily="-107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dirty="0" err="1" smtClean="0">
                <a:latin typeface="Arial" pitchFamily="-107" charset="0"/>
              </a:rPr>
              <a:t>Srdjan</a:t>
            </a:r>
            <a:r>
              <a:rPr lang="en-US" dirty="0" smtClean="0">
                <a:latin typeface="Arial" pitchFamily="-107" charset="0"/>
              </a:rPr>
              <a:t> </a:t>
            </a:r>
            <a:r>
              <a:rPr lang="en-US" dirty="0" err="1" smtClean="0">
                <a:latin typeface="Arial" pitchFamily="-107" charset="0"/>
              </a:rPr>
              <a:t>Marijanovic</a:t>
            </a:r>
            <a:r>
              <a:rPr lang="en-US" dirty="0" smtClean="0">
                <a:latin typeface="Arial" pitchFamily="-107" charset="0"/>
              </a:rPr>
              <a:t> </a:t>
            </a:r>
          </a:p>
          <a:p>
            <a:pPr eaLnBrk="0" hangingPunct="0">
              <a:spcBef>
                <a:spcPct val="20000"/>
              </a:spcBef>
            </a:pPr>
            <a:r>
              <a:rPr lang="en-US" dirty="0" smtClean="0">
                <a:latin typeface="Arial"/>
                <a:cs typeface="Arial"/>
              </a:rPr>
              <a:t>Marty </a:t>
            </a:r>
            <a:r>
              <a:rPr lang="en-US" dirty="0" err="1" smtClean="0">
                <a:latin typeface="Arial"/>
                <a:cs typeface="Arial"/>
              </a:rPr>
              <a:t>Ringuette</a:t>
            </a:r>
            <a:endParaRPr lang="en-US" dirty="0" smtClean="0">
              <a:latin typeface="Arial"/>
              <a:cs typeface="Arial"/>
            </a:endParaRPr>
          </a:p>
          <a:p>
            <a:pPr eaLnBrk="0" hangingPunct="0">
              <a:spcBef>
                <a:spcPct val="20000"/>
              </a:spcBef>
            </a:pPr>
            <a:r>
              <a:rPr lang="en-US" dirty="0" smtClean="0">
                <a:latin typeface="Arial" pitchFamily="-107" charset="0"/>
              </a:rPr>
              <a:t>Ramiro Escamilla</a:t>
            </a:r>
          </a:p>
          <a:p>
            <a:pPr eaLnBrk="0" hangingPunct="0">
              <a:spcBef>
                <a:spcPct val="20000"/>
              </a:spcBef>
            </a:pPr>
            <a:r>
              <a:rPr lang="en-US" dirty="0" err="1" smtClean="0">
                <a:latin typeface="Arial" pitchFamily="-107" charset="0"/>
              </a:rPr>
              <a:t>Franki</a:t>
            </a:r>
            <a:r>
              <a:rPr lang="en-US" dirty="0" smtClean="0">
                <a:latin typeface="Arial" pitchFamily="-107" charset="0"/>
              </a:rPr>
              <a:t> </a:t>
            </a:r>
            <a:r>
              <a:rPr lang="en-US" sz="1400" dirty="0" err="1" smtClean="0">
                <a:latin typeface="Arial" pitchFamily="-107" charset="0"/>
              </a:rPr>
              <a:t>Aymond</a:t>
            </a:r>
            <a:endParaRPr lang="en-US" sz="1400" dirty="0" smtClean="0">
              <a:latin typeface="Arial" pitchFamily="-107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1400" dirty="0" err="1" smtClean="0">
                <a:latin typeface="Arial" pitchFamily="-107" charset="0"/>
              </a:rPr>
              <a:t>Woosuk</a:t>
            </a:r>
            <a:r>
              <a:rPr lang="en-US" sz="1400" dirty="0" smtClean="0">
                <a:latin typeface="Arial" pitchFamily="-107" charset="0"/>
              </a:rPr>
              <a:t> Bang</a:t>
            </a:r>
          </a:p>
          <a:p>
            <a:pPr eaLnBrk="0" hangingPunct="0">
              <a:spcBef>
                <a:spcPct val="20000"/>
              </a:spcBef>
            </a:pPr>
            <a:r>
              <a:rPr lang="en-US" sz="1400" dirty="0" smtClean="0">
                <a:latin typeface="Arial" pitchFamily="-107" charset="0"/>
              </a:rPr>
              <a:t>Joel </a:t>
            </a:r>
            <a:r>
              <a:rPr lang="en-US" sz="1400" dirty="0" err="1" smtClean="0">
                <a:latin typeface="Arial" pitchFamily="-107" charset="0"/>
              </a:rPr>
              <a:t>Blakeney</a:t>
            </a:r>
            <a:endParaRPr lang="en-US" sz="1400" dirty="0" smtClean="0">
              <a:latin typeface="Arial" pitchFamily="-107" charset="0"/>
            </a:endParaRPr>
          </a:p>
          <a:p>
            <a:pPr eaLnBrk="0" hangingPunct="0">
              <a:spcBef>
                <a:spcPct val="20000"/>
              </a:spcBef>
            </a:pPr>
            <a:r>
              <a:rPr lang="en-US" sz="1400" dirty="0" smtClean="0">
                <a:latin typeface="Arial" pitchFamily="-107" charset="0"/>
              </a:rPr>
              <a:t>Todd </a:t>
            </a:r>
            <a:r>
              <a:rPr lang="en-US" sz="1400" dirty="0" err="1" smtClean="0">
                <a:latin typeface="Arial" pitchFamily="-107" charset="0"/>
              </a:rPr>
              <a:t>Ditmire</a:t>
            </a:r>
            <a:endParaRPr lang="en-US" sz="1400" dirty="0" smtClean="0">
              <a:latin typeface="Arial" pitchFamily="-107" charset="0"/>
            </a:endParaRPr>
          </a:p>
        </p:txBody>
      </p:sp>
      <p:grpSp>
        <p:nvGrpSpPr>
          <p:cNvPr id="26" name="Group 48"/>
          <p:cNvGrpSpPr>
            <a:grpSpLocks noChangeAspect="1"/>
          </p:cNvGrpSpPr>
          <p:nvPr/>
        </p:nvGrpSpPr>
        <p:grpSpPr bwMode="auto">
          <a:xfrm>
            <a:off x="0" y="1295400"/>
            <a:ext cx="2359025" cy="1050925"/>
            <a:chOff x="5473290" y="1612406"/>
            <a:chExt cx="3160725" cy="1526540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660"/>
            <a:stretch>
              <a:fillRect/>
            </a:stretch>
          </p:blipFill>
          <p:spPr bwMode="auto">
            <a:xfrm>
              <a:off x="5783427" y="1956087"/>
              <a:ext cx="1988876" cy="91374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8" name="TextBox 47"/>
            <p:cNvSpPr txBox="1">
              <a:spLocks noChangeArrowheads="1"/>
            </p:cNvSpPr>
            <p:nvPr/>
          </p:nvSpPr>
          <p:spPr bwMode="auto">
            <a:xfrm>
              <a:off x="5473290" y="1612406"/>
              <a:ext cx="3160725" cy="152654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en-US" sz="1200" dirty="0">
                  <a:solidFill>
                    <a:srgbClr val="F38E04"/>
                  </a:solidFill>
                  <a:latin typeface="Helvetica" pitchFamily="-112" charset="0"/>
                  <a:ea typeface="ＭＳ Ｐゴシック" pitchFamily="-112" charset="-128"/>
                  <a:cs typeface="+mn-cs"/>
                </a:rPr>
                <a:t>Texas Center for</a:t>
              </a:r>
            </a:p>
            <a:p>
              <a:pPr algn="ctr">
                <a:defRPr/>
              </a:pPr>
              <a:endParaRPr lang="en-US" sz="1200" dirty="0">
                <a:solidFill>
                  <a:srgbClr val="F38E04"/>
                </a:solidFill>
                <a:latin typeface="Helvetica" pitchFamily="-112" charset="0"/>
                <a:ea typeface="ＭＳ Ｐゴシック" pitchFamily="-112" charset="-128"/>
                <a:cs typeface="+mn-cs"/>
              </a:endParaRPr>
            </a:p>
            <a:p>
              <a:pPr algn="ctr">
                <a:defRPr/>
              </a:pPr>
              <a:endParaRPr lang="en-US" sz="1200" dirty="0">
                <a:solidFill>
                  <a:srgbClr val="F38E04"/>
                </a:solidFill>
                <a:latin typeface="Helvetica" pitchFamily="-112" charset="0"/>
                <a:ea typeface="ＭＳ Ｐゴシック" pitchFamily="-112" charset="-128"/>
                <a:cs typeface="+mn-cs"/>
              </a:endParaRPr>
            </a:p>
            <a:p>
              <a:pPr algn="ctr">
                <a:defRPr/>
              </a:pPr>
              <a:endParaRPr lang="en-US" sz="1200" dirty="0">
                <a:solidFill>
                  <a:srgbClr val="F38E04"/>
                </a:solidFill>
                <a:latin typeface="Helvetica" pitchFamily="-112" charset="0"/>
                <a:ea typeface="ＭＳ Ｐゴシック" pitchFamily="-112" charset="-128"/>
                <a:cs typeface="+mn-cs"/>
              </a:endParaRPr>
            </a:p>
            <a:p>
              <a:pPr algn="ctr">
                <a:defRPr/>
              </a:pPr>
              <a:r>
                <a:rPr lang="en-US" sz="1200" dirty="0">
                  <a:solidFill>
                    <a:srgbClr val="F38E04"/>
                  </a:solidFill>
                  <a:latin typeface="Helvetica" pitchFamily="-112" charset="0"/>
                  <a:ea typeface="ＭＳ Ｐゴシック" pitchFamily="-112" charset="-128"/>
                  <a:cs typeface="+mn-cs"/>
                </a:rPr>
                <a:t>High Intensity Laser Science</a:t>
              </a:r>
            </a:p>
          </p:txBody>
        </p:sp>
      </p:grpSp>
      <p:grpSp>
        <p:nvGrpSpPr>
          <p:cNvPr id="10" name="Group 72"/>
          <p:cNvGrpSpPr>
            <a:grpSpLocks noChangeAspect="1"/>
          </p:cNvGrpSpPr>
          <p:nvPr/>
        </p:nvGrpSpPr>
        <p:grpSpPr bwMode="auto">
          <a:xfrm>
            <a:off x="3733800" y="3200400"/>
            <a:ext cx="4802499" cy="3276600"/>
            <a:chOff x="-1337891" y="12452287"/>
            <a:chExt cx="36321495" cy="25376475"/>
          </a:xfrm>
        </p:grpSpPr>
        <p:pic>
          <p:nvPicPr>
            <p:cNvPr id="11" name="Picture 2" descr="N:\Pics from Ramiro\SW pics\facility shot.TIF"/>
            <p:cNvPicPr>
              <a:picLocks noChangeAspect="1" noChangeArrowheads="1"/>
            </p:cNvPicPr>
            <p:nvPr/>
          </p:nvPicPr>
          <p:blipFill>
            <a:blip r:embed="rId3" cstate="print"/>
            <a:srcRect l="10742" t="7567" r="13287" b="12605"/>
            <a:stretch>
              <a:fillRect/>
            </a:stretch>
          </p:blipFill>
          <p:spPr bwMode="auto">
            <a:xfrm>
              <a:off x="-1337891" y="12452287"/>
              <a:ext cx="36321495" cy="25376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Box 41"/>
            <p:cNvSpPr txBox="1">
              <a:spLocks noChangeAspect="1" noChangeArrowheads="1"/>
            </p:cNvSpPr>
            <p:nvPr/>
          </p:nvSpPr>
          <p:spPr bwMode="auto">
            <a:xfrm rot="330830">
              <a:off x="6821200" y="25639062"/>
              <a:ext cx="4236422" cy="2145290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875213"/>
              <a:r>
                <a:rPr lang="en-US" sz="900" dirty="0" err="1">
                  <a:latin typeface="Helvetica" pitchFamily="34" charset="0"/>
                </a:rPr>
                <a:t>Petawatt</a:t>
              </a:r>
              <a:r>
                <a:rPr lang="en-US" sz="900" dirty="0">
                  <a:latin typeface="Helvetica" pitchFamily="34" charset="0"/>
                </a:rPr>
                <a:t> laser</a:t>
              </a:r>
            </a:p>
          </p:txBody>
        </p:sp>
        <p:sp>
          <p:nvSpPr>
            <p:cNvPr id="14" name="TextBox 41"/>
            <p:cNvSpPr txBox="1">
              <a:spLocks noChangeAspect="1" noChangeArrowheads="1"/>
            </p:cNvSpPr>
            <p:nvPr/>
          </p:nvSpPr>
          <p:spPr bwMode="auto">
            <a:xfrm>
              <a:off x="26900990" y="14222739"/>
              <a:ext cx="4230689" cy="2145290"/>
            </a:xfrm>
            <a:prstGeom prst="rect">
              <a:avLst/>
            </a:prstGeom>
            <a:solidFill>
              <a:schemeClr val="bg1">
                <a:alpha val="8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875213"/>
              <a:r>
                <a:rPr lang="en-US" sz="900" dirty="0">
                  <a:latin typeface="Helvetica" pitchFamily="34" charset="0"/>
                </a:rPr>
                <a:t>Capacitor room</a:t>
              </a:r>
            </a:p>
          </p:txBody>
        </p:sp>
        <p:sp>
          <p:nvSpPr>
            <p:cNvPr id="16" name="TextBox 41"/>
            <p:cNvSpPr txBox="1">
              <a:spLocks noChangeAspect="1" noChangeArrowheads="1"/>
            </p:cNvSpPr>
            <p:nvPr/>
          </p:nvSpPr>
          <p:spPr bwMode="auto">
            <a:xfrm rot="330830">
              <a:off x="15535941" y="28311856"/>
              <a:ext cx="5304089" cy="953465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/>
            <a:p>
              <a:pPr algn="ctr" defTabSz="4875213"/>
              <a:r>
                <a:rPr lang="en-US" sz="800" dirty="0">
                  <a:latin typeface="Helvetica" pitchFamily="34" charset="0"/>
                </a:rPr>
                <a:t>Compressor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" y="-76209"/>
            <a:ext cx="8229600" cy="987425"/>
          </a:xfrm>
        </p:spPr>
        <p:txBody>
          <a:bodyPr/>
          <a:lstStyle/>
          <a:p>
            <a:r>
              <a:rPr lang="en-US" dirty="0" smtClean="0"/>
              <a:t>Grating parallelism has low tolerance but is very important for pulse compression in space and time </a:t>
            </a:r>
            <a:endParaRPr lang="en-US" dirty="0"/>
          </a:p>
        </p:txBody>
      </p:sp>
      <p:pic>
        <p:nvPicPr>
          <p:cNvPr id="12291" name="Picture 3" descr="L:\Review09\TPW 7600E  Compressor Chamber with Optics A.TIF"/>
          <p:cNvPicPr>
            <a:picLocks noChangeAspect="1" noChangeArrowheads="1"/>
          </p:cNvPicPr>
          <p:nvPr/>
        </p:nvPicPr>
        <p:blipFill>
          <a:blip r:embed="rId3" cstate="print"/>
          <a:srcRect l="11483" t="18699" r="759" b="16256"/>
          <a:stretch>
            <a:fillRect/>
          </a:stretch>
        </p:blipFill>
        <p:spPr bwMode="auto">
          <a:xfrm>
            <a:off x="304800" y="1143000"/>
            <a:ext cx="7500920" cy="3200400"/>
          </a:xfrm>
          <a:prstGeom prst="rect">
            <a:avLst/>
          </a:prstGeom>
          <a:noFill/>
        </p:spPr>
      </p:pic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5410200" y="4114800"/>
          <a:ext cx="3581400" cy="258331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76400"/>
                <a:gridCol w="734157"/>
                <a:gridCol w="513035"/>
                <a:gridCol w="657808"/>
              </a:tblGrid>
              <a:tr h="419238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+mj-lt"/>
                        </a:rPr>
                        <a:t>[units:</a:t>
                      </a:r>
                      <a:r>
                        <a:rPr lang="en-US" sz="1600" b="1" baseline="0" dirty="0" smtClean="0">
                          <a:latin typeface="+mj-lt"/>
                        </a:rPr>
                        <a:t> arc sec]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err="1" smtClean="0">
                          <a:latin typeface="+mj-lt"/>
                        </a:rPr>
                        <a:t>Rotat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+mj-lt"/>
                        </a:rPr>
                        <a:t>Tip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+mj-lt"/>
                        </a:rPr>
                        <a:t>Roll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</a:tr>
              <a:tr h="533542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+mj-lt"/>
                        </a:rPr>
                        <a:t>Requirement </a:t>
                      </a:r>
                    </a:p>
                    <a:p>
                      <a:r>
                        <a:rPr lang="en-US" sz="1600" b="1" dirty="0" smtClean="0">
                          <a:latin typeface="+mj-lt"/>
                        </a:rPr>
                        <a:t>(for &lt;1</a:t>
                      </a:r>
                      <a:r>
                        <a:rPr lang="en-US" sz="1600" b="1" baseline="0" dirty="0" smtClean="0">
                          <a:latin typeface="+mj-lt"/>
                        </a:rPr>
                        <a:t> </a:t>
                      </a:r>
                      <a:r>
                        <a:rPr lang="en-US" sz="1600" b="1" baseline="0" dirty="0" err="1" smtClean="0">
                          <a:latin typeface="+mj-lt"/>
                        </a:rPr>
                        <a:t>fs</a:t>
                      </a:r>
                      <a:r>
                        <a:rPr lang="en-US" sz="1600" b="1" baseline="0" dirty="0" smtClean="0">
                          <a:latin typeface="+mj-lt"/>
                        </a:rPr>
                        <a:t> error)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j-lt"/>
                        </a:rPr>
                        <a:t>1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j-lt"/>
                        </a:rPr>
                        <a:t>5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j-lt"/>
                        </a:rPr>
                        <a:t>10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</a:tr>
              <a:tr h="30889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+mj-lt"/>
                        </a:rPr>
                        <a:t>detection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j-lt"/>
                        </a:rPr>
                        <a:t>~1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j-lt"/>
                        </a:rPr>
                        <a:t>~3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j-lt"/>
                        </a:rPr>
                        <a:t>~3</a:t>
                      </a:r>
                    </a:p>
                  </a:txBody>
                  <a:tcPr/>
                </a:tc>
              </a:tr>
              <a:tr h="30889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+mj-lt"/>
                        </a:rPr>
                        <a:t>achieved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j-lt"/>
                        </a:rPr>
                        <a:t>1-3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j-lt"/>
                        </a:rPr>
                        <a:t>~3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b="1" dirty="0" smtClean="0">
                          <a:latin typeface="+mj-lt"/>
                        </a:rPr>
                        <a:t>~3</a:t>
                      </a:r>
                    </a:p>
                  </a:txBody>
                  <a:tcPr/>
                </a:tc>
              </a:tr>
              <a:tr h="533542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+mj-lt"/>
                        </a:rPr>
                        <a:t>Step</a:t>
                      </a:r>
                      <a:r>
                        <a:rPr lang="en-US" sz="1600" b="1" baseline="0" dirty="0" smtClean="0">
                          <a:latin typeface="+mj-lt"/>
                        </a:rPr>
                        <a:t> size resolution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j-lt"/>
                        </a:rPr>
                        <a:t>0.05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j-lt"/>
                        </a:rPr>
                        <a:t>.8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j-lt"/>
                        </a:rPr>
                        <a:t>.3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</a:tr>
              <a:tr h="308893">
                <a:tc>
                  <a:txBody>
                    <a:bodyPr/>
                    <a:lstStyle/>
                    <a:p>
                      <a:r>
                        <a:rPr lang="en-US" sz="1600" b="1" dirty="0" smtClean="0">
                          <a:latin typeface="+mj-lt"/>
                        </a:rPr>
                        <a:t>Reproducibility 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j-lt"/>
                        </a:rPr>
                        <a:t>~.3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j-lt"/>
                        </a:rPr>
                        <a:t>2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+mj-lt"/>
                        </a:rPr>
                        <a:t>2</a:t>
                      </a:r>
                      <a:endParaRPr lang="en-US" sz="1600" b="1" dirty="0">
                        <a:latin typeface="+mj-lt"/>
                      </a:endParaRPr>
                    </a:p>
                  </a:txBody>
                  <a:tcPr/>
                </a:tc>
              </a:tr>
            </a:tbl>
          </a:graphicData>
        </a:graphic>
      </p:graphicFrame>
      <p:cxnSp>
        <p:nvCxnSpPr>
          <p:cNvPr id="8" name="Straight Connector 7"/>
          <p:cNvCxnSpPr/>
          <p:nvPr/>
        </p:nvCxnSpPr>
        <p:spPr bwMode="auto">
          <a:xfrm flipV="1">
            <a:off x="2876491" y="2362200"/>
            <a:ext cx="2743200" cy="3810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66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1" name="Straight Connector 10"/>
          <p:cNvCxnSpPr/>
          <p:nvPr/>
        </p:nvCxnSpPr>
        <p:spPr bwMode="auto">
          <a:xfrm flipV="1">
            <a:off x="5748296" y="2182039"/>
            <a:ext cx="226051" cy="39658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66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/>
          <p:cNvCxnSpPr/>
          <p:nvPr/>
        </p:nvCxnSpPr>
        <p:spPr bwMode="auto">
          <a:xfrm rot="5400000" flipH="1" flipV="1">
            <a:off x="5619691" y="2209800"/>
            <a:ext cx="152400" cy="152400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66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4" name="Straight Connector 13"/>
          <p:cNvCxnSpPr/>
          <p:nvPr/>
        </p:nvCxnSpPr>
        <p:spPr bwMode="auto">
          <a:xfrm>
            <a:off x="5848291" y="2133600"/>
            <a:ext cx="151833" cy="54105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66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 rot="5400000" flipH="1" flipV="1">
            <a:off x="3617890" y="2436254"/>
            <a:ext cx="1104363" cy="346656"/>
          </a:xfrm>
          <a:prstGeom prst="line">
            <a:avLst/>
          </a:prstGeom>
          <a:solidFill>
            <a:schemeClr val="accent1"/>
          </a:solidFill>
          <a:ln w="25400" cap="flat" cmpd="sng" algn="ctr">
            <a:solidFill>
              <a:srgbClr val="66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5" name="TextBox 24"/>
          <p:cNvSpPr txBox="1"/>
          <p:nvPr/>
        </p:nvSpPr>
        <p:spPr>
          <a:xfrm>
            <a:off x="2252645" y="2819400"/>
            <a:ext cx="68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G1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917414" y="1676400"/>
            <a:ext cx="68613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smtClean="0">
                <a:solidFill>
                  <a:srgbClr val="0000FF"/>
                </a:solidFill>
                <a:latin typeface="Arial"/>
                <a:cs typeface="Arial"/>
              </a:rPr>
              <a:t>G2</a:t>
            </a:r>
            <a:endParaRPr lang="en-US" sz="2000" b="1" dirty="0">
              <a:solidFill>
                <a:srgbClr val="0000FF"/>
              </a:solidFill>
              <a:latin typeface="Arial"/>
              <a:cs typeface="Arial"/>
            </a:endParaRPr>
          </a:p>
        </p:txBody>
      </p:sp>
      <p:sp>
        <p:nvSpPr>
          <p:cNvPr id="28" name="Rectangular Callout 27"/>
          <p:cNvSpPr/>
          <p:nvPr/>
        </p:nvSpPr>
        <p:spPr bwMode="auto">
          <a:xfrm>
            <a:off x="1871646" y="1139824"/>
            <a:ext cx="3267075" cy="536576"/>
          </a:xfrm>
          <a:prstGeom prst="wedgeRectCallout">
            <a:avLst>
              <a:gd name="adj1" fmla="val 27558"/>
              <a:gd name="adj2" fmla="val 91825"/>
            </a:avLst>
          </a:prstGeom>
          <a:solidFill>
            <a:schemeClr val="bg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Rotation/Tip alignment (</a:t>
            </a:r>
            <a:r>
              <a:rPr lang="en-US" sz="1400" b="1" dirty="0" err="1" smtClean="0">
                <a:latin typeface="Arial"/>
                <a:cs typeface="Arial"/>
              </a:rPr>
              <a:t>multipass</a:t>
            </a:r>
            <a:r>
              <a:rPr lang="en-US" sz="1400" b="1" dirty="0" smtClean="0">
                <a:latin typeface="Arial"/>
                <a:cs typeface="Arial"/>
              </a:rPr>
              <a:t> with </a:t>
            </a:r>
            <a:r>
              <a:rPr lang="en-US" sz="1400" b="1" dirty="0" err="1" smtClean="0">
                <a:latin typeface="Arial"/>
                <a:cs typeface="Arial"/>
              </a:rPr>
              <a:t>farfield</a:t>
            </a:r>
            <a:r>
              <a:rPr lang="en-US" sz="1400" b="1" dirty="0" smtClean="0">
                <a:latin typeface="Arial"/>
                <a:cs typeface="Arial"/>
              </a:rPr>
              <a:t>)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29" name="Rectangular Callout 28"/>
          <p:cNvSpPr/>
          <p:nvPr/>
        </p:nvSpPr>
        <p:spPr bwMode="auto">
          <a:xfrm>
            <a:off x="5724526" y="1408112"/>
            <a:ext cx="2928408" cy="536576"/>
          </a:xfrm>
          <a:prstGeom prst="wedgeRectCallout">
            <a:avLst>
              <a:gd name="adj1" fmla="val -40524"/>
              <a:gd name="adj2" fmla="val 97235"/>
            </a:avLst>
          </a:prstGeom>
          <a:solidFill>
            <a:schemeClr val="bg1"/>
          </a:solidFill>
          <a:ln w="28575" cap="flat" cmpd="sng" algn="ctr">
            <a:solidFill>
              <a:srgbClr val="008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Roll/Rotation alignment (</a:t>
            </a:r>
            <a:r>
              <a:rPr lang="en-US" sz="1400" b="1" dirty="0" err="1" smtClean="0">
                <a:latin typeface="Arial"/>
                <a:cs typeface="Arial"/>
              </a:rPr>
              <a:t>multipass</a:t>
            </a:r>
            <a:r>
              <a:rPr lang="en-US" sz="1400" b="1" dirty="0" smtClean="0">
                <a:latin typeface="Arial"/>
                <a:cs typeface="Arial"/>
              </a:rPr>
              <a:t> of </a:t>
            </a:r>
            <a:r>
              <a:rPr lang="en-US" sz="1400" b="1" dirty="0" err="1" smtClean="0">
                <a:latin typeface="Arial"/>
                <a:cs typeface="Arial"/>
              </a:rPr>
              <a:t>Littrow</a:t>
            </a:r>
            <a:r>
              <a:rPr lang="en-US" sz="1400" b="1" dirty="0" smtClean="0">
                <a:latin typeface="Arial"/>
                <a:cs typeface="Arial"/>
              </a:rPr>
              <a:t>)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495800" y="2573923"/>
            <a:ext cx="28344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Reference mirrors</a:t>
            </a:r>
            <a:endParaRPr lang="en-US" sz="1400" b="1" dirty="0">
              <a:latin typeface="Arial"/>
              <a:cs typeface="Arial"/>
            </a:endParaRPr>
          </a:p>
        </p:txBody>
      </p:sp>
      <p:cxnSp>
        <p:nvCxnSpPr>
          <p:cNvPr id="34" name="Straight Arrow Connector 33"/>
          <p:cNvCxnSpPr>
            <a:stCxn id="32" idx="1"/>
          </p:cNvCxnSpPr>
          <p:nvPr/>
        </p:nvCxnSpPr>
        <p:spPr bwMode="auto">
          <a:xfrm rot="10800000" flipV="1">
            <a:off x="4176790" y="2727811"/>
            <a:ext cx="319010" cy="41549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32" idx="1"/>
          </p:cNvCxnSpPr>
          <p:nvPr/>
        </p:nvCxnSpPr>
        <p:spPr bwMode="auto">
          <a:xfrm rot="10800000">
            <a:off x="4495800" y="2023654"/>
            <a:ext cx="1588" cy="704158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2" name="TextBox 21"/>
          <p:cNvSpPr txBox="1"/>
          <p:nvPr/>
        </p:nvSpPr>
        <p:spPr bwMode="auto">
          <a:xfrm>
            <a:off x="304800" y="4640971"/>
            <a:ext cx="4833921" cy="181588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u="sng" baseline="0" dirty="0" smtClean="0">
                <a:latin typeface="Arial"/>
                <a:cs typeface="Arial"/>
              </a:rPr>
              <a:t>Components </a:t>
            </a:r>
            <a:r>
              <a:rPr lang="en-US" sz="1600" b="1" u="sng" dirty="0" smtClean="0">
                <a:latin typeface="Arial"/>
                <a:cs typeface="Arial"/>
              </a:rPr>
              <a:t>used to solve issue</a:t>
            </a:r>
          </a:p>
          <a:p>
            <a:pPr>
              <a:spcBef>
                <a:spcPct val="50000"/>
              </a:spcBef>
            </a:pPr>
            <a:r>
              <a:rPr lang="en-US" sz="1600" b="1" baseline="0" dirty="0" smtClean="0">
                <a:latin typeface="Arial"/>
                <a:cs typeface="Arial"/>
              </a:rPr>
              <a:t>• High load motors replaced manual tip/roll</a:t>
            </a:r>
          </a:p>
          <a:p>
            <a:pPr>
              <a:spcBef>
                <a:spcPct val="50000"/>
              </a:spcBef>
            </a:pPr>
            <a:r>
              <a:rPr lang="en-US" sz="1600" b="1" dirty="0" smtClean="0">
                <a:latin typeface="Arial"/>
                <a:cs typeface="Arial"/>
              </a:rPr>
              <a:t>• Reference mirrors</a:t>
            </a:r>
          </a:p>
          <a:p>
            <a:pPr>
              <a:spcBef>
                <a:spcPct val="50000"/>
              </a:spcBef>
            </a:pPr>
            <a:r>
              <a:rPr lang="en-US" sz="1600" b="1" baseline="0" dirty="0" smtClean="0">
                <a:latin typeface="Arial"/>
                <a:cs typeface="Arial"/>
              </a:rPr>
              <a:t>• Two in-</a:t>
            </a:r>
            <a:r>
              <a:rPr lang="en-US" sz="1600" b="1" dirty="0" smtClean="0">
                <a:latin typeface="Arial"/>
                <a:cs typeface="Arial"/>
              </a:rPr>
              <a:t>vacuum video cameras</a:t>
            </a:r>
          </a:p>
          <a:p>
            <a:pPr>
              <a:spcBef>
                <a:spcPct val="50000"/>
              </a:spcBef>
            </a:pPr>
            <a:r>
              <a:rPr lang="en-US" sz="1600" b="1" baseline="0" dirty="0" smtClean="0">
                <a:latin typeface="Arial"/>
                <a:cs typeface="Arial"/>
              </a:rPr>
              <a:t>•</a:t>
            </a:r>
            <a:r>
              <a:rPr lang="en-US" sz="1600" b="1" dirty="0" smtClean="0">
                <a:latin typeface="Arial"/>
                <a:cs typeface="Arial"/>
              </a:rPr>
              <a:t> Two fiber lasers</a:t>
            </a:r>
            <a:endParaRPr lang="en-US" sz="1600" b="1" baseline="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101600"/>
            <a:ext cx="8051800" cy="889001"/>
          </a:xfrm>
        </p:spPr>
        <p:txBody>
          <a:bodyPr/>
          <a:lstStyle/>
          <a:p>
            <a:r>
              <a:rPr lang="en-US" dirty="0" smtClean="0"/>
              <a:t>We tracked and eliminated major sources of pointing jitter to achieve RMS pointing stability &lt; 7 µ</a:t>
            </a:r>
            <a:r>
              <a:rPr lang="en-US" dirty="0" err="1" smtClean="0"/>
              <a:t>rad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1650" y="2506133"/>
            <a:ext cx="3439616" cy="2743200"/>
          </a:xfrm>
          <a:prstGeom prst="rect">
            <a:avLst/>
          </a:prstGeom>
        </p:spPr>
      </p:pic>
      <p:sp>
        <p:nvSpPr>
          <p:cNvPr id="7" name="Oval 6"/>
          <p:cNvSpPr/>
          <p:nvPr/>
        </p:nvSpPr>
        <p:spPr>
          <a:xfrm>
            <a:off x="1701800" y="3685117"/>
            <a:ext cx="1049866" cy="448733"/>
          </a:xfrm>
          <a:prstGeom prst="ellipse">
            <a:avLst/>
          </a:prstGeom>
        </p:spPr>
        <p:txBody>
          <a:bodyPr wrap="none" rtlCol="0" anchor="ctr">
            <a:spAutoFit/>
          </a:bodyPr>
          <a:lstStyle/>
          <a:p>
            <a:pPr algn="ctr"/>
            <a:endParaRPr lang="en-US" sz="1600" b="1" dirty="0" smtClean="0">
              <a:latin typeface="Arial"/>
              <a:cs typeface="Arial"/>
            </a:endParaRPr>
          </a:p>
        </p:txBody>
      </p:sp>
      <p:sp>
        <p:nvSpPr>
          <p:cNvPr id="8" name="Oval 7"/>
          <p:cNvSpPr/>
          <p:nvPr/>
        </p:nvSpPr>
        <p:spPr>
          <a:xfrm>
            <a:off x="1701801" y="3456516"/>
            <a:ext cx="1049866" cy="829733"/>
          </a:xfrm>
          <a:prstGeom prst="ellipse">
            <a:avLst/>
          </a:prstGeom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600" b="1" dirty="0" smtClean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 bwMode="auto">
          <a:xfrm>
            <a:off x="541866" y="2590448"/>
            <a:ext cx="1981201" cy="707886"/>
          </a:xfrm>
          <a:prstGeom prst="rect">
            <a:avLst/>
          </a:prstGeom>
          <a:solidFill>
            <a:schemeClr val="bg1">
              <a:alpha val="59000"/>
            </a:schemeClr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baseline="0" dirty="0" smtClean="0">
                <a:solidFill>
                  <a:srgbClr val="FF0000"/>
                </a:solidFill>
                <a:latin typeface="Arial"/>
                <a:cs typeface="Arial"/>
              </a:rPr>
              <a:t>7 µ</a:t>
            </a:r>
            <a:r>
              <a:rPr lang="en-US" sz="1600" b="1" baseline="0" dirty="0" err="1" smtClean="0">
                <a:solidFill>
                  <a:srgbClr val="FF0000"/>
                </a:solidFill>
                <a:latin typeface="Arial"/>
                <a:cs typeface="Arial"/>
              </a:rPr>
              <a:t>rad</a:t>
            </a:r>
            <a:r>
              <a:rPr lang="en-US" sz="1600" b="1" baseline="0" dirty="0" smtClean="0">
                <a:solidFill>
                  <a:srgbClr val="FF0000"/>
                </a:solidFill>
                <a:latin typeface="Arial"/>
                <a:cs typeface="Arial"/>
              </a:rPr>
              <a:t> RMS </a:t>
            </a:r>
            <a:r>
              <a:rPr lang="en-US" sz="1600" b="1" baseline="0" dirty="0" err="1" smtClean="0">
                <a:solidFill>
                  <a:srgbClr val="FF0000"/>
                </a:solidFill>
                <a:latin typeface="Arial"/>
                <a:cs typeface="Arial"/>
              </a:rPr>
              <a:t>horiz</a:t>
            </a:r>
            <a:endParaRPr lang="en-US" sz="1600" b="1" baseline="0" dirty="0" smtClean="0">
              <a:solidFill>
                <a:srgbClr val="FF0000"/>
              </a:solidFill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5 µ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rad</a:t>
            </a:r>
            <a:r>
              <a:rPr lang="en-US" sz="1600" b="1" dirty="0" smtClean="0">
                <a:solidFill>
                  <a:srgbClr val="FF0000"/>
                </a:solidFill>
                <a:latin typeface="Arial"/>
                <a:cs typeface="Arial"/>
              </a:rPr>
              <a:t> RMS </a:t>
            </a:r>
            <a:r>
              <a:rPr lang="en-US" sz="1600" b="1" dirty="0" err="1" smtClean="0">
                <a:solidFill>
                  <a:srgbClr val="FF0000"/>
                </a:solidFill>
                <a:latin typeface="Arial"/>
                <a:cs typeface="Arial"/>
              </a:rPr>
              <a:t>vert</a:t>
            </a:r>
            <a:endParaRPr lang="en-US" sz="1600" b="1" baseline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 bwMode="auto">
          <a:xfrm>
            <a:off x="501650" y="2057400"/>
            <a:ext cx="3439616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u="sng" baseline="0" dirty="0" smtClean="0">
                <a:latin typeface="Arial"/>
                <a:cs typeface="Arial"/>
              </a:rPr>
              <a:t>Current pointing jitter at target</a:t>
            </a:r>
            <a:endParaRPr lang="en-US" sz="1600" b="1" u="sng" baseline="0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 bwMode="auto">
          <a:xfrm>
            <a:off x="4495800" y="1447800"/>
            <a:ext cx="4258733" cy="1815882"/>
          </a:xfrm>
          <a:prstGeom prst="rect">
            <a:avLst/>
          </a:prstGeom>
          <a:ln>
            <a:headEnd/>
            <a:tailEnd/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u="sng" baseline="0" dirty="0" smtClean="0">
                <a:latin typeface="Arial"/>
                <a:cs typeface="Arial"/>
              </a:rPr>
              <a:t>Sources eliminated</a:t>
            </a:r>
          </a:p>
          <a:p>
            <a:pPr>
              <a:spcBef>
                <a:spcPct val="50000"/>
              </a:spcBef>
            </a:pPr>
            <a:r>
              <a:rPr lang="en-US" sz="1600" b="1" baseline="0" dirty="0" smtClean="0">
                <a:latin typeface="Arial"/>
                <a:cs typeface="Arial"/>
              </a:rPr>
              <a:t>• Laser</a:t>
            </a:r>
            <a:r>
              <a:rPr lang="en-US" sz="1600" b="1" dirty="0" smtClean="0">
                <a:latin typeface="Arial"/>
                <a:cs typeface="Arial"/>
              </a:rPr>
              <a:t> enclosure vs. wind currents</a:t>
            </a:r>
            <a:endParaRPr lang="en-US" sz="1600" b="1" baseline="0" dirty="0" smtClean="0"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en-US" sz="1600" b="1" dirty="0" smtClean="0">
                <a:latin typeface="Arial"/>
                <a:cs typeface="Arial"/>
              </a:rPr>
              <a:t>• Mechanical pump isolation</a:t>
            </a:r>
          </a:p>
          <a:p>
            <a:pPr>
              <a:spcBef>
                <a:spcPct val="50000"/>
              </a:spcBef>
            </a:pPr>
            <a:r>
              <a:rPr lang="en-US" sz="1600" b="1" baseline="0" dirty="0" smtClean="0">
                <a:latin typeface="Arial"/>
                <a:cs typeface="Arial"/>
              </a:rPr>
              <a:t>• Improving rigidity</a:t>
            </a:r>
            <a:r>
              <a:rPr lang="en-US" sz="1600" b="1" dirty="0" smtClean="0">
                <a:latin typeface="Arial"/>
                <a:cs typeface="Arial"/>
              </a:rPr>
              <a:t> of some supports</a:t>
            </a:r>
          </a:p>
          <a:p>
            <a:pPr>
              <a:spcBef>
                <a:spcPct val="50000"/>
              </a:spcBef>
            </a:pPr>
            <a:r>
              <a:rPr lang="en-US" sz="1600" b="1" baseline="0" dirty="0" smtClean="0">
                <a:latin typeface="Arial"/>
                <a:cs typeface="Arial"/>
              </a:rPr>
              <a:t>•</a:t>
            </a:r>
            <a:r>
              <a:rPr lang="en-US" sz="1600" b="1" dirty="0" smtClean="0">
                <a:latin typeface="Arial"/>
                <a:cs typeface="Arial"/>
              </a:rPr>
              <a:t> Vibration resonances (ongoing)</a:t>
            </a:r>
            <a:endParaRPr lang="en-US" sz="1600" b="1" baseline="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2286003" y="4873820"/>
            <a:ext cx="736600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baseline="0" dirty="0" smtClean="0">
                <a:latin typeface="Arial"/>
                <a:cs typeface="Arial"/>
              </a:rPr>
              <a:t>µ</a:t>
            </a:r>
            <a:r>
              <a:rPr lang="en-US" sz="1400" b="1" baseline="0" dirty="0" err="1" smtClean="0">
                <a:latin typeface="Arial"/>
                <a:cs typeface="Arial"/>
              </a:rPr>
              <a:t>rad</a:t>
            </a:r>
            <a:endParaRPr lang="en-US" sz="1400" b="1" baseline="0" dirty="0">
              <a:latin typeface="Arial"/>
              <a:cs typeface="Arial"/>
            </a:endParaRPr>
          </a:p>
        </p:txBody>
      </p:sp>
      <p:grpSp>
        <p:nvGrpSpPr>
          <p:cNvPr id="3" name="Group 416"/>
          <p:cNvGrpSpPr/>
          <p:nvPr/>
        </p:nvGrpSpPr>
        <p:grpSpPr>
          <a:xfrm>
            <a:off x="4885267" y="3949896"/>
            <a:ext cx="3594103" cy="2163456"/>
            <a:chOff x="533397" y="1178123"/>
            <a:chExt cx="7838126" cy="5538538"/>
          </a:xfrm>
          <a:solidFill>
            <a:srgbClr val="C0C0C0"/>
          </a:solidFill>
        </p:grpSpPr>
        <p:sp>
          <p:nvSpPr>
            <p:cNvPr id="18" name="Sun 17"/>
            <p:cNvSpPr/>
            <p:nvPr/>
          </p:nvSpPr>
          <p:spPr>
            <a:xfrm rot="1528397">
              <a:off x="4380588" y="6322319"/>
              <a:ext cx="205740" cy="205740"/>
            </a:xfrm>
            <a:prstGeom prst="sun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2979420" y="2618999"/>
              <a:ext cx="82296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" name="Rectangle 19"/>
            <p:cNvSpPr/>
            <p:nvPr/>
          </p:nvSpPr>
          <p:spPr>
            <a:xfrm rot="5400000">
              <a:off x="2705099" y="2070359"/>
              <a:ext cx="960122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996940" y="4470659"/>
              <a:ext cx="1440180" cy="2743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" name="Isosceles Triangle 21"/>
            <p:cNvSpPr/>
            <p:nvPr/>
          </p:nvSpPr>
          <p:spPr>
            <a:xfrm rot="16200000">
              <a:off x="6236969" y="4504950"/>
              <a:ext cx="342902" cy="384048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333500" y="1521719"/>
              <a:ext cx="714957" cy="10390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4" name="Isosceles Triangle 23"/>
            <p:cNvSpPr/>
            <p:nvPr/>
          </p:nvSpPr>
          <p:spPr>
            <a:xfrm rot="5400000">
              <a:off x="2185734" y="1384442"/>
              <a:ext cx="114300" cy="388856"/>
            </a:xfrm>
            <a:prstGeom prst="triangle">
              <a:avLst>
                <a:gd name="adj" fmla="val 5646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910840" y="1521719"/>
              <a:ext cx="192024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6" name="Rectangle 25"/>
            <p:cNvSpPr/>
            <p:nvPr/>
          </p:nvSpPr>
          <p:spPr>
            <a:xfrm rot="21447905">
              <a:off x="988509" y="3817360"/>
              <a:ext cx="642008" cy="15586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7" name="Isosceles Triangle 26"/>
            <p:cNvSpPr/>
            <p:nvPr/>
          </p:nvSpPr>
          <p:spPr>
            <a:xfrm rot="5400000">
              <a:off x="1858304" y="3579285"/>
              <a:ext cx="155864" cy="61143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8" name="Rectangle 27"/>
            <p:cNvSpPr/>
            <p:nvPr/>
          </p:nvSpPr>
          <p:spPr>
            <a:xfrm flipH="1">
              <a:off x="2841273" y="3826906"/>
              <a:ext cx="968141" cy="19526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9" name="Isosceles Triangle 28"/>
            <p:cNvSpPr/>
            <p:nvPr/>
          </p:nvSpPr>
          <p:spPr>
            <a:xfrm rot="16200000" flipH="1">
              <a:off x="2463245" y="3582986"/>
              <a:ext cx="155864" cy="60216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0" name="Rectangle 29"/>
            <p:cNvSpPr/>
            <p:nvPr/>
          </p:nvSpPr>
          <p:spPr>
            <a:xfrm rot="180674" flipH="1" flipV="1">
              <a:off x="2828639" y="3838924"/>
              <a:ext cx="961974" cy="14779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1" name="Isosceles Triangle 30"/>
            <p:cNvSpPr/>
            <p:nvPr/>
          </p:nvSpPr>
          <p:spPr>
            <a:xfrm rot="5400000" flipH="1" flipV="1">
              <a:off x="2473415" y="3632745"/>
              <a:ext cx="128667" cy="60216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2" name="Rectangle 31"/>
            <p:cNvSpPr/>
            <p:nvPr/>
          </p:nvSpPr>
          <p:spPr>
            <a:xfrm rot="152095" flipV="1">
              <a:off x="995367" y="3850715"/>
              <a:ext cx="642008" cy="1424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3" name="Isosceles Triangle 32"/>
            <p:cNvSpPr/>
            <p:nvPr/>
          </p:nvSpPr>
          <p:spPr>
            <a:xfrm rot="16200000" flipV="1">
              <a:off x="1871888" y="3625602"/>
              <a:ext cx="142412" cy="61143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4" name="Oval 33"/>
            <p:cNvSpPr/>
            <p:nvPr/>
          </p:nvSpPr>
          <p:spPr>
            <a:xfrm>
              <a:off x="2806686" y="3742612"/>
              <a:ext cx="68580" cy="342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5" name="Oval 34"/>
            <p:cNvSpPr/>
            <p:nvPr/>
          </p:nvSpPr>
          <p:spPr>
            <a:xfrm>
              <a:off x="1609092" y="3721403"/>
              <a:ext cx="54863" cy="3872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6" name="Isosceles Triangle 35"/>
            <p:cNvSpPr/>
            <p:nvPr/>
          </p:nvSpPr>
          <p:spPr>
            <a:xfrm rot="5400000">
              <a:off x="3639132" y="4071488"/>
              <a:ext cx="177371" cy="606147"/>
            </a:xfrm>
            <a:prstGeom prst="triangle">
              <a:avLst>
                <a:gd name="adj" fmla="val 4321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7" name="Isosceles Triangle 36"/>
            <p:cNvSpPr/>
            <p:nvPr/>
          </p:nvSpPr>
          <p:spPr>
            <a:xfrm rot="5400000" flipH="1" flipV="1">
              <a:off x="4281318" y="4034877"/>
              <a:ext cx="124352" cy="670745"/>
            </a:xfrm>
            <a:prstGeom prst="triangle">
              <a:avLst>
                <a:gd name="adj" fmla="val 57212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8" name="Isosceles Triangle 37"/>
            <p:cNvSpPr/>
            <p:nvPr/>
          </p:nvSpPr>
          <p:spPr>
            <a:xfrm rot="16200000" flipV="1">
              <a:off x="3643344" y="4111818"/>
              <a:ext cx="142412" cy="611436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39" name="Rectangle 38"/>
            <p:cNvSpPr/>
            <p:nvPr/>
          </p:nvSpPr>
          <p:spPr>
            <a:xfrm rot="21447905">
              <a:off x="853440" y="5329967"/>
              <a:ext cx="1472514" cy="3097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0" name="Isosceles Triangle 39"/>
            <p:cNvSpPr/>
            <p:nvPr/>
          </p:nvSpPr>
          <p:spPr>
            <a:xfrm rot="5400000">
              <a:off x="2872259" y="4763219"/>
              <a:ext cx="309791" cy="140239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1" name="Rectangle 40"/>
            <p:cNvSpPr/>
            <p:nvPr/>
          </p:nvSpPr>
          <p:spPr>
            <a:xfrm flipH="1">
              <a:off x="5105400" y="5402930"/>
              <a:ext cx="619364" cy="30979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2" name="Isosceles Triangle 41"/>
            <p:cNvSpPr/>
            <p:nvPr/>
          </p:nvSpPr>
          <p:spPr>
            <a:xfrm rot="16200000" flipH="1">
              <a:off x="4265186" y="4865081"/>
              <a:ext cx="309791" cy="1381133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3" name="Rectangle 42"/>
            <p:cNvSpPr/>
            <p:nvPr/>
          </p:nvSpPr>
          <p:spPr>
            <a:xfrm rot="16200000" flipH="1" flipV="1">
              <a:off x="5246666" y="5220935"/>
              <a:ext cx="1226228" cy="2743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4" name="Rectangle 43"/>
            <p:cNvSpPr/>
            <p:nvPr/>
          </p:nvSpPr>
          <p:spPr>
            <a:xfrm rot="152095" flipV="1">
              <a:off x="869172" y="5396299"/>
              <a:ext cx="1472514" cy="2830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5" name="Isosceles Triangle 44"/>
            <p:cNvSpPr/>
            <p:nvPr/>
          </p:nvSpPr>
          <p:spPr>
            <a:xfrm rot="16200000" flipV="1">
              <a:off x="2901360" y="4855310"/>
              <a:ext cx="283053" cy="1402395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6" name="Oval 45"/>
            <p:cNvSpPr/>
            <p:nvPr/>
          </p:nvSpPr>
          <p:spPr>
            <a:xfrm>
              <a:off x="5064681" y="5210038"/>
              <a:ext cx="68580" cy="6172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7" name="Oval 46"/>
            <p:cNvSpPr/>
            <p:nvPr/>
          </p:nvSpPr>
          <p:spPr>
            <a:xfrm>
              <a:off x="2293622" y="5156459"/>
              <a:ext cx="68579" cy="6858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8" name="Rectangle 47"/>
            <p:cNvSpPr/>
            <p:nvPr/>
          </p:nvSpPr>
          <p:spPr>
            <a:xfrm rot="16200000">
              <a:off x="857136" y="1230561"/>
              <a:ext cx="274320" cy="68580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49" name="Rectangle 48"/>
            <p:cNvSpPr/>
            <p:nvPr/>
          </p:nvSpPr>
          <p:spPr>
            <a:xfrm rot="16933300">
              <a:off x="839175" y="5412848"/>
              <a:ext cx="639462" cy="868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0" name="Rectangle 49"/>
            <p:cNvSpPr/>
            <p:nvPr/>
          </p:nvSpPr>
          <p:spPr>
            <a:xfrm rot="16933300">
              <a:off x="1466787" y="5408586"/>
              <a:ext cx="639462" cy="868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1" name="Rectangle 50"/>
            <p:cNvSpPr/>
            <p:nvPr/>
          </p:nvSpPr>
          <p:spPr>
            <a:xfrm rot="15160730">
              <a:off x="1091714" y="5400485"/>
              <a:ext cx="639462" cy="868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2" name="Rectangle 51"/>
            <p:cNvSpPr/>
            <p:nvPr/>
          </p:nvSpPr>
          <p:spPr>
            <a:xfrm rot="15160730">
              <a:off x="1730366" y="5404380"/>
              <a:ext cx="639462" cy="8683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3" name="Rectangle 52"/>
            <p:cNvSpPr/>
            <p:nvPr/>
          </p:nvSpPr>
          <p:spPr>
            <a:xfrm rot="16200000">
              <a:off x="3477195" y="3824513"/>
              <a:ext cx="298505" cy="20574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4" name="Rectangle 53"/>
            <p:cNvSpPr/>
            <p:nvPr/>
          </p:nvSpPr>
          <p:spPr>
            <a:xfrm rot="16200000">
              <a:off x="3676311" y="3916214"/>
              <a:ext cx="274319" cy="411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5" name="Rectangle 54"/>
            <p:cNvSpPr/>
            <p:nvPr/>
          </p:nvSpPr>
          <p:spPr>
            <a:xfrm rot="18735398">
              <a:off x="2682293" y="4040610"/>
              <a:ext cx="582906" cy="17429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6" name="Rectangle 55"/>
            <p:cNvSpPr/>
            <p:nvPr/>
          </p:nvSpPr>
          <p:spPr>
            <a:xfrm rot="16200000">
              <a:off x="8105763" y="5125955"/>
              <a:ext cx="480060" cy="411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7" name="Rectangle 56"/>
            <p:cNvSpPr/>
            <p:nvPr/>
          </p:nvSpPr>
          <p:spPr>
            <a:xfrm>
              <a:off x="3390900" y="2550419"/>
              <a:ext cx="205740" cy="274320"/>
            </a:xfrm>
            <a:prstGeom prst="rect">
              <a:avLst/>
            </a:prstGeom>
            <a:grpFill/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8" name="Rectangle 57"/>
            <p:cNvSpPr/>
            <p:nvPr/>
          </p:nvSpPr>
          <p:spPr>
            <a:xfrm>
              <a:off x="3596640" y="2550419"/>
              <a:ext cx="205740" cy="274320"/>
            </a:xfrm>
            <a:prstGeom prst="rect">
              <a:avLst/>
            </a:prstGeom>
            <a:grpFill/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59" name="Rectangle 58"/>
            <p:cNvSpPr/>
            <p:nvPr/>
          </p:nvSpPr>
          <p:spPr>
            <a:xfrm rot="2695470">
              <a:off x="3038094" y="2674741"/>
              <a:ext cx="255129" cy="411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4" name="Group 54"/>
            <p:cNvGrpSpPr/>
            <p:nvPr/>
          </p:nvGrpSpPr>
          <p:grpSpPr>
            <a:xfrm>
              <a:off x="5585460" y="3647704"/>
              <a:ext cx="617220" cy="274322"/>
              <a:chOff x="1600201" y="1066800"/>
              <a:chExt cx="1371599" cy="533400"/>
            </a:xfrm>
            <a:grpFill/>
          </p:grpSpPr>
          <p:grpSp>
            <p:nvGrpSpPr>
              <p:cNvPr id="6" name="Group 134"/>
              <p:cNvGrpSpPr/>
              <p:nvPr/>
            </p:nvGrpSpPr>
            <p:grpSpPr>
              <a:xfrm>
                <a:off x="2590800" y="1143000"/>
                <a:ext cx="381000" cy="381000"/>
                <a:chOff x="1295400" y="1295400"/>
                <a:chExt cx="381000" cy="381000"/>
              </a:xfrm>
              <a:grpFill/>
            </p:grpSpPr>
            <p:sp>
              <p:nvSpPr>
                <p:cNvPr id="403" name="Rectangle 402"/>
                <p:cNvSpPr/>
                <p:nvPr/>
              </p:nvSpPr>
              <p:spPr>
                <a:xfrm>
                  <a:off x="1295400" y="1295400"/>
                  <a:ext cx="381000" cy="381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404" name="Straight Connector 395"/>
                <p:cNvCxnSpPr/>
                <p:nvPr/>
              </p:nvCxnSpPr>
              <p:spPr>
                <a:xfrm rot="16200000" flipH="1">
                  <a:off x="1295400" y="1295400"/>
                  <a:ext cx="381000" cy="381000"/>
                </a:xfrm>
                <a:prstGeom prst="line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3" name="Group 135"/>
              <p:cNvGrpSpPr/>
              <p:nvPr/>
            </p:nvGrpSpPr>
            <p:grpSpPr>
              <a:xfrm rot="16200000">
                <a:off x="1600201" y="1143001"/>
                <a:ext cx="381001" cy="381001"/>
                <a:chOff x="1295399" y="1295400"/>
                <a:chExt cx="381001" cy="381001"/>
              </a:xfrm>
              <a:grpFill/>
            </p:grpSpPr>
            <p:sp>
              <p:nvSpPr>
                <p:cNvPr id="401" name="Rectangle 400"/>
                <p:cNvSpPr/>
                <p:nvPr/>
              </p:nvSpPr>
              <p:spPr>
                <a:xfrm>
                  <a:off x="1295400" y="1295400"/>
                  <a:ext cx="381000" cy="381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402" name="Straight Connector 401"/>
                <p:cNvCxnSpPr/>
                <p:nvPr/>
              </p:nvCxnSpPr>
              <p:spPr>
                <a:xfrm rot="5400000" flipV="1">
                  <a:off x="1295398" y="1295401"/>
                  <a:ext cx="381001" cy="381000"/>
                </a:xfrm>
                <a:prstGeom prst="line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9" name="Rectangle 398"/>
              <p:cNvSpPr/>
              <p:nvPr/>
            </p:nvSpPr>
            <p:spPr>
              <a:xfrm>
                <a:off x="2057400" y="1066800"/>
                <a:ext cx="76200" cy="5334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400" name="Rectangle 58"/>
              <p:cNvSpPr/>
              <p:nvPr/>
            </p:nvSpPr>
            <p:spPr>
              <a:xfrm>
                <a:off x="2209800" y="1066800"/>
                <a:ext cx="304800" cy="5334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4" name="Group 63"/>
            <p:cNvGrpSpPr/>
            <p:nvPr/>
          </p:nvGrpSpPr>
          <p:grpSpPr>
            <a:xfrm>
              <a:off x="1470660" y="1453143"/>
              <a:ext cx="480060" cy="205743"/>
              <a:chOff x="1600201" y="1066800"/>
              <a:chExt cx="1371599" cy="533400"/>
            </a:xfrm>
            <a:grpFill/>
          </p:grpSpPr>
          <p:grpSp>
            <p:nvGrpSpPr>
              <p:cNvPr id="60" name="Group 134"/>
              <p:cNvGrpSpPr/>
              <p:nvPr/>
            </p:nvGrpSpPr>
            <p:grpSpPr>
              <a:xfrm>
                <a:off x="2590800" y="1143000"/>
                <a:ext cx="381000" cy="381000"/>
                <a:chOff x="1295400" y="1295400"/>
                <a:chExt cx="381000" cy="381000"/>
              </a:xfrm>
              <a:grpFill/>
            </p:grpSpPr>
            <p:sp>
              <p:nvSpPr>
                <p:cNvPr id="395" name="Rectangle 394"/>
                <p:cNvSpPr/>
                <p:nvPr/>
              </p:nvSpPr>
              <p:spPr>
                <a:xfrm>
                  <a:off x="1295400" y="1295400"/>
                  <a:ext cx="381000" cy="381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396" name="Straight Connector 395"/>
                <p:cNvCxnSpPr/>
                <p:nvPr/>
              </p:nvCxnSpPr>
              <p:spPr>
                <a:xfrm rot="16200000" flipH="1">
                  <a:off x="1295400" y="1295400"/>
                  <a:ext cx="381000" cy="381000"/>
                </a:xfrm>
                <a:prstGeom prst="line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61" name="Group 135"/>
              <p:cNvGrpSpPr/>
              <p:nvPr/>
            </p:nvGrpSpPr>
            <p:grpSpPr>
              <a:xfrm rot="16200000">
                <a:off x="1600201" y="1143001"/>
                <a:ext cx="381001" cy="381001"/>
                <a:chOff x="1295399" y="1295400"/>
                <a:chExt cx="381001" cy="381001"/>
              </a:xfrm>
              <a:grpFill/>
            </p:grpSpPr>
            <p:sp>
              <p:nvSpPr>
                <p:cNvPr id="393" name="Rectangle 384"/>
                <p:cNvSpPr/>
                <p:nvPr/>
              </p:nvSpPr>
              <p:spPr>
                <a:xfrm>
                  <a:off x="1295400" y="1295400"/>
                  <a:ext cx="381000" cy="381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394" name="Straight Connector 385"/>
                <p:cNvCxnSpPr/>
                <p:nvPr/>
              </p:nvCxnSpPr>
              <p:spPr>
                <a:xfrm rot="5400000" flipV="1">
                  <a:off x="1295398" y="1295401"/>
                  <a:ext cx="381001" cy="381000"/>
                </a:xfrm>
                <a:prstGeom prst="line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1" name="Rectangle 390"/>
              <p:cNvSpPr/>
              <p:nvPr/>
            </p:nvSpPr>
            <p:spPr>
              <a:xfrm>
                <a:off x="2057400" y="1066800"/>
                <a:ext cx="76200" cy="5334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92" name="Rectangle 391"/>
              <p:cNvSpPr/>
              <p:nvPr/>
            </p:nvSpPr>
            <p:spPr>
              <a:xfrm>
                <a:off x="2209800" y="1066800"/>
                <a:ext cx="304800" cy="5334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62" name="Rectangle 61"/>
            <p:cNvSpPr/>
            <p:nvPr/>
          </p:nvSpPr>
          <p:spPr>
            <a:xfrm>
              <a:off x="1284923" y="2618999"/>
              <a:ext cx="665797" cy="1212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3" name="Isosceles Triangle 62"/>
            <p:cNvSpPr/>
            <p:nvPr/>
          </p:nvSpPr>
          <p:spPr>
            <a:xfrm rot="5400000">
              <a:off x="2137815" y="2394614"/>
              <a:ext cx="137160" cy="58593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4" name="Isosceles Triangle 63"/>
            <p:cNvSpPr/>
            <p:nvPr/>
          </p:nvSpPr>
          <p:spPr>
            <a:xfrm rot="5400000" flipV="1">
              <a:off x="2609001" y="1343501"/>
              <a:ext cx="122196" cy="478634"/>
            </a:xfrm>
            <a:prstGeom prst="triangle">
              <a:avLst>
                <a:gd name="adj" fmla="val 499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5" name="Oval 64"/>
            <p:cNvSpPr/>
            <p:nvPr/>
          </p:nvSpPr>
          <p:spPr>
            <a:xfrm>
              <a:off x="2019300" y="1453139"/>
              <a:ext cx="65315" cy="274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6" name="Oval 65"/>
            <p:cNvSpPr/>
            <p:nvPr/>
          </p:nvSpPr>
          <p:spPr>
            <a:xfrm>
              <a:off x="2871653" y="1436810"/>
              <a:ext cx="65315" cy="274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7" name="Right Triangle 66"/>
            <p:cNvSpPr/>
            <p:nvPr/>
          </p:nvSpPr>
          <p:spPr>
            <a:xfrm rot="16200000">
              <a:off x="3116580" y="1521719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8" name="Right Triangle 67"/>
            <p:cNvSpPr/>
            <p:nvPr/>
          </p:nvSpPr>
          <p:spPr>
            <a:xfrm rot="16200000" flipH="1">
              <a:off x="3116580" y="2618999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69" name="Right Triangle 68"/>
            <p:cNvSpPr/>
            <p:nvPr/>
          </p:nvSpPr>
          <p:spPr>
            <a:xfrm rot="16200000" flipV="1">
              <a:off x="4899660" y="2618999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0" name="Right Triangle 69"/>
            <p:cNvSpPr/>
            <p:nvPr/>
          </p:nvSpPr>
          <p:spPr>
            <a:xfrm flipH="1">
              <a:off x="4076700" y="4950719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1" name="Right Triangle 70"/>
            <p:cNvSpPr/>
            <p:nvPr/>
          </p:nvSpPr>
          <p:spPr>
            <a:xfrm flipH="1" flipV="1">
              <a:off x="3116580" y="2618999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2" name="Rectangle 71"/>
            <p:cNvSpPr/>
            <p:nvPr/>
          </p:nvSpPr>
          <p:spPr>
            <a:xfrm>
              <a:off x="3253740" y="2618999"/>
              <a:ext cx="68580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3" name="Rectangle 72"/>
            <p:cNvSpPr/>
            <p:nvPr/>
          </p:nvSpPr>
          <p:spPr>
            <a:xfrm rot="5400000">
              <a:off x="4110990" y="3887729"/>
              <a:ext cx="20574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74" name="Group 84"/>
            <p:cNvGrpSpPr/>
            <p:nvPr/>
          </p:nvGrpSpPr>
          <p:grpSpPr>
            <a:xfrm>
              <a:off x="4899660" y="2618999"/>
              <a:ext cx="137160" cy="480060"/>
              <a:chOff x="6629400" y="2057400"/>
              <a:chExt cx="152400" cy="609600"/>
            </a:xfrm>
            <a:grpFill/>
          </p:grpSpPr>
          <p:sp>
            <p:nvSpPr>
              <p:cNvPr id="386" name="Rectangle 385"/>
              <p:cNvSpPr/>
              <p:nvPr/>
            </p:nvSpPr>
            <p:spPr>
              <a:xfrm rot="5400000">
                <a:off x="6553200" y="2286000"/>
                <a:ext cx="304800" cy="152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87" name="Right Triangle 386"/>
              <p:cNvSpPr/>
              <p:nvPr/>
            </p:nvSpPr>
            <p:spPr>
              <a:xfrm rot="5400000" flipH="1">
                <a:off x="6629400" y="2057400"/>
                <a:ext cx="152400" cy="1524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88" name="Right Triangle 387"/>
              <p:cNvSpPr/>
              <p:nvPr/>
            </p:nvSpPr>
            <p:spPr>
              <a:xfrm rot="16200000" flipH="1">
                <a:off x="6629400" y="2514600"/>
                <a:ext cx="152400" cy="1524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75" name="Isosceles Triangle 74"/>
            <p:cNvSpPr/>
            <p:nvPr/>
          </p:nvSpPr>
          <p:spPr>
            <a:xfrm rot="5400000" flipV="1">
              <a:off x="4488182" y="2481837"/>
              <a:ext cx="137160" cy="411482"/>
            </a:xfrm>
            <a:prstGeom prst="triangle">
              <a:avLst>
                <a:gd name="adj" fmla="val 499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6" name="Rectangle 75"/>
            <p:cNvSpPr/>
            <p:nvPr/>
          </p:nvSpPr>
          <p:spPr>
            <a:xfrm rot="2469690">
              <a:off x="4847285" y="2648950"/>
              <a:ext cx="251381" cy="411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7" name="Rectangle 76"/>
            <p:cNvSpPr/>
            <p:nvPr/>
          </p:nvSpPr>
          <p:spPr>
            <a:xfrm>
              <a:off x="1744980" y="2961899"/>
              <a:ext cx="411480" cy="1371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8" name="Isosceles Triangle 77"/>
            <p:cNvSpPr/>
            <p:nvPr/>
          </p:nvSpPr>
          <p:spPr>
            <a:xfrm rot="5400000">
              <a:off x="2620877" y="2497484"/>
              <a:ext cx="137159" cy="10659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79" name="Isosceles Triangle 78"/>
            <p:cNvSpPr/>
            <p:nvPr/>
          </p:nvSpPr>
          <p:spPr>
            <a:xfrm rot="16200000">
              <a:off x="3612285" y="2497484"/>
              <a:ext cx="137159" cy="106599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0" name="Rectangle 79"/>
            <p:cNvSpPr/>
            <p:nvPr/>
          </p:nvSpPr>
          <p:spPr>
            <a:xfrm>
              <a:off x="4213860" y="2961899"/>
              <a:ext cx="1371600" cy="1371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1" name="Isosceles Triangle 80"/>
            <p:cNvSpPr/>
            <p:nvPr/>
          </p:nvSpPr>
          <p:spPr>
            <a:xfrm rot="5400000">
              <a:off x="4076700" y="2481839"/>
              <a:ext cx="137160" cy="411480"/>
            </a:xfrm>
            <a:prstGeom prst="triangle">
              <a:avLst>
                <a:gd name="adj" fmla="val 499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2" name="Isosceles Triangle 81"/>
            <p:cNvSpPr/>
            <p:nvPr/>
          </p:nvSpPr>
          <p:spPr>
            <a:xfrm rot="5400000" flipV="1">
              <a:off x="2670810" y="2447549"/>
              <a:ext cx="137160" cy="48006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3" name="Oval 82"/>
            <p:cNvSpPr/>
            <p:nvPr/>
          </p:nvSpPr>
          <p:spPr>
            <a:xfrm>
              <a:off x="2156460" y="2893319"/>
              <a:ext cx="68580" cy="274319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4" name="Oval 83"/>
            <p:cNvSpPr/>
            <p:nvPr/>
          </p:nvSpPr>
          <p:spPr>
            <a:xfrm>
              <a:off x="4213860" y="2893319"/>
              <a:ext cx="68580" cy="274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5" name="Oval 84"/>
            <p:cNvSpPr/>
            <p:nvPr/>
          </p:nvSpPr>
          <p:spPr>
            <a:xfrm>
              <a:off x="1885406" y="2566748"/>
              <a:ext cx="68580" cy="257991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6" name="Oval 85"/>
            <p:cNvSpPr/>
            <p:nvPr/>
          </p:nvSpPr>
          <p:spPr>
            <a:xfrm>
              <a:off x="2910840" y="2550419"/>
              <a:ext cx="68580" cy="274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7" name="Oval 86"/>
            <p:cNvSpPr/>
            <p:nvPr/>
          </p:nvSpPr>
          <p:spPr>
            <a:xfrm>
              <a:off x="3913415" y="2566748"/>
              <a:ext cx="65315" cy="274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8" name="Oval 87"/>
            <p:cNvSpPr/>
            <p:nvPr/>
          </p:nvSpPr>
          <p:spPr>
            <a:xfrm>
              <a:off x="4693920" y="2550419"/>
              <a:ext cx="65315" cy="274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89" name="Rectangle 88"/>
            <p:cNvSpPr/>
            <p:nvPr/>
          </p:nvSpPr>
          <p:spPr>
            <a:xfrm>
              <a:off x="4762500" y="2618999"/>
              <a:ext cx="13716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0" name="Rectangle 89"/>
            <p:cNvSpPr/>
            <p:nvPr/>
          </p:nvSpPr>
          <p:spPr>
            <a:xfrm>
              <a:off x="5173980" y="2893318"/>
              <a:ext cx="205740" cy="274322"/>
            </a:xfrm>
            <a:prstGeom prst="rect">
              <a:avLst/>
            </a:prstGeom>
            <a:grpFill/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1" name="Rectangle 90"/>
            <p:cNvSpPr/>
            <p:nvPr/>
          </p:nvSpPr>
          <p:spPr>
            <a:xfrm>
              <a:off x="5379720" y="2893318"/>
              <a:ext cx="205740" cy="274322"/>
            </a:xfrm>
            <a:prstGeom prst="rect">
              <a:avLst/>
            </a:prstGeom>
            <a:grpFill/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2" name="Right Triangle 91"/>
            <p:cNvSpPr/>
            <p:nvPr/>
          </p:nvSpPr>
          <p:spPr>
            <a:xfrm rot="16200000" flipV="1">
              <a:off x="7087089" y="2961897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3" name="Rectangle 92"/>
            <p:cNvSpPr/>
            <p:nvPr/>
          </p:nvSpPr>
          <p:spPr>
            <a:xfrm rot="5400000">
              <a:off x="7052799" y="3133349"/>
              <a:ext cx="20574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4" name="Right Triangle 93"/>
            <p:cNvSpPr/>
            <p:nvPr/>
          </p:nvSpPr>
          <p:spPr>
            <a:xfrm rot="5400000" flipH="1">
              <a:off x="7087089" y="2961899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5" name="Right Triangle 94"/>
            <p:cNvSpPr/>
            <p:nvPr/>
          </p:nvSpPr>
          <p:spPr>
            <a:xfrm rot="16200000" flipH="1">
              <a:off x="7085856" y="3305621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6" name="Isosceles Triangle 95"/>
            <p:cNvSpPr/>
            <p:nvPr/>
          </p:nvSpPr>
          <p:spPr>
            <a:xfrm rot="5400000" flipV="1">
              <a:off x="6271262" y="2824737"/>
              <a:ext cx="137160" cy="411482"/>
            </a:xfrm>
            <a:prstGeom prst="triangle">
              <a:avLst>
                <a:gd name="adj" fmla="val 499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7" name="Rectangle 96"/>
            <p:cNvSpPr/>
            <p:nvPr/>
          </p:nvSpPr>
          <p:spPr>
            <a:xfrm rot="2695470">
              <a:off x="7032405" y="2988439"/>
              <a:ext cx="290960" cy="5401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8" name="Rectangle 97"/>
            <p:cNvSpPr/>
            <p:nvPr/>
          </p:nvSpPr>
          <p:spPr>
            <a:xfrm>
              <a:off x="1437324" y="3304799"/>
              <a:ext cx="1981200" cy="12122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99" name="Isosceles Triangle 98"/>
            <p:cNvSpPr/>
            <p:nvPr/>
          </p:nvSpPr>
          <p:spPr>
            <a:xfrm rot="5400000">
              <a:off x="4201190" y="2522132"/>
              <a:ext cx="121224" cy="1686558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0" name="Isosceles Triangle 99"/>
            <p:cNvSpPr/>
            <p:nvPr/>
          </p:nvSpPr>
          <p:spPr>
            <a:xfrm rot="16200000">
              <a:off x="5652961" y="2670563"/>
              <a:ext cx="121222" cy="1389697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6401291" y="3304799"/>
              <a:ext cx="137160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2" name="Isosceles Triangle 101"/>
            <p:cNvSpPr/>
            <p:nvPr/>
          </p:nvSpPr>
          <p:spPr>
            <a:xfrm rot="5400000">
              <a:off x="5859780" y="2824737"/>
              <a:ext cx="137160" cy="411480"/>
            </a:xfrm>
            <a:prstGeom prst="triangle">
              <a:avLst>
                <a:gd name="adj" fmla="val 499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3" name="Oval 102"/>
            <p:cNvSpPr/>
            <p:nvPr/>
          </p:nvSpPr>
          <p:spPr>
            <a:xfrm>
              <a:off x="3342323" y="3236219"/>
              <a:ext cx="68580" cy="274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4" name="Oval 103"/>
            <p:cNvSpPr/>
            <p:nvPr/>
          </p:nvSpPr>
          <p:spPr>
            <a:xfrm>
              <a:off x="6401291" y="3236219"/>
              <a:ext cx="68580" cy="274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5" name="Rectangle 104"/>
            <p:cNvSpPr/>
            <p:nvPr/>
          </p:nvSpPr>
          <p:spPr>
            <a:xfrm>
              <a:off x="6545580" y="2961898"/>
              <a:ext cx="541509" cy="13716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6" name="Rectangle 105"/>
            <p:cNvSpPr/>
            <p:nvPr/>
          </p:nvSpPr>
          <p:spPr>
            <a:xfrm>
              <a:off x="5036820" y="2961899"/>
              <a:ext cx="68580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7" name="Right Triangle 106"/>
            <p:cNvSpPr/>
            <p:nvPr/>
          </p:nvSpPr>
          <p:spPr>
            <a:xfrm flipH="1" flipV="1">
              <a:off x="4899660" y="2961899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8" name="Rectangle 107"/>
            <p:cNvSpPr/>
            <p:nvPr/>
          </p:nvSpPr>
          <p:spPr>
            <a:xfrm>
              <a:off x="7361411" y="3236219"/>
              <a:ext cx="212870" cy="274320"/>
            </a:xfrm>
            <a:prstGeom prst="rect">
              <a:avLst/>
            </a:prstGeom>
            <a:grpFill/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7567151" y="3236219"/>
              <a:ext cx="212870" cy="274320"/>
            </a:xfrm>
            <a:prstGeom prst="rect">
              <a:avLst/>
            </a:prstGeom>
            <a:grpFill/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0" name="Rectangle 109"/>
            <p:cNvSpPr/>
            <p:nvPr/>
          </p:nvSpPr>
          <p:spPr>
            <a:xfrm rot="5400000">
              <a:off x="7772891" y="3510539"/>
              <a:ext cx="27432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1" name="Right Triangle 110"/>
            <p:cNvSpPr/>
            <p:nvPr/>
          </p:nvSpPr>
          <p:spPr>
            <a:xfrm rot="5400000" flipH="1">
              <a:off x="7841471" y="3304799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2" name="Right Triangle 111"/>
            <p:cNvSpPr/>
            <p:nvPr/>
          </p:nvSpPr>
          <p:spPr>
            <a:xfrm rot="10800000" flipH="1">
              <a:off x="7841471" y="3716279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3" name="Rectangle 112"/>
            <p:cNvSpPr/>
            <p:nvPr/>
          </p:nvSpPr>
          <p:spPr>
            <a:xfrm rot="2695470">
              <a:off x="7785075" y="3330251"/>
              <a:ext cx="290960" cy="5961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4" name="Rectangle 113"/>
            <p:cNvSpPr/>
            <p:nvPr/>
          </p:nvSpPr>
          <p:spPr>
            <a:xfrm>
              <a:off x="7231380" y="3304799"/>
              <a:ext cx="610091" cy="1371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5" name="Right Triangle 114"/>
            <p:cNvSpPr/>
            <p:nvPr/>
          </p:nvSpPr>
          <p:spPr>
            <a:xfrm flipH="1" flipV="1">
              <a:off x="7094220" y="3304799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6" name="Right Triangle 115"/>
            <p:cNvSpPr/>
            <p:nvPr/>
          </p:nvSpPr>
          <p:spPr>
            <a:xfrm flipH="1">
              <a:off x="4145280" y="3716279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7" name="Right Triangle 116"/>
            <p:cNvSpPr/>
            <p:nvPr/>
          </p:nvSpPr>
          <p:spPr>
            <a:xfrm rot="16200000" flipV="1">
              <a:off x="7841471" y="3304799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8" name="Right Triangle 117"/>
            <p:cNvSpPr/>
            <p:nvPr/>
          </p:nvSpPr>
          <p:spPr>
            <a:xfrm rot="10800000" flipH="1">
              <a:off x="7841471" y="3716279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19" name="Rectangle 118"/>
            <p:cNvSpPr/>
            <p:nvPr/>
          </p:nvSpPr>
          <p:spPr>
            <a:xfrm>
              <a:off x="7429991" y="3716279"/>
              <a:ext cx="41148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0" name="Isosceles Triangle 119"/>
            <p:cNvSpPr/>
            <p:nvPr/>
          </p:nvSpPr>
          <p:spPr>
            <a:xfrm rot="5400000" flipV="1">
              <a:off x="7155671" y="3579117"/>
              <a:ext cx="137160" cy="411482"/>
            </a:xfrm>
            <a:prstGeom prst="triangle">
              <a:avLst>
                <a:gd name="adj" fmla="val 499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1" name="Isosceles Triangle 120"/>
            <p:cNvSpPr/>
            <p:nvPr/>
          </p:nvSpPr>
          <p:spPr>
            <a:xfrm rot="5400000">
              <a:off x="6744191" y="3579119"/>
              <a:ext cx="137160" cy="411480"/>
            </a:xfrm>
            <a:prstGeom prst="triangle">
              <a:avLst>
                <a:gd name="adj" fmla="val 499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2" name="Oval 121"/>
            <p:cNvSpPr/>
            <p:nvPr/>
          </p:nvSpPr>
          <p:spPr>
            <a:xfrm>
              <a:off x="7433256" y="3647699"/>
              <a:ext cx="65315" cy="274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3" name="Rectangle 122"/>
            <p:cNvSpPr/>
            <p:nvPr/>
          </p:nvSpPr>
          <p:spPr>
            <a:xfrm>
              <a:off x="4282440" y="3716279"/>
              <a:ext cx="2324591" cy="13715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4" name="Rectangle 123"/>
            <p:cNvSpPr/>
            <p:nvPr/>
          </p:nvSpPr>
          <p:spPr>
            <a:xfrm rot="2695470">
              <a:off x="6946931" y="3345199"/>
              <a:ext cx="352809" cy="4773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5" name="Oval 124"/>
            <p:cNvSpPr/>
            <p:nvPr/>
          </p:nvSpPr>
          <p:spPr>
            <a:xfrm>
              <a:off x="5654040" y="2893319"/>
              <a:ext cx="65315" cy="274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6" name="Right Triangle 125"/>
            <p:cNvSpPr/>
            <p:nvPr/>
          </p:nvSpPr>
          <p:spPr>
            <a:xfrm>
              <a:off x="7437120" y="4470661"/>
              <a:ext cx="617220" cy="27432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7" name="Right Triangle 126"/>
            <p:cNvSpPr/>
            <p:nvPr/>
          </p:nvSpPr>
          <p:spPr>
            <a:xfrm flipH="1">
              <a:off x="5722620" y="4470659"/>
              <a:ext cx="274320" cy="27432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8" name="Right Triangle 127"/>
            <p:cNvSpPr/>
            <p:nvPr/>
          </p:nvSpPr>
          <p:spPr>
            <a:xfrm rot="5400000" flipH="1" flipV="1">
              <a:off x="5722620" y="4470659"/>
              <a:ext cx="274320" cy="27432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29" name="Rectangle 128"/>
            <p:cNvSpPr/>
            <p:nvPr/>
          </p:nvSpPr>
          <p:spPr>
            <a:xfrm rot="10800000">
              <a:off x="6888480" y="4950719"/>
              <a:ext cx="1440180" cy="27432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0" name="Right Triangle 129"/>
            <p:cNvSpPr/>
            <p:nvPr/>
          </p:nvSpPr>
          <p:spPr>
            <a:xfrm rot="10800000">
              <a:off x="6271260" y="4950719"/>
              <a:ext cx="617220" cy="27432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1" name="Rectangle 130"/>
            <p:cNvSpPr/>
            <p:nvPr/>
          </p:nvSpPr>
          <p:spPr>
            <a:xfrm rot="16200000" flipV="1">
              <a:off x="683594" y="5494106"/>
              <a:ext cx="380838" cy="411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2" name="Rectangle 131"/>
            <p:cNvSpPr/>
            <p:nvPr/>
          </p:nvSpPr>
          <p:spPr>
            <a:xfrm rot="7995434">
              <a:off x="7754333" y="3776981"/>
              <a:ext cx="258456" cy="411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3" name="Rectangle 132"/>
            <p:cNvSpPr/>
            <p:nvPr/>
          </p:nvSpPr>
          <p:spPr>
            <a:xfrm rot="7995434">
              <a:off x="4107081" y="3751616"/>
              <a:ext cx="190934" cy="411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134" name="Group 865"/>
            <p:cNvGrpSpPr/>
            <p:nvPr/>
          </p:nvGrpSpPr>
          <p:grpSpPr>
            <a:xfrm>
              <a:off x="4488180" y="4868489"/>
              <a:ext cx="617220" cy="274322"/>
              <a:chOff x="1600201" y="1066800"/>
              <a:chExt cx="1371599" cy="533400"/>
            </a:xfrm>
            <a:grpFill/>
          </p:grpSpPr>
          <p:grpSp>
            <p:nvGrpSpPr>
              <p:cNvPr id="138" name="Group 134"/>
              <p:cNvGrpSpPr/>
              <p:nvPr/>
            </p:nvGrpSpPr>
            <p:grpSpPr>
              <a:xfrm>
                <a:off x="2590800" y="1143000"/>
                <a:ext cx="381000" cy="381000"/>
                <a:chOff x="1295400" y="1295400"/>
                <a:chExt cx="381000" cy="381000"/>
              </a:xfrm>
              <a:grpFill/>
            </p:grpSpPr>
            <p:sp>
              <p:nvSpPr>
                <p:cNvPr id="384" name="Rectangle 383"/>
                <p:cNvSpPr/>
                <p:nvPr/>
              </p:nvSpPr>
              <p:spPr>
                <a:xfrm>
                  <a:off x="1295400" y="1295400"/>
                  <a:ext cx="381000" cy="381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385" name="Straight Connector 384"/>
                <p:cNvCxnSpPr/>
                <p:nvPr/>
              </p:nvCxnSpPr>
              <p:spPr>
                <a:xfrm rot="16200000" flipH="1">
                  <a:off x="1295400" y="1295400"/>
                  <a:ext cx="381000" cy="381000"/>
                </a:xfrm>
                <a:prstGeom prst="line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69" name="Group 135"/>
              <p:cNvGrpSpPr/>
              <p:nvPr/>
            </p:nvGrpSpPr>
            <p:grpSpPr>
              <a:xfrm rot="16200000">
                <a:off x="1600201" y="1143001"/>
                <a:ext cx="381001" cy="381001"/>
                <a:chOff x="1295399" y="1295400"/>
                <a:chExt cx="381001" cy="381001"/>
              </a:xfrm>
              <a:grpFill/>
            </p:grpSpPr>
            <p:sp>
              <p:nvSpPr>
                <p:cNvPr id="382" name="Rectangle 381"/>
                <p:cNvSpPr/>
                <p:nvPr/>
              </p:nvSpPr>
              <p:spPr>
                <a:xfrm>
                  <a:off x="1295400" y="1295400"/>
                  <a:ext cx="381000" cy="381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383" name="Straight Connector 153"/>
                <p:cNvCxnSpPr/>
                <p:nvPr/>
              </p:nvCxnSpPr>
              <p:spPr>
                <a:xfrm rot="5400000" flipV="1">
                  <a:off x="1295398" y="1295401"/>
                  <a:ext cx="381001" cy="381000"/>
                </a:xfrm>
                <a:prstGeom prst="line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80" name="Rectangle 379"/>
              <p:cNvSpPr/>
              <p:nvPr/>
            </p:nvSpPr>
            <p:spPr>
              <a:xfrm>
                <a:off x="2057400" y="1066800"/>
                <a:ext cx="76200" cy="5334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81" name="Rectangle 380"/>
              <p:cNvSpPr/>
              <p:nvPr/>
            </p:nvSpPr>
            <p:spPr>
              <a:xfrm>
                <a:off x="2209800" y="1066800"/>
                <a:ext cx="304800" cy="5334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35" name="Rectangle 134"/>
            <p:cNvSpPr/>
            <p:nvPr/>
          </p:nvSpPr>
          <p:spPr>
            <a:xfrm rot="5400000">
              <a:off x="5054429" y="4625427"/>
              <a:ext cx="513423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6" name="Right Triangle 135"/>
            <p:cNvSpPr/>
            <p:nvPr/>
          </p:nvSpPr>
          <p:spPr>
            <a:xfrm rot="5400000" flipH="1">
              <a:off x="5231703" y="4300136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37" name="Right Triangle 136"/>
            <p:cNvSpPr/>
            <p:nvPr/>
          </p:nvSpPr>
          <p:spPr>
            <a:xfrm rot="10800000" flipH="1">
              <a:off x="5242560" y="4950718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172" name="Group 159"/>
            <p:cNvGrpSpPr/>
            <p:nvPr/>
          </p:nvGrpSpPr>
          <p:grpSpPr>
            <a:xfrm>
              <a:off x="4667983" y="4301725"/>
              <a:ext cx="708574" cy="137160"/>
              <a:chOff x="4648200" y="3657600"/>
              <a:chExt cx="838200" cy="152400"/>
            </a:xfrm>
            <a:grpFill/>
          </p:grpSpPr>
          <p:sp>
            <p:nvSpPr>
              <p:cNvPr id="376" name="Rectangle 64"/>
              <p:cNvSpPr/>
              <p:nvPr/>
            </p:nvSpPr>
            <p:spPr>
              <a:xfrm flipH="1">
                <a:off x="4648200" y="3657600"/>
                <a:ext cx="685800" cy="1524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77" name="Right Triangle 161"/>
              <p:cNvSpPr/>
              <p:nvPr/>
            </p:nvSpPr>
            <p:spPr>
              <a:xfrm rot="16200000" flipV="1">
                <a:off x="5334000" y="3657600"/>
                <a:ext cx="152400" cy="1524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39" name="Right Triangle 138"/>
            <p:cNvSpPr/>
            <p:nvPr/>
          </p:nvSpPr>
          <p:spPr>
            <a:xfrm rot="10800000" flipH="1">
              <a:off x="5242560" y="4950718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0" name="Rectangle 139"/>
            <p:cNvSpPr/>
            <p:nvPr/>
          </p:nvSpPr>
          <p:spPr>
            <a:xfrm>
              <a:off x="4213860" y="4950719"/>
              <a:ext cx="102870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1" name="Rectangle 140"/>
            <p:cNvSpPr/>
            <p:nvPr/>
          </p:nvSpPr>
          <p:spPr>
            <a:xfrm rot="7995434">
              <a:off x="5212836" y="5005980"/>
              <a:ext cx="240881" cy="411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2" name="Rectangle 141"/>
            <p:cNvSpPr/>
            <p:nvPr/>
          </p:nvSpPr>
          <p:spPr>
            <a:xfrm rot="2695470">
              <a:off x="1514183" y="3022505"/>
              <a:ext cx="290960" cy="4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3" name="Rectangle 142"/>
            <p:cNvSpPr/>
            <p:nvPr/>
          </p:nvSpPr>
          <p:spPr>
            <a:xfrm rot="2695470">
              <a:off x="1555199" y="2628883"/>
              <a:ext cx="242403" cy="488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4" name="Right Triangle 143"/>
            <p:cNvSpPr/>
            <p:nvPr/>
          </p:nvSpPr>
          <p:spPr>
            <a:xfrm rot="16200000" flipV="1">
              <a:off x="1607820" y="2618999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5" name="Right Triangle 144"/>
            <p:cNvSpPr/>
            <p:nvPr/>
          </p:nvSpPr>
          <p:spPr>
            <a:xfrm rot="5400000" flipV="1">
              <a:off x="1607820" y="2961899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6" name="Rectangle 145"/>
            <p:cNvSpPr/>
            <p:nvPr/>
          </p:nvSpPr>
          <p:spPr>
            <a:xfrm rot="5400000">
              <a:off x="1573530" y="2790449"/>
              <a:ext cx="20574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7" name="Right Triangle 146"/>
            <p:cNvSpPr/>
            <p:nvPr/>
          </p:nvSpPr>
          <p:spPr>
            <a:xfrm rot="5400000" flipV="1">
              <a:off x="1607820" y="2961899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8" name="Rectangle 147"/>
            <p:cNvSpPr/>
            <p:nvPr/>
          </p:nvSpPr>
          <p:spPr>
            <a:xfrm rot="8116480">
              <a:off x="5643122" y="4569970"/>
              <a:ext cx="409805" cy="473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49" name="Freeform 148"/>
            <p:cNvSpPr/>
            <p:nvPr/>
          </p:nvSpPr>
          <p:spPr>
            <a:xfrm rot="5400000">
              <a:off x="3985493" y="5361254"/>
              <a:ext cx="328148" cy="137160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100803 w 1142265"/>
                <a:gd name="connsiteY5" fmla="*/ 459199 h 497625"/>
                <a:gd name="connsiteX6" fmla="*/ 885936 w 1142265"/>
                <a:gd name="connsiteY6" fmla="*/ 451425 h 497625"/>
                <a:gd name="connsiteX7" fmla="*/ 16858 w 1142265"/>
                <a:gd name="connsiteY7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100803 w 1142265"/>
                <a:gd name="connsiteY4" fmla="*/ 459199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74272"/>
                <a:gd name="connsiteY0" fmla="*/ 497625 h 497625"/>
                <a:gd name="connsiteX1" fmla="*/ 0 w 1174272"/>
                <a:gd name="connsiteY1" fmla="*/ 0 h 497625"/>
                <a:gd name="connsiteX2" fmla="*/ 798414 w 1174272"/>
                <a:gd name="connsiteY2" fmla="*/ 143651 h 497625"/>
                <a:gd name="connsiteX3" fmla="*/ 1142265 w 1174272"/>
                <a:gd name="connsiteY3" fmla="*/ 338228 h 497625"/>
                <a:gd name="connsiteX4" fmla="*/ 1174272 w 1174272"/>
                <a:gd name="connsiteY4" fmla="*/ 374123 h 497625"/>
                <a:gd name="connsiteX5" fmla="*/ 885936 w 1174272"/>
                <a:gd name="connsiteY5" fmla="*/ 451425 h 497625"/>
                <a:gd name="connsiteX6" fmla="*/ 16858 w 1174272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558682"/>
                <a:gd name="connsiteX1" fmla="*/ 0 w 1142265"/>
                <a:gd name="connsiteY1" fmla="*/ 0 h 558682"/>
                <a:gd name="connsiteX2" fmla="*/ 798414 w 1142265"/>
                <a:gd name="connsiteY2" fmla="*/ 143651 h 558682"/>
                <a:gd name="connsiteX3" fmla="*/ 1142265 w 1142265"/>
                <a:gd name="connsiteY3" fmla="*/ 338228 h 558682"/>
                <a:gd name="connsiteX4" fmla="*/ 959405 w 1142265"/>
                <a:gd name="connsiteY4" fmla="*/ 366349 h 558682"/>
                <a:gd name="connsiteX5" fmla="*/ 16858 w 1142265"/>
                <a:gd name="connsiteY5" fmla="*/ 497625 h 558682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117" h="497625">
                  <a:moveTo>
                    <a:pt x="16858" y="497625"/>
                  </a:moveTo>
                  <a:lnTo>
                    <a:pt x="0" y="0"/>
                  </a:lnTo>
                  <a:lnTo>
                    <a:pt x="798414" y="143651"/>
                  </a:lnTo>
                  <a:lnTo>
                    <a:pt x="1028117" y="322676"/>
                  </a:lnTo>
                  <a:lnTo>
                    <a:pt x="16858" y="49762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0" name="Oval 149"/>
            <p:cNvSpPr/>
            <p:nvPr/>
          </p:nvSpPr>
          <p:spPr>
            <a:xfrm rot="5400000">
              <a:off x="4213860" y="4434225"/>
              <a:ext cx="68580" cy="342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1" name="Oval 150"/>
            <p:cNvSpPr/>
            <p:nvPr/>
          </p:nvSpPr>
          <p:spPr>
            <a:xfrm rot="5400000">
              <a:off x="4117419" y="5087879"/>
              <a:ext cx="68580" cy="342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2" name="Isosceles Triangle 151"/>
            <p:cNvSpPr/>
            <p:nvPr/>
          </p:nvSpPr>
          <p:spPr>
            <a:xfrm rot="5400000" flipH="1" flipV="1">
              <a:off x="3806667" y="5289333"/>
              <a:ext cx="68580" cy="342900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3" name="Isosceles Triangle 152"/>
            <p:cNvSpPr/>
            <p:nvPr/>
          </p:nvSpPr>
          <p:spPr>
            <a:xfrm rot="5400000" flipH="1" flipV="1">
              <a:off x="4086404" y="4295976"/>
              <a:ext cx="85725" cy="263640"/>
            </a:xfrm>
            <a:prstGeom prst="triangle">
              <a:avLst>
                <a:gd name="adj" fmla="val 59140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4" name="Rectangle 153"/>
            <p:cNvSpPr/>
            <p:nvPr/>
          </p:nvSpPr>
          <p:spPr>
            <a:xfrm rot="2695470">
              <a:off x="4830887" y="3010441"/>
              <a:ext cx="242403" cy="488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5" name="Freeform 154"/>
            <p:cNvSpPr/>
            <p:nvPr/>
          </p:nvSpPr>
          <p:spPr>
            <a:xfrm rot="20358896">
              <a:off x="6242300" y="4576172"/>
              <a:ext cx="1790682" cy="525617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499460 w 1589862"/>
                <a:gd name="connsiteY0" fmla="*/ 594472 h 594472"/>
                <a:gd name="connsiteX1" fmla="*/ 0 w 1589862"/>
                <a:gd name="connsiteY1" fmla="*/ 0 h 594472"/>
                <a:gd name="connsiteX2" fmla="*/ 1281016 w 1589862"/>
                <a:gd name="connsiteY2" fmla="*/ 240498 h 594472"/>
                <a:gd name="connsiteX3" fmla="*/ 1589862 w 1589862"/>
                <a:gd name="connsiteY3" fmla="*/ 508538 h 594472"/>
                <a:gd name="connsiteX4" fmla="*/ 499460 w 1589862"/>
                <a:gd name="connsiteY4" fmla="*/ 594472 h 594472"/>
                <a:gd name="connsiteX0" fmla="*/ 499460 w 1589862"/>
                <a:gd name="connsiteY0" fmla="*/ 709698 h 709698"/>
                <a:gd name="connsiteX1" fmla="*/ 0 w 1589862"/>
                <a:gd name="connsiteY1" fmla="*/ 115226 h 709698"/>
                <a:gd name="connsiteX2" fmla="*/ 1084670 w 1589862"/>
                <a:gd name="connsiteY2" fmla="*/ 0 h 709698"/>
                <a:gd name="connsiteX3" fmla="*/ 1589862 w 1589862"/>
                <a:gd name="connsiteY3" fmla="*/ 623764 h 709698"/>
                <a:gd name="connsiteX4" fmla="*/ 499460 w 1589862"/>
                <a:gd name="connsiteY4" fmla="*/ 709698 h 709698"/>
                <a:gd name="connsiteX0" fmla="*/ 499460 w 1589862"/>
                <a:gd name="connsiteY0" fmla="*/ 709698 h 709698"/>
                <a:gd name="connsiteX1" fmla="*/ 0 w 1589862"/>
                <a:gd name="connsiteY1" fmla="*/ 115226 h 709698"/>
                <a:gd name="connsiteX2" fmla="*/ 1084670 w 1589862"/>
                <a:gd name="connsiteY2" fmla="*/ 0 h 709698"/>
                <a:gd name="connsiteX3" fmla="*/ 1133448 w 1589862"/>
                <a:gd name="connsiteY3" fmla="*/ 29925 h 709698"/>
                <a:gd name="connsiteX4" fmla="*/ 1589862 w 1589862"/>
                <a:gd name="connsiteY4" fmla="*/ 623764 h 709698"/>
                <a:gd name="connsiteX5" fmla="*/ 499460 w 1589862"/>
                <a:gd name="connsiteY5" fmla="*/ 709698 h 709698"/>
                <a:gd name="connsiteX0" fmla="*/ 499460 w 1589862"/>
                <a:gd name="connsiteY0" fmla="*/ 709698 h 709698"/>
                <a:gd name="connsiteX1" fmla="*/ 0 w 1589862"/>
                <a:gd name="connsiteY1" fmla="*/ 115226 h 709698"/>
                <a:gd name="connsiteX2" fmla="*/ 1084670 w 1589862"/>
                <a:gd name="connsiteY2" fmla="*/ 0 h 709698"/>
                <a:gd name="connsiteX3" fmla="*/ 1117395 w 1589862"/>
                <a:gd name="connsiteY3" fmla="*/ 16814 h 709698"/>
                <a:gd name="connsiteX4" fmla="*/ 1133448 w 1589862"/>
                <a:gd name="connsiteY4" fmla="*/ 29925 h 709698"/>
                <a:gd name="connsiteX5" fmla="*/ 1589862 w 1589862"/>
                <a:gd name="connsiteY5" fmla="*/ 623764 h 709698"/>
                <a:gd name="connsiteX6" fmla="*/ 499460 w 1589862"/>
                <a:gd name="connsiteY6" fmla="*/ 709698 h 709698"/>
                <a:gd name="connsiteX0" fmla="*/ 499460 w 1589862"/>
                <a:gd name="connsiteY0" fmla="*/ 692884 h 692884"/>
                <a:gd name="connsiteX1" fmla="*/ 0 w 1589862"/>
                <a:gd name="connsiteY1" fmla="*/ 98412 h 692884"/>
                <a:gd name="connsiteX2" fmla="*/ 1117395 w 1589862"/>
                <a:gd name="connsiteY2" fmla="*/ 0 h 692884"/>
                <a:gd name="connsiteX3" fmla="*/ 1133448 w 1589862"/>
                <a:gd name="connsiteY3" fmla="*/ 13111 h 692884"/>
                <a:gd name="connsiteX4" fmla="*/ 1589862 w 1589862"/>
                <a:gd name="connsiteY4" fmla="*/ 606950 h 692884"/>
                <a:gd name="connsiteX5" fmla="*/ 499460 w 1589862"/>
                <a:gd name="connsiteY5" fmla="*/ 692884 h 6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9862" h="692884">
                  <a:moveTo>
                    <a:pt x="499460" y="692884"/>
                  </a:moveTo>
                  <a:lnTo>
                    <a:pt x="0" y="98412"/>
                  </a:lnTo>
                  <a:lnTo>
                    <a:pt x="1117395" y="0"/>
                  </a:lnTo>
                  <a:lnTo>
                    <a:pt x="1133448" y="13111"/>
                  </a:lnTo>
                  <a:lnTo>
                    <a:pt x="1589862" y="606950"/>
                  </a:lnTo>
                  <a:lnTo>
                    <a:pt x="499460" y="69288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6" name="Freeform 155"/>
            <p:cNvSpPr/>
            <p:nvPr/>
          </p:nvSpPr>
          <p:spPr>
            <a:xfrm rot="5400000" flipH="1">
              <a:off x="3787380" y="5514362"/>
              <a:ext cx="381473" cy="137160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100803 w 1142265"/>
                <a:gd name="connsiteY5" fmla="*/ 459199 h 497625"/>
                <a:gd name="connsiteX6" fmla="*/ 885936 w 1142265"/>
                <a:gd name="connsiteY6" fmla="*/ 451425 h 497625"/>
                <a:gd name="connsiteX7" fmla="*/ 16858 w 1142265"/>
                <a:gd name="connsiteY7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100803 w 1142265"/>
                <a:gd name="connsiteY4" fmla="*/ 459199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74272"/>
                <a:gd name="connsiteY0" fmla="*/ 497625 h 497625"/>
                <a:gd name="connsiteX1" fmla="*/ 0 w 1174272"/>
                <a:gd name="connsiteY1" fmla="*/ 0 h 497625"/>
                <a:gd name="connsiteX2" fmla="*/ 798414 w 1174272"/>
                <a:gd name="connsiteY2" fmla="*/ 143651 h 497625"/>
                <a:gd name="connsiteX3" fmla="*/ 1142265 w 1174272"/>
                <a:gd name="connsiteY3" fmla="*/ 338228 h 497625"/>
                <a:gd name="connsiteX4" fmla="*/ 1174272 w 1174272"/>
                <a:gd name="connsiteY4" fmla="*/ 374123 h 497625"/>
                <a:gd name="connsiteX5" fmla="*/ 885936 w 1174272"/>
                <a:gd name="connsiteY5" fmla="*/ 451425 h 497625"/>
                <a:gd name="connsiteX6" fmla="*/ 16858 w 1174272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558682"/>
                <a:gd name="connsiteX1" fmla="*/ 0 w 1142265"/>
                <a:gd name="connsiteY1" fmla="*/ 0 h 558682"/>
                <a:gd name="connsiteX2" fmla="*/ 798414 w 1142265"/>
                <a:gd name="connsiteY2" fmla="*/ 143651 h 558682"/>
                <a:gd name="connsiteX3" fmla="*/ 1142265 w 1142265"/>
                <a:gd name="connsiteY3" fmla="*/ 338228 h 558682"/>
                <a:gd name="connsiteX4" fmla="*/ 959405 w 1142265"/>
                <a:gd name="connsiteY4" fmla="*/ 366349 h 558682"/>
                <a:gd name="connsiteX5" fmla="*/ 16858 w 1142265"/>
                <a:gd name="connsiteY5" fmla="*/ 497625 h 558682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117" h="497625">
                  <a:moveTo>
                    <a:pt x="16858" y="497625"/>
                  </a:moveTo>
                  <a:lnTo>
                    <a:pt x="0" y="0"/>
                  </a:lnTo>
                  <a:lnTo>
                    <a:pt x="798414" y="143651"/>
                  </a:lnTo>
                  <a:lnTo>
                    <a:pt x="1028117" y="322676"/>
                  </a:lnTo>
                  <a:lnTo>
                    <a:pt x="16858" y="49762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7" name="Rectangle 156"/>
            <p:cNvSpPr/>
            <p:nvPr/>
          </p:nvSpPr>
          <p:spPr>
            <a:xfrm rot="13334292">
              <a:off x="3874752" y="5402350"/>
              <a:ext cx="200778" cy="411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8" name="Rectangle 157"/>
            <p:cNvSpPr/>
            <p:nvPr/>
          </p:nvSpPr>
          <p:spPr>
            <a:xfrm rot="18570168">
              <a:off x="4063296" y="5549006"/>
              <a:ext cx="196251" cy="411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59" name="Rectangle 158"/>
            <p:cNvSpPr/>
            <p:nvPr/>
          </p:nvSpPr>
          <p:spPr>
            <a:xfrm rot="5400000">
              <a:off x="3838814" y="5825114"/>
              <a:ext cx="27432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0" name="Rectangle 159"/>
            <p:cNvSpPr/>
            <p:nvPr/>
          </p:nvSpPr>
          <p:spPr>
            <a:xfrm>
              <a:off x="3860985" y="6017150"/>
              <a:ext cx="228516" cy="411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1" name="Freeform 160"/>
            <p:cNvSpPr/>
            <p:nvPr/>
          </p:nvSpPr>
          <p:spPr>
            <a:xfrm rot="5400000">
              <a:off x="4045500" y="4150389"/>
              <a:ext cx="336719" cy="137160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100803 w 1142265"/>
                <a:gd name="connsiteY5" fmla="*/ 459199 h 497625"/>
                <a:gd name="connsiteX6" fmla="*/ 885936 w 1142265"/>
                <a:gd name="connsiteY6" fmla="*/ 451425 h 497625"/>
                <a:gd name="connsiteX7" fmla="*/ 16858 w 1142265"/>
                <a:gd name="connsiteY7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100803 w 1142265"/>
                <a:gd name="connsiteY4" fmla="*/ 459199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74272"/>
                <a:gd name="connsiteY0" fmla="*/ 497625 h 497625"/>
                <a:gd name="connsiteX1" fmla="*/ 0 w 1174272"/>
                <a:gd name="connsiteY1" fmla="*/ 0 h 497625"/>
                <a:gd name="connsiteX2" fmla="*/ 798414 w 1174272"/>
                <a:gd name="connsiteY2" fmla="*/ 143651 h 497625"/>
                <a:gd name="connsiteX3" fmla="*/ 1142265 w 1174272"/>
                <a:gd name="connsiteY3" fmla="*/ 338228 h 497625"/>
                <a:gd name="connsiteX4" fmla="*/ 1174272 w 1174272"/>
                <a:gd name="connsiteY4" fmla="*/ 374123 h 497625"/>
                <a:gd name="connsiteX5" fmla="*/ 885936 w 1174272"/>
                <a:gd name="connsiteY5" fmla="*/ 451425 h 497625"/>
                <a:gd name="connsiteX6" fmla="*/ 16858 w 1174272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558682"/>
                <a:gd name="connsiteX1" fmla="*/ 0 w 1142265"/>
                <a:gd name="connsiteY1" fmla="*/ 0 h 558682"/>
                <a:gd name="connsiteX2" fmla="*/ 798414 w 1142265"/>
                <a:gd name="connsiteY2" fmla="*/ 143651 h 558682"/>
                <a:gd name="connsiteX3" fmla="*/ 1142265 w 1142265"/>
                <a:gd name="connsiteY3" fmla="*/ 338228 h 558682"/>
                <a:gd name="connsiteX4" fmla="*/ 959405 w 1142265"/>
                <a:gd name="connsiteY4" fmla="*/ 366349 h 558682"/>
                <a:gd name="connsiteX5" fmla="*/ 16858 w 1142265"/>
                <a:gd name="connsiteY5" fmla="*/ 497625 h 558682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117" h="497625">
                  <a:moveTo>
                    <a:pt x="16858" y="497625"/>
                  </a:moveTo>
                  <a:lnTo>
                    <a:pt x="0" y="0"/>
                  </a:lnTo>
                  <a:lnTo>
                    <a:pt x="798414" y="143651"/>
                  </a:lnTo>
                  <a:lnTo>
                    <a:pt x="1028117" y="322676"/>
                  </a:lnTo>
                  <a:lnTo>
                    <a:pt x="16858" y="49762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2" name="Rectangle 161"/>
            <p:cNvSpPr/>
            <p:nvPr/>
          </p:nvSpPr>
          <p:spPr>
            <a:xfrm rot="18570168">
              <a:off x="4166895" y="4326579"/>
              <a:ext cx="141620" cy="438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3" name="Oval 162"/>
            <p:cNvSpPr/>
            <p:nvPr/>
          </p:nvSpPr>
          <p:spPr>
            <a:xfrm>
              <a:off x="4625340" y="4196339"/>
              <a:ext cx="68580" cy="274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4" name="Rectangle 163"/>
            <p:cNvSpPr/>
            <p:nvPr/>
          </p:nvSpPr>
          <p:spPr>
            <a:xfrm rot="2695470">
              <a:off x="5202638" y="4341590"/>
              <a:ext cx="242403" cy="411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5" name="Oval 164"/>
            <p:cNvSpPr/>
            <p:nvPr/>
          </p:nvSpPr>
          <p:spPr>
            <a:xfrm rot="5400000">
              <a:off x="3939540" y="5587227"/>
              <a:ext cx="68580" cy="34290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6" name="Rectangle 165"/>
            <p:cNvSpPr/>
            <p:nvPr/>
          </p:nvSpPr>
          <p:spPr>
            <a:xfrm rot="5400000">
              <a:off x="4042410" y="5122169"/>
              <a:ext cx="20574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7" name="Right Triangle 166"/>
            <p:cNvSpPr/>
            <p:nvPr/>
          </p:nvSpPr>
          <p:spPr>
            <a:xfrm rot="10800000" flipH="1">
              <a:off x="5722620" y="5399980"/>
              <a:ext cx="274320" cy="319904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68" name="Rectangle 167"/>
            <p:cNvSpPr/>
            <p:nvPr/>
          </p:nvSpPr>
          <p:spPr>
            <a:xfrm rot="7781554">
              <a:off x="5617224" y="5559081"/>
              <a:ext cx="499340" cy="4927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174" name="Group 193"/>
            <p:cNvGrpSpPr/>
            <p:nvPr/>
          </p:nvGrpSpPr>
          <p:grpSpPr>
            <a:xfrm rot="353820">
              <a:off x="5656602" y="6084151"/>
              <a:ext cx="2674620" cy="274320"/>
              <a:chOff x="6172200" y="5486400"/>
              <a:chExt cx="2971800" cy="304800"/>
            </a:xfrm>
            <a:grpFill/>
          </p:grpSpPr>
          <p:sp>
            <p:nvSpPr>
              <p:cNvPr id="374" name="Rectangle 194"/>
              <p:cNvSpPr/>
              <p:nvPr/>
            </p:nvSpPr>
            <p:spPr>
              <a:xfrm>
                <a:off x="6473576" y="5486400"/>
                <a:ext cx="2670424" cy="3048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75" name="Right Triangle 195"/>
              <p:cNvSpPr/>
              <p:nvPr/>
            </p:nvSpPr>
            <p:spPr>
              <a:xfrm flipH="1" flipV="1">
                <a:off x="6172200" y="5486400"/>
                <a:ext cx="304800" cy="3048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70" name="Right Triangle 169"/>
            <p:cNvSpPr/>
            <p:nvPr/>
          </p:nvSpPr>
          <p:spPr>
            <a:xfrm rot="5400000" flipV="1">
              <a:off x="5718513" y="5969562"/>
              <a:ext cx="274320" cy="27432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71" name="Rectangle 170"/>
            <p:cNvSpPr/>
            <p:nvPr/>
          </p:nvSpPr>
          <p:spPr>
            <a:xfrm rot="2786105">
              <a:off x="5566245" y="6080670"/>
              <a:ext cx="498420" cy="411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175" name="Group 198"/>
            <p:cNvGrpSpPr/>
            <p:nvPr/>
          </p:nvGrpSpPr>
          <p:grpSpPr>
            <a:xfrm>
              <a:off x="8165783" y="6099439"/>
              <a:ext cx="205740" cy="617222"/>
              <a:chOff x="8001000" y="4800600"/>
              <a:chExt cx="304800" cy="1066800"/>
            </a:xfrm>
            <a:grpFill/>
          </p:grpSpPr>
          <p:sp>
            <p:nvSpPr>
              <p:cNvPr id="371" name="Block Arc 199"/>
              <p:cNvSpPr/>
              <p:nvPr/>
            </p:nvSpPr>
            <p:spPr>
              <a:xfrm rot="5400000">
                <a:off x="7620381" y="5181982"/>
                <a:ext cx="1066037" cy="304799"/>
              </a:xfrm>
              <a:prstGeom prst="blockArc">
                <a:avLst>
                  <a:gd name="adj1" fmla="val 10776762"/>
                  <a:gd name="adj2" fmla="val 20536"/>
                  <a:gd name="adj3" fmla="val 2337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>
                  <a:solidFill>
                    <a:schemeClr val="tx1"/>
                  </a:solidFill>
                </a:endParaRPr>
              </a:p>
            </p:txBody>
          </p:sp>
          <p:sp>
            <p:nvSpPr>
              <p:cNvPr id="372" name="Right Triangle 371"/>
              <p:cNvSpPr/>
              <p:nvPr/>
            </p:nvSpPr>
            <p:spPr>
              <a:xfrm rot="16200000">
                <a:off x="7968004" y="5529604"/>
                <a:ext cx="523191" cy="15240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73" name="Right Triangle 372"/>
              <p:cNvSpPr/>
              <p:nvPr/>
            </p:nvSpPr>
            <p:spPr>
              <a:xfrm rot="16200000" flipH="1">
                <a:off x="7957795" y="4996204"/>
                <a:ext cx="543609" cy="15240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73" name="Right Triangle 172"/>
            <p:cNvSpPr/>
            <p:nvPr/>
          </p:nvSpPr>
          <p:spPr>
            <a:xfrm flipH="1">
              <a:off x="4145280" y="3716279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176" name="Group 231"/>
            <p:cNvGrpSpPr/>
            <p:nvPr/>
          </p:nvGrpSpPr>
          <p:grpSpPr>
            <a:xfrm rot="12280278">
              <a:off x="7122846" y="4470289"/>
              <a:ext cx="1111981" cy="137160"/>
              <a:chOff x="2514600" y="6400800"/>
              <a:chExt cx="1981038" cy="304800"/>
            </a:xfrm>
            <a:grpFill/>
          </p:grpSpPr>
          <p:sp>
            <p:nvSpPr>
              <p:cNvPr id="344" name="Isosceles Triangle 343"/>
              <p:cNvSpPr/>
              <p:nvPr/>
            </p:nvSpPr>
            <p:spPr>
              <a:xfrm>
                <a:off x="31240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45" name="Isosceles Triangle 344"/>
              <p:cNvSpPr/>
              <p:nvPr/>
            </p:nvSpPr>
            <p:spPr>
              <a:xfrm>
                <a:off x="32002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46" name="Isosceles Triangle 345"/>
              <p:cNvSpPr/>
              <p:nvPr/>
            </p:nvSpPr>
            <p:spPr>
              <a:xfrm>
                <a:off x="32764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47" name="Isosceles Triangle 346"/>
              <p:cNvSpPr/>
              <p:nvPr/>
            </p:nvSpPr>
            <p:spPr>
              <a:xfrm>
                <a:off x="33526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48" name="Isosceles Triangle 347"/>
              <p:cNvSpPr/>
              <p:nvPr/>
            </p:nvSpPr>
            <p:spPr>
              <a:xfrm>
                <a:off x="34288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49" name="Isosceles Triangle 348"/>
              <p:cNvSpPr/>
              <p:nvPr/>
            </p:nvSpPr>
            <p:spPr>
              <a:xfrm>
                <a:off x="35050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50" name="Isosceles Triangle 349"/>
              <p:cNvSpPr/>
              <p:nvPr/>
            </p:nvSpPr>
            <p:spPr>
              <a:xfrm>
                <a:off x="35812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51" name="Isosceles Triangle 350"/>
              <p:cNvSpPr/>
              <p:nvPr/>
            </p:nvSpPr>
            <p:spPr>
              <a:xfrm>
                <a:off x="36574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52" name="Isosceles Triangle 351"/>
              <p:cNvSpPr/>
              <p:nvPr/>
            </p:nvSpPr>
            <p:spPr>
              <a:xfrm>
                <a:off x="37336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53" name="Isosceles Triangle 345"/>
              <p:cNvSpPr/>
              <p:nvPr/>
            </p:nvSpPr>
            <p:spPr>
              <a:xfrm>
                <a:off x="38098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54" name="Isosceles Triangle 353"/>
              <p:cNvSpPr/>
              <p:nvPr/>
            </p:nvSpPr>
            <p:spPr>
              <a:xfrm>
                <a:off x="38860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55" name="Isosceles Triangle 354"/>
              <p:cNvSpPr/>
              <p:nvPr/>
            </p:nvSpPr>
            <p:spPr>
              <a:xfrm>
                <a:off x="39622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56" name="Isosceles Triangle 355"/>
              <p:cNvSpPr/>
              <p:nvPr/>
            </p:nvSpPr>
            <p:spPr>
              <a:xfrm>
                <a:off x="40384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57" name="Isosceles Triangle 356"/>
              <p:cNvSpPr/>
              <p:nvPr/>
            </p:nvSpPr>
            <p:spPr>
              <a:xfrm>
                <a:off x="41146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58" name="Isosceles Triangle 357"/>
              <p:cNvSpPr/>
              <p:nvPr/>
            </p:nvSpPr>
            <p:spPr>
              <a:xfrm>
                <a:off x="41908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59" name="Isosceles Triangle 358"/>
              <p:cNvSpPr/>
              <p:nvPr/>
            </p:nvSpPr>
            <p:spPr>
              <a:xfrm>
                <a:off x="42670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60" name="Isosceles Triangle 359"/>
              <p:cNvSpPr/>
              <p:nvPr/>
            </p:nvSpPr>
            <p:spPr>
              <a:xfrm>
                <a:off x="43432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61" name="Isosceles Triangle 360"/>
              <p:cNvSpPr/>
              <p:nvPr/>
            </p:nvSpPr>
            <p:spPr>
              <a:xfrm>
                <a:off x="44194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62" name="Isosceles Triangle 361"/>
              <p:cNvSpPr/>
              <p:nvPr/>
            </p:nvSpPr>
            <p:spPr>
              <a:xfrm>
                <a:off x="25146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63" name="Isosceles Triangle 362"/>
              <p:cNvSpPr/>
              <p:nvPr/>
            </p:nvSpPr>
            <p:spPr>
              <a:xfrm>
                <a:off x="25908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64" name="Isosceles Triangle 363"/>
              <p:cNvSpPr/>
              <p:nvPr/>
            </p:nvSpPr>
            <p:spPr>
              <a:xfrm>
                <a:off x="26670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65" name="Isosceles Triangle 364"/>
              <p:cNvSpPr/>
              <p:nvPr/>
            </p:nvSpPr>
            <p:spPr>
              <a:xfrm>
                <a:off x="27432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66" name="Isosceles Triangle 365"/>
              <p:cNvSpPr/>
              <p:nvPr/>
            </p:nvSpPr>
            <p:spPr>
              <a:xfrm>
                <a:off x="28194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67" name="Isosceles Triangle 366"/>
              <p:cNvSpPr/>
              <p:nvPr/>
            </p:nvSpPr>
            <p:spPr>
              <a:xfrm>
                <a:off x="28956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68" name="Isosceles Triangle 367"/>
              <p:cNvSpPr/>
              <p:nvPr/>
            </p:nvSpPr>
            <p:spPr>
              <a:xfrm>
                <a:off x="29718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69" name="Isosceles Triangle 368"/>
              <p:cNvSpPr/>
              <p:nvPr/>
            </p:nvSpPr>
            <p:spPr>
              <a:xfrm>
                <a:off x="30480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70" name="Rectangle 369"/>
              <p:cNvSpPr/>
              <p:nvPr/>
            </p:nvSpPr>
            <p:spPr>
              <a:xfrm>
                <a:off x="2514600" y="6477000"/>
                <a:ext cx="1981038" cy="228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78" name="Group 317"/>
            <p:cNvGrpSpPr/>
            <p:nvPr/>
          </p:nvGrpSpPr>
          <p:grpSpPr>
            <a:xfrm>
              <a:off x="3100868" y="1462531"/>
              <a:ext cx="391886" cy="244929"/>
              <a:chOff x="1981201" y="1295400"/>
              <a:chExt cx="457197" cy="304800"/>
            </a:xfrm>
            <a:grpFill/>
          </p:grpSpPr>
          <p:grpSp>
            <p:nvGrpSpPr>
              <p:cNvPr id="188" name="Group 135"/>
              <p:cNvGrpSpPr/>
              <p:nvPr/>
            </p:nvGrpSpPr>
            <p:grpSpPr>
              <a:xfrm rot="16200000">
                <a:off x="1967593" y="1352550"/>
                <a:ext cx="217715" cy="190500"/>
                <a:chOff x="1295400" y="1295400"/>
                <a:chExt cx="381000" cy="381000"/>
              </a:xfrm>
              <a:grpFill/>
            </p:grpSpPr>
            <p:sp>
              <p:nvSpPr>
                <p:cNvPr id="342" name="Rectangle 341"/>
                <p:cNvSpPr/>
                <p:nvPr/>
              </p:nvSpPr>
              <p:spPr>
                <a:xfrm>
                  <a:off x="1295400" y="1295400"/>
                  <a:ext cx="381000" cy="381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343" name="Straight Connector 342"/>
                <p:cNvCxnSpPr/>
                <p:nvPr/>
              </p:nvCxnSpPr>
              <p:spPr>
                <a:xfrm rot="10800000" flipH="1" flipV="1">
                  <a:off x="1314451" y="1302657"/>
                  <a:ext cx="342897" cy="355600"/>
                </a:xfrm>
                <a:prstGeom prst="line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40" name="Rectangle 339"/>
              <p:cNvSpPr/>
              <p:nvPr/>
            </p:nvSpPr>
            <p:spPr>
              <a:xfrm>
                <a:off x="2209798" y="1295400"/>
                <a:ext cx="38100" cy="3048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41" name="Rectangle 340"/>
              <p:cNvSpPr/>
              <p:nvPr/>
            </p:nvSpPr>
            <p:spPr>
              <a:xfrm>
                <a:off x="2285998" y="1295400"/>
                <a:ext cx="152400" cy="304800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189" name="Group 135"/>
            <p:cNvGrpSpPr/>
            <p:nvPr/>
          </p:nvGrpSpPr>
          <p:grpSpPr>
            <a:xfrm rot="16200000">
              <a:off x="2980740" y="3772988"/>
              <a:ext cx="218928" cy="311249"/>
              <a:chOff x="1295399" y="1295400"/>
              <a:chExt cx="381001" cy="381001"/>
            </a:xfrm>
            <a:grpFill/>
          </p:grpSpPr>
          <p:sp>
            <p:nvSpPr>
              <p:cNvPr id="337" name="Rectangle 336"/>
              <p:cNvSpPr/>
              <p:nvPr/>
            </p:nvSpPr>
            <p:spPr>
              <a:xfrm>
                <a:off x="1295400" y="1295400"/>
                <a:ext cx="381000" cy="381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cxnSp>
            <p:nvCxnSpPr>
              <p:cNvPr id="338" name="Straight Connector 337"/>
              <p:cNvCxnSpPr/>
              <p:nvPr/>
            </p:nvCxnSpPr>
            <p:spPr>
              <a:xfrm rot="5400000" flipV="1">
                <a:off x="1295398" y="1295401"/>
                <a:ext cx="381001" cy="381000"/>
              </a:xfrm>
              <a:prstGeom prst="line">
                <a:avLst/>
              </a:prstGeom>
              <a:grpFill/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77" name="Rectangle 176"/>
            <p:cNvSpPr/>
            <p:nvPr/>
          </p:nvSpPr>
          <p:spPr>
            <a:xfrm>
              <a:off x="3322320" y="3784859"/>
              <a:ext cx="137160" cy="274320"/>
            </a:xfrm>
            <a:prstGeom prst="rect">
              <a:avLst/>
            </a:prstGeom>
            <a:grpFill/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207" name="Group 327"/>
            <p:cNvGrpSpPr/>
            <p:nvPr/>
          </p:nvGrpSpPr>
          <p:grpSpPr>
            <a:xfrm>
              <a:off x="6072402" y="2914564"/>
              <a:ext cx="66527" cy="218517"/>
              <a:chOff x="2286000" y="5715000"/>
              <a:chExt cx="114301" cy="641137"/>
            </a:xfrm>
            <a:grpFill/>
          </p:grpSpPr>
          <p:sp>
            <p:nvSpPr>
              <p:cNvPr id="335" name="Right Triangle 334"/>
              <p:cNvSpPr/>
              <p:nvPr/>
            </p:nvSpPr>
            <p:spPr>
              <a:xfrm rot="16200000">
                <a:off x="2174982" y="6130818"/>
                <a:ext cx="336337" cy="11430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36" name="Right Triangle 335"/>
              <p:cNvSpPr/>
              <p:nvPr/>
            </p:nvSpPr>
            <p:spPr>
              <a:xfrm rot="16200000" flipH="1">
                <a:off x="2168419" y="5832581"/>
                <a:ext cx="349463" cy="11430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79" name="Block Arc 178"/>
            <p:cNvSpPr/>
            <p:nvPr/>
          </p:nvSpPr>
          <p:spPr>
            <a:xfrm rot="5400000" flipV="1">
              <a:off x="868688" y="3829119"/>
              <a:ext cx="342900" cy="154151"/>
            </a:xfrm>
            <a:prstGeom prst="blockArc">
              <a:avLst>
                <a:gd name="adj1" fmla="val 10776762"/>
                <a:gd name="adj2" fmla="val 26450"/>
                <a:gd name="adj3" fmla="val 37787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>
                <a:solidFill>
                  <a:schemeClr val="tx1"/>
                </a:solidFill>
              </a:endParaRPr>
            </a:p>
          </p:txBody>
        </p:sp>
        <p:sp>
          <p:nvSpPr>
            <p:cNvPr id="180" name="Freeform 179"/>
            <p:cNvSpPr/>
            <p:nvPr/>
          </p:nvSpPr>
          <p:spPr>
            <a:xfrm>
              <a:off x="1059180" y="3784859"/>
              <a:ext cx="137160" cy="274320"/>
            </a:xfrm>
            <a:custGeom>
              <a:avLst/>
              <a:gdLst>
                <a:gd name="connsiteX0" fmla="*/ 0 w 173483"/>
                <a:gd name="connsiteY0" fmla="*/ 0 h 639719"/>
                <a:gd name="connsiteX1" fmla="*/ 169869 w 173483"/>
                <a:gd name="connsiteY1" fmla="*/ 0 h 639719"/>
                <a:gd name="connsiteX2" fmla="*/ 173483 w 173483"/>
                <a:gd name="connsiteY2" fmla="*/ 639719 h 639719"/>
                <a:gd name="connsiteX3" fmla="*/ 3615 w 173483"/>
                <a:gd name="connsiteY3" fmla="*/ 639719 h 639719"/>
                <a:gd name="connsiteX4" fmla="*/ 0 w 173483"/>
                <a:gd name="connsiteY4" fmla="*/ 0 h 639719"/>
                <a:gd name="connsiteX0" fmla="*/ 0 w 201794"/>
                <a:gd name="connsiteY0" fmla="*/ 0 h 639719"/>
                <a:gd name="connsiteX1" fmla="*/ 169869 w 201794"/>
                <a:gd name="connsiteY1" fmla="*/ 0 h 639719"/>
                <a:gd name="connsiteX2" fmla="*/ 173483 w 201794"/>
                <a:gd name="connsiteY2" fmla="*/ 328895 h 639719"/>
                <a:gd name="connsiteX3" fmla="*/ 173483 w 201794"/>
                <a:gd name="connsiteY3" fmla="*/ 639719 h 639719"/>
                <a:gd name="connsiteX4" fmla="*/ 3615 w 201794"/>
                <a:gd name="connsiteY4" fmla="*/ 639719 h 639719"/>
                <a:gd name="connsiteX5" fmla="*/ 0 w 201794"/>
                <a:gd name="connsiteY5" fmla="*/ 0 h 639719"/>
                <a:gd name="connsiteX0" fmla="*/ 0 w 201794"/>
                <a:gd name="connsiteY0" fmla="*/ 0 h 639719"/>
                <a:gd name="connsiteX1" fmla="*/ 169869 w 201794"/>
                <a:gd name="connsiteY1" fmla="*/ 0 h 639719"/>
                <a:gd name="connsiteX2" fmla="*/ 97283 w 201794"/>
                <a:gd name="connsiteY2" fmla="*/ 328895 h 639719"/>
                <a:gd name="connsiteX3" fmla="*/ 173483 w 201794"/>
                <a:gd name="connsiteY3" fmla="*/ 639719 h 639719"/>
                <a:gd name="connsiteX4" fmla="*/ 3615 w 201794"/>
                <a:gd name="connsiteY4" fmla="*/ 639719 h 639719"/>
                <a:gd name="connsiteX5" fmla="*/ 0 w 201794"/>
                <a:gd name="connsiteY5" fmla="*/ 0 h 639719"/>
                <a:gd name="connsiteX0" fmla="*/ 0 w 201794"/>
                <a:gd name="connsiteY0" fmla="*/ 0 h 639719"/>
                <a:gd name="connsiteX1" fmla="*/ 169869 w 201794"/>
                <a:gd name="connsiteY1" fmla="*/ 0 h 639719"/>
                <a:gd name="connsiteX2" fmla="*/ 123477 w 201794"/>
                <a:gd name="connsiteY2" fmla="*/ 314608 h 639719"/>
                <a:gd name="connsiteX3" fmla="*/ 173483 w 201794"/>
                <a:gd name="connsiteY3" fmla="*/ 639719 h 639719"/>
                <a:gd name="connsiteX4" fmla="*/ 3615 w 201794"/>
                <a:gd name="connsiteY4" fmla="*/ 639719 h 639719"/>
                <a:gd name="connsiteX5" fmla="*/ 0 w 201794"/>
                <a:gd name="connsiteY5" fmla="*/ 0 h 639719"/>
                <a:gd name="connsiteX0" fmla="*/ 0 w 201794"/>
                <a:gd name="connsiteY0" fmla="*/ 0 h 639719"/>
                <a:gd name="connsiteX1" fmla="*/ 169869 w 201794"/>
                <a:gd name="connsiteY1" fmla="*/ 0 h 639719"/>
                <a:gd name="connsiteX2" fmla="*/ 123477 w 201794"/>
                <a:gd name="connsiteY2" fmla="*/ 314608 h 639719"/>
                <a:gd name="connsiteX3" fmla="*/ 173483 w 201794"/>
                <a:gd name="connsiteY3" fmla="*/ 639719 h 639719"/>
                <a:gd name="connsiteX4" fmla="*/ 3615 w 201794"/>
                <a:gd name="connsiteY4" fmla="*/ 639719 h 639719"/>
                <a:gd name="connsiteX5" fmla="*/ 34994 w 201794"/>
                <a:gd name="connsiteY5" fmla="*/ 314476 h 639719"/>
                <a:gd name="connsiteX6" fmla="*/ 0 w 201794"/>
                <a:gd name="connsiteY6" fmla="*/ 0 h 639719"/>
                <a:gd name="connsiteX0" fmla="*/ 0 w 201794"/>
                <a:gd name="connsiteY0" fmla="*/ 0 h 639719"/>
                <a:gd name="connsiteX1" fmla="*/ 169869 w 201794"/>
                <a:gd name="connsiteY1" fmla="*/ 0 h 639719"/>
                <a:gd name="connsiteX2" fmla="*/ 123477 w 201794"/>
                <a:gd name="connsiteY2" fmla="*/ 314608 h 639719"/>
                <a:gd name="connsiteX3" fmla="*/ 173483 w 201794"/>
                <a:gd name="connsiteY3" fmla="*/ 639719 h 639719"/>
                <a:gd name="connsiteX4" fmla="*/ 3615 w 201794"/>
                <a:gd name="connsiteY4" fmla="*/ 639719 h 639719"/>
                <a:gd name="connsiteX5" fmla="*/ 34994 w 201794"/>
                <a:gd name="connsiteY5" fmla="*/ 314476 h 639719"/>
                <a:gd name="connsiteX6" fmla="*/ 0 w 201794"/>
                <a:gd name="connsiteY6" fmla="*/ 0 h 639719"/>
                <a:gd name="connsiteX0" fmla="*/ 0 w 201794"/>
                <a:gd name="connsiteY0" fmla="*/ 0 h 639719"/>
                <a:gd name="connsiteX1" fmla="*/ 169869 w 201794"/>
                <a:gd name="connsiteY1" fmla="*/ 0 h 639719"/>
                <a:gd name="connsiteX2" fmla="*/ 123477 w 201794"/>
                <a:gd name="connsiteY2" fmla="*/ 314608 h 639719"/>
                <a:gd name="connsiteX3" fmla="*/ 173483 w 201794"/>
                <a:gd name="connsiteY3" fmla="*/ 639719 h 639719"/>
                <a:gd name="connsiteX4" fmla="*/ 3615 w 201794"/>
                <a:gd name="connsiteY4" fmla="*/ 639719 h 639719"/>
                <a:gd name="connsiteX5" fmla="*/ 34994 w 201794"/>
                <a:gd name="connsiteY5" fmla="*/ 314476 h 639719"/>
                <a:gd name="connsiteX6" fmla="*/ 0 w 201794"/>
                <a:gd name="connsiteY6" fmla="*/ 0 h 639719"/>
                <a:gd name="connsiteX0" fmla="*/ 0 w 201794"/>
                <a:gd name="connsiteY0" fmla="*/ 0 h 639719"/>
                <a:gd name="connsiteX1" fmla="*/ 169869 w 201794"/>
                <a:gd name="connsiteY1" fmla="*/ 0 h 639719"/>
                <a:gd name="connsiteX2" fmla="*/ 123477 w 201794"/>
                <a:gd name="connsiteY2" fmla="*/ 314608 h 639719"/>
                <a:gd name="connsiteX3" fmla="*/ 173483 w 201794"/>
                <a:gd name="connsiteY3" fmla="*/ 639719 h 639719"/>
                <a:gd name="connsiteX4" fmla="*/ 3615 w 201794"/>
                <a:gd name="connsiteY4" fmla="*/ 639719 h 639719"/>
                <a:gd name="connsiteX5" fmla="*/ 34994 w 201794"/>
                <a:gd name="connsiteY5" fmla="*/ 314476 h 639719"/>
                <a:gd name="connsiteX6" fmla="*/ 0 w 201794"/>
                <a:gd name="connsiteY6" fmla="*/ 0 h 639719"/>
                <a:gd name="connsiteX0" fmla="*/ 0 w 201794"/>
                <a:gd name="connsiteY0" fmla="*/ 0 h 639719"/>
                <a:gd name="connsiteX1" fmla="*/ 169869 w 201794"/>
                <a:gd name="connsiteY1" fmla="*/ 0 h 639719"/>
                <a:gd name="connsiteX2" fmla="*/ 123477 w 201794"/>
                <a:gd name="connsiteY2" fmla="*/ 314608 h 639719"/>
                <a:gd name="connsiteX3" fmla="*/ 173483 w 201794"/>
                <a:gd name="connsiteY3" fmla="*/ 639719 h 639719"/>
                <a:gd name="connsiteX4" fmla="*/ 3615 w 201794"/>
                <a:gd name="connsiteY4" fmla="*/ 639719 h 639719"/>
                <a:gd name="connsiteX5" fmla="*/ 34994 w 201794"/>
                <a:gd name="connsiteY5" fmla="*/ 314476 h 639719"/>
                <a:gd name="connsiteX6" fmla="*/ 0 w 201794"/>
                <a:gd name="connsiteY6" fmla="*/ 0 h 63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794" h="639719">
                  <a:moveTo>
                    <a:pt x="0" y="0"/>
                  </a:moveTo>
                  <a:lnTo>
                    <a:pt x="169869" y="0"/>
                  </a:lnTo>
                  <a:cubicBezTo>
                    <a:pt x="198783" y="54816"/>
                    <a:pt x="127638" y="141313"/>
                    <a:pt x="123477" y="314608"/>
                  </a:cubicBezTo>
                  <a:cubicBezTo>
                    <a:pt x="145510" y="509334"/>
                    <a:pt x="201794" y="587915"/>
                    <a:pt x="173483" y="639719"/>
                  </a:cubicBezTo>
                  <a:lnTo>
                    <a:pt x="3615" y="639719"/>
                  </a:lnTo>
                  <a:cubicBezTo>
                    <a:pt x="14075" y="531305"/>
                    <a:pt x="26915" y="510996"/>
                    <a:pt x="34994" y="314476"/>
                  </a:cubicBezTo>
                  <a:cubicBezTo>
                    <a:pt x="28091" y="157264"/>
                    <a:pt x="11665" y="104825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1" name="Oval 180"/>
            <p:cNvSpPr/>
            <p:nvPr/>
          </p:nvSpPr>
          <p:spPr>
            <a:xfrm rot="5400000">
              <a:off x="4179570" y="3919875"/>
              <a:ext cx="68580" cy="27432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2" name="Rectangle 181"/>
            <p:cNvSpPr/>
            <p:nvPr/>
          </p:nvSpPr>
          <p:spPr>
            <a:xfrm rot="7995434">
              <a:off x="4014779" y="4992788"/>
              <a:ext cx="234621" cy="411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3" name="Right Triangle 182"/>
            <p:cNvSpPr/>
            <p:nvPr/>
          </p:nvSpPr>
          <p:spPr>
            <a:xfrm flipH="1">
              <a:off x="4076700" y="4950719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4" name="Freeform 183"/>
            <p:cNvSpPr/>
            <p:nvPr/>
          </p:nvSpPr>
          <p:spPr>
            <a:xfrm rot="16200000" flipV="1">
              <a:off x="4139922" y="4437441"/>
              <a:ext cx="203597" cy="137160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100803 w 1142265"/>
                <a:gd name="connsiteY5" fmla="*/ 459199 h 497625"/>
                <a:gd name="connsiteX6" fmla="*/ 885936 w 1142265"/>
                <a:gd name="connsiteY6" fmla="*/ 451425 h 497625"/>
                <a:gd name="connsiteX7" fmla="*/ 16858 w 1142265"/>
                <a:gd name="connsiteY7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100803 w 1142265"/>
                <a:gd name="connsiteY4" fmla="*/ 459199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74272"/>
                <a:gd name="connsiteY0" fmla="*/ 497625 h 497625"/>
                <a:gd name="connsiteX1" fmla="*/ 0 w 1174272"/>
                <a:gd name="connsiteY1" fmla="*/ 0 h 497625"/>
                <a:gd name="connsiteX2" fmla="*/ 798414 w 1174272"/>
                <a:gd name="connsiteY2" fmla="*/ 143651 h 497625"/>
                <a:gd name="connsiteX3" fmla="*/ 1142265 w 1174272"/>
                <a:gd name="connsiteY3" fmla="*/ 338228 h 497625"/>
                <a:gd name="connsiteX4" fmla="*/ 1174272 w 1174272"/>
                <a:gd name="connsiteY4" fmla="*/ 374123 h 497625"/>
                <a:gd name="connsiteX5" fmla="*/ 885936 w 1174272"/>
                <a:gd name="connsiteY5" fmla="*/ 451425 h 497625"/>
                <a:gd name="connsiteX6" fmla="*/ 16858 w 1174272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558682"/>
                <a:gd name="connsiteX1" fmla="*/ 0 w 1142265"/>
                <a:gd name="connsiteY1" fmla="*/ 0 h 558682"/>
                <a:gd name="connsiteX2" fmla="*/ 798414 w 1142265"/>
                <a:gd name="connsiteY2" fmla="*/ 143651 h 558682"/>
                <a:gd name="connsiteX3" fmla="*/ 1142265 w 1142265"/>
                <a:gd name="connsiteY3" fmla="*/ 338228 h 558682"/>
                <a:gd name="connsiteX4" fmla="*/ 959405 w 1142265"/>
                <a:gd name="connsiteY4" fmla="*/ 366349 h 558682"/>
                <a:gd name="connsiteX5" fmla="*/ 16858 w 1142265"/>
                <a:gd name="connsiteY5" fmla="*/ 497625 h 558682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28117" h="497625">
                  <a:moveTo>
                    <a:pt x="16858" y="497625"/>
                  </a:moveTo>
                  <a:lnTo>
                    <a:pt x="0" y="0"/>
                  </a:lnTo>
                  <a:lnTo>
                    <a:pt x="798414" y="143651"/>
                  </a:lnTo>
                  <a:lnTo>
                    <a:pt x="1028117" y="322676"/>
                  </a:lnTo>
                  <a:lnTo>
                    <a:pt x="16858" y="497625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5" name="Rectangle 184"/>
            <p:cNvSpPr/>
            <p:nvPr/>
          </p:nvSpPr>
          <p:spPr>
            <a:xfrm rot="13362082">
              <a:off x="4201185" y="4401590"/>
              <a:ext cx="141620" cy="4384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6" name="Rectangle 185"/>
            <p:cNvSpPr/>
            <p:nvPr/>
          </p:nvSpPr>
          <p:spPr>
            <a:xfrm rot="5400000">
              <a:off x="4182786" y="4593890"/>
              <a:ext cx="117870" cy="1371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87" name="Rectangle 186"/>
            <p:cNvSpPr/>
            <p:nvPr/>
          </p:nvSpPr>
          <p:spPr>
            <a:xfrm rot="16200000">
              <a:off x="732821" y="2377925"/>
              <a:ext cx="418404" cy="6858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213" name="Group 340"/>
            <p:cNvGrpSpPr/>
            <p:nvPr/>
          </p:nvGrpSpPr>
          <p:grpSpPr>
            <a:xfrm rot="10800000">
              <a:off x="7003457" y="3685375"/>
              <a:ext cx="79172" cy="225986"/>
              <a:chOff x="2286000" y="5715000"/>
              <a:chExt cx="114301" cy="641137"/>
            </a:xfrm>
            <a:grpFill/>
          </p:grpSpPr>
          <p:sp>
            <p:nvSpPr>
              <p:cNvPr id="333" name="Right Triangle 332"/>
              <p:cNvSpPr/>
              <p:nvPr/>
            </p:nvSpPr>
            <p:spPr>
              <a:xfrm rot="16200000">
                <a:off x="2174982" y="6130818"/>
                <a:ext cx="336337" cy="11430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34" name="Right Triangle 333"/>
              <p:cNvSpPr/>
              <p:nvPr/>
            </p:nvSpPr>
            <p:spPr>
              <a:xfrm rot="16200000" flipH="1">
                <a:off x="2168419" y="5832581"/>
                <a:ext cx="349463" cy="11430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17" name="Group 343"/>
            <p:cNvGrpSpPr/>
            <p:nvPr/>
          </p:nvGrpSpPr>
          <p:grpSpPr>
            <a:xfrm>
              <a:off x="4298267" y="2590018"/>
              <a:ext cx="52754" cy="202471"/>
              <a:chOff x="2286000" y="5715000"/>
              <a:chExt cx="114301" cy="641137"/>
            </a:xfrm>
            <a:grpFill/>
          </p:grpSpPr>
          <p:sp>
            <p:nvSpPr>
              <p:cNvPr id="331" name="Right Triangle 330"/>
              <p:cNvSpPr/>
              <p:nvPr/>
            </p:nvSpPr>
            <p:spPr>
              <a:xfrm rot="16200000">
                <a:off x="2174982" y="6130818"/>
                <a:ext cx="336337" cy="11430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32" name="Right Triangle 331"/>
              <p:cNvSpPr/>
              <p:nvPr/>
            </p:nvSpPr>
            <p:spPr>
              <a:xfrm rot="16200000" flipH="1">
                <a:off x="2168419" y="5832581"/>
                <a:ext cx="349463" cy="11430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190" name="Oval 189"/>
            <p:cNvSpPr/>
            <p:nvPr/>
          </p:nvSpPr>
          <p:spPr>
            <a:xfrm>
              <a:off x="6580904" y="3664028"/>
              <a:ext cx="65315" cy="274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1" name="Oval 190"/>
            <p:cNvSpPr/>
            <p:nvPr/>
          </p:nvSpPr>
          <p:spPr>
            <a:xfrm>
              <a:off x="6545580" y="2893318"/>
              <a:ext cx="65315" cy="27432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2" name="Rectangle 191"/>
            <p:cNvSpPr/>
            <p:nvPr/>
          </p:nvSpPr>
          <p:spPr>
            <a:xfrm rot="19945773">
              <a:off x="3854537" y="1700707"/>
              <a:ext cx="1258350" cy="10496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3" name="Trapezoid 192"/>
            <p:cNvSpPr/>
            <p:nvPr/>
          </p:nvSpPr>
          <p:spPr>
            <a:xfrm rot="16200000">
              <a:off x="4210857" y="1599804"/>
              <a:ext cx="274320" cy="960120"/>
            </a:xfrm>
            <a:prstGeom prst="trapezoid">
              <a:avLst>
                <a:gd name="adj" fmla="val 40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4" name="Trapezoid 193"/>
            <p:cNvSpPr/>
            <p:nvPr/>
          </p:nvSpPr>
          <p:spPr>
            <a:xfrm rot="16200000">
              <a:off x="5651037" y="1119744"/>
              <a:ext cx="274320" cy="1920240"/>
            </a:xfrm>
            <a:prstGeom prst="trapezoid">
              <a:avLst>
                <a:gd name="adj" fmla="val 115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5" name="Rectangle 194"/>
            <p:cNvSpPr/>
            <p:nvPr/>
          </p:nvSpPr>
          <p:spPr>
            <a:xfrm rot="20317965">
              <a:off x="4793538" y="1454645"/>
              <a:ext cx="41147" cy="24301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6" name="Freeform 195"/>
            <p:cNvSpPr/>
            <p:nvPr/>
          </p:nvSpPr>
          <p:spPr>
            <a:xfrm>
              <a:off x="6745320" y="1942705"/>
              <a:ext cx="1172033" cy="274320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100803 w 1142265"/>
                <a:gd name="connsiteY5" fmla="*/ 459199 h 497625"/>
                <a:gd name="connsiteX6" fmla="*/ 885936 w 1142265"/>
                <a:gd name="connsiteY6" fmla="*/ 451425 h 497625"/>
                <a:gd name="connsiteX7" fmla="*/ 16858 w 1142265"/>
                <a:gd name="connsiteY7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100803 w 1142265"/>
                <a:gd name="connsiteY4" fmla="*/ 459199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74272"/>
                <a:gd name="connsiteY0" fmla="*/ 497625 h 497625"/>
                <a:gd name="connsiteX1" fmla="*/ 0 w 1174272"/>
                <a:gd name="connsiteY1" fmla="*/ 0 h 497625"/>
                <a:gd name="connsiteX2" fmla="*/ 798414 w 1174272"/>
                <a:gd name="connsiteY2" fmla="*/ 143651 h 497625"/>
                <a:gd name="connsiteX3" fmla="*/ 1142265 w 1174272"/>
                <a:gd name="connsiteY3" fmla="*/ 338228 h 497625"/>
                <a:gd name="connsiteX4" fmla="*/ 1174272 w 1174272"/>
                <a:gd name="connsiteY4" fmla="*/ 374123 h 497625"/>
                <a:gd name="connsiteX5" fmla="*/ 885936 w 1174272"/>
                <a:gd name="connsiteY5" fmla="*/ 451425 h 497625"/>
                <a:gd name="connsiteX6" fmla="*/ 16858 w 1174272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558682"/>
                <a:gd name="connsiteX1" fmla="*/ 0 w 1142265"/>
                <a:gd name="connsiteY1" fmla="*/ 0 h 558682"/>
                <a:gd name="connsiteX2" fmla="*/ 798414 w 1142265"/>
                <a:gd name="connsiteY2" fmla="*/ 143651 h 558682"/>
                <a:gd name="connsiteX3" fmla="*/ 1142265 w 1142265"/>
                <a:gd name="connsiteY3" fmla="*/ 338228 h 558682"/>
                <a:gd name="connsiteX4" fmla="*/ 959405 w 1142265"/>
                <a:gd name="connsiteY4" fmla="*/ 366349 h 558682"/>
                <a:gd name="connsiteX5" fmla="*/ 16858 w 1142265"/>
                <a:gd name="connsiteY5" fmla="*/ 497625 h 558682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5048 w 1028117"/>
                <a:gd name="connsiteY0" fmla="*/ 489537 h 489537"/>
                <a:gd name="connsiteX1" fmla="*/ 0 w 1028117"/>
                <a:gd name="connsiteY1" fmla="*/ 0 h 489537"/>
                <a:gd name="connsiteX2" fmla="*/ 798414 w 1028117"/>
                <a:gd name="connsiteY2" fmla="*/ 143651 h 489537"/>
                <a:gd name="connsiteX3" fmla="*/ 1028117 w 1028117"/>
                <a:gd name="connsiteY3" fmla="*/ 322676 h 489537"/>
                <a:gd name="connsiteX4" fmla="*/ 15048 w 1028117"/>
                <a:gd name="connsiteY4" fmla="*/ 489537 h 489537"/>
                <a:gd name="connsiteX0" fmla="*/ 2011 w 1028117"/>
                <a:gd name="connsiteY0" fmla="*/ 499754 h 499754"/>
                <a:gd name="connsiteX1" fmla="*/ 0 w 1028117"/>
                <a:gd name="connsiteY1" fmla="*/ 0 h 499754"/>
                <a:gd name="connsiteX2" fmla="*/ 798414 w 1028117"/>
                <a:gd name="connsiteY2" fmla="*/ 143651 h 499754"/>
                <a:gd name="connsiteX3" fmla="*/ 1028117 w 1028117"/>
                <a:gd name="connsiteY3" fmla="*/ 322676 h 499754"/>
                <a:gd name="connsiteX4" fmla="*/ 2011 w 1028117"/>
                <a:gd name="connsiteY4" fmla="*/ 499754 h 499754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801056 w 1030759"/>
                <a:gd name="connsiteY2" fmla="*/ 143651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670 w 1033561"/>
                <a:gd name="connsiteY0" fmla="*/ 499329 h 499329"/>
                <a:gd name="connsiteX1" fmla="*/ 2642 w 1033561"/>
                <a:gd name="connsiteY1" fmla="*/ 0 h 499329"/>
                <a:gd name="connsiteX2" fmla="*/ 801056 w 1033561"/>
                <a:gd name="connsiteY2" fmla="*/ 143651 h 499329"/>
                <a:gd name="connsiteX3" fmla="*/ 1033561 w 1033561"/>
                <a:gd name="connsiteY3" fmla="*/ 367500 h 499329"/>
                <a:gd name="connsiteX4" fmla="*/ 670 w 1033561"/>
                <a:gd name="connsiteY4" fmla="*/ 499329 h 49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3561" h="499329">
                  <a:moveTo>
                    <a:pt x="670" y="499329"/>
                  </a:moveTo>
                  <a:cubicBezTo>
                    <a:pt x="0" y="332744"/>
                    <a:pt x="3312" y="166585"/>
                    <a:pt x="2642" y="0"/>
                  </a:cubicBezTo>
                  <a:lnTo>
                    <a:pt x="801056" y="143651"/>
                  </a:lnTo>
                  <a:lnTo>
                    <a:pt x="1033561" y="367500"/>
                  </a:lnTo>
                  <a:lnTo>
                    <a:pt x="670" y="49932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7" name="Rectangle 196"/>
            <p:cNvSpPr/>
            <p:nvPr/>
          </p:nvSpPr>
          <p:spPr>
            <a:xfrm rot="19760804">
              <a:off x="5381282" y="1178123"/>
              <a:ext cx="41147" cy="152960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8" name="Isosceles Triangle 197"/>
            <p:cNvSpPr/>
            <p:nvPr/>
          </p:nvSpPr>
          <p:spPr>
            <a:xfrm rot="3658022">
              <a:off x="5166033" y="1159193"/>
              <a:ext cx="100587" cy="411480"/>
            </a:xfrm>
            <a:prstGeom prst="triangle">
              <a:avLst>
                <a:gd name="adj" fmla="val 49999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199" name="Oval 198"/>
            <p:cNvSpPr/>
            <p:nvPr/>
          </p:nvSpPr>
          <p:spPr>
            <a:xfrm rot="20038744">
              <a:off x="5010407" y="1337845"/>
              <a:ext cx="68580" cy="274416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0" name="Trapezoid 199"/>
            <p:cNvSpPr/>
            <p:nvPr/>
          </p:nvSpPr>
          <p:spPr>
            <a:xfrm rot="16577386">
              <a:off x="4203783" y="1657299"/>
              <a:ext cx="235649" cy="1045047"/>
            </a:xfrm>
            <a:prstGeom prst="trapezoid">
              <a:avLst>
                <a:gd name="adj" fmla="val 40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1" name="Trapezoid 200"/>
            <p:cNvSpPr/>
            <p:nvPr/>
          </p:nvSpPr>
          <p:spPr>
            <a:xfrm rot="16200000">
              <a:off x="5616747" y="1291194"/>
              <a:ext cx="342900" cy="1920240"/>
            </a:xfrm>
            <a:prstGeom prst="trapezoid">
              <a:avLst>
                <a:gd name="adj" fmla="val 115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2" name="Freeform 201"/>
            <p:cNvSpPr/>
            <p:nvPr/>
          </p:nvSpPr>
          <p:spPr>
            <a:xfrm rot="21308432">
              <a:off x="6724925" y="1991360"/>
              <a:ext cx="1247294" cy="372657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100803 w 1142265"/>
                <a:gd name="connsiteY5" fmla="*/ 459199 h 497625"/>
                <a:gd name="connsiteX6" fmla="*/ 885936 w 1142265"/>
                <a:gd name="connsiteY6" fmla="*/ 451425 h 497625"/>
                <a:gd name="connsiteX7" fmla="*/ 16858 w 1142265"/>
                <a:gd name="connsiteY7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100803 w 1142265"/>
                <a:gd name="connsiteY4" fmla="*/ 459199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74272"/>
                <a:gd name="connsiteY0" fmla="*/ 497625 h 497625"/>
                <a:gd name="connsiteX1" fmla="*/ 0 w 1174272"/>
                <a:gd name="connsiteY1" fmla="*/ 0 h 497625"/>
                <a:gd name="connsiteX2" fmla="*/ 798414 w 1174272"/>
                <a:gd name="connsiteY2" fmla="*/ 143651 h 497625"/>
                <a:gd name="connsiteX3" fmla="*/ 1142265 w 1174272"/>
                <a:gd name="connsiteY3" fmla="*/ 338228 h 497625"/>
                <a:gd name="connsiteX4" fmla="*/ 1174272 w 1174272"/>
                <a:gd name="connsiteY4" fmla="*/ 374123 h 497625"/>
                <a:gd name="connsiteX5" fmla="*/ 885936 w 1174272"/>
                <a:gd name="connsiteY5" fmla="*/ 451425 h 497625"/>
                <a:gd name="connsiteX6" fmla="*/ 16858 w 1174272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558682"/>
                <a:gd name="connsiteX1" fmla="*/ 0 w 1142265"/>
                <a:gd name="connsiteY1" fmla="*/ 0 h 558682"/>
                <a:gd name="connsiteX2" fmla="*/ 798414 w 1142265"/>
                <a:gd name="connsiteY2" fmla="*/ 143651 h 558682"/>
                <a:gd name="connsiteX3" fmla="*/ 1142265 w 1142265"/>
                <a:gd name="connsiteY3" fmla="*/ 338228 h 558682"/>
                <a:gd name="connsiteX4" fmla="*/ 959405 w 1142265"/>
                <a:gd name="connsiteY4" fmla="*/ 366349 h 558682"/>
                <a:gd name="connsiteX5" fmla="*/ 16858 w 1142265"/>
                <a:gd name="connsiteY5" fmla="*/ 497625 h 558682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5048 w 1028117"/>
                <a:gd name="connsiteY0" fmla="*/ 489537 h 489537"/>
                <a:gd name="connsiteX1" fmla="*/ 0 w 1028117"/>
                <a:gd name="connsiteY1" fmla="*/ 0 h 489537"/>
                <a:gd name="connsiteX2" fmla="*/ 798414 w 1028117"/>
                <a:gd name="connsiteY2" fmla="*/ 143651 h 489537"/>
                <a:gd name="connsiteX3" fmla="*/ 1028117 w 1028117"/>
                <a:gd name="connsiteY3" fmla="*/ 322676 h 489537"/>
                <a:gd name="connsiteX4" fmla="*/ 15048 w 1028117"/>
                <a:gd name="connsiteY4" fmla="*/ 489537 h 489537"/>
                <a:gd name="connsiteX0" fmla="*/ 2011 w 1028117"/>
                <a:gd name="connsiteY0" fmla="*/ 499754 h 499754"/>
                <a:gd name="connsiteX1" fmla="*/ 0 w 1028117"/>
                <a:gd name="connsiteY1" fmla="*/ 0 h 499754"/>
                <a:gd name="connsiteX2" fmla="*/ 798414 w 1028117"/>
                <a:gd name="connsiteY2" fmla="*/ 143651 h 499754"/>
                <a:gd name="connsiteX3" fmla="*/ 1028117 w 1028117"/>
                <a:gd name="connsiteY3" fmla="*/ 322676 h 499754"/>
                <a:gd name="connsiteX4" fmla="*/ 2011 w 1028117"/>
                <a:gd name="connsiteY4" fmla="*/ 499754 h 499754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801056 w 1030759"/>
                <a:gd name="connsiteY2" fmla="*/ 143651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21734 w 1028117"/>
                <a:gd name="connsiteY0" fmla="*/ 551490 h 551490"/>
                <a:gd name="connsiteX1" fmla="*/ 0 w 1028117"/>
                <a:gd name="connsiteY1" fmla="*/ 0 h 551490"/>
                <a:gd name="connsiteX2" fmla="*/ 798414 w 1028117"/>
                <a:gd name="connsiteY2" fmla="*/ 143651 h 551490"/>
                <a:gd name="connsiteX3" fmla="*/ 1028117 w 1028117"/>
                <a:gd name="connsiteY3" fmla="*/ 322676 h 551490"/>
                <a:gd name="connsiteX4" fmla="*/ 21734 w 1028117"/>
                <a:gd name="connsiteY4" fmla="*/ 551490 h 551490"/>
                <a:gd name="connsiteX0" fmla="*/ 670 w 1050107"/>
                <a:gd name="connsiteY0" fmla="*/ 542661 h 542661"/>
                <a:gd name="connsiteX1" fmla="*/ 21990 w 1050107"/>
                <a:gd name="connsiteY1" fmla="*/ 0 h 542661"/>
                <a:gd name="connsiteX2" fmla="*/ 820404 w 1050107"/>
                <a:gd name="connsiteY2" fmla="*/ 143651 h 542661"/>
                <a:gd name="connsiteX3" fmla="*/ 1050107 w 1050107"/>
                <a:gd name="connsiteY3" fmla="*/ 322676 h 542661"/>
                <a:gd name="connsiteX4" fmla="*/ 670 w 1050107"/>
                <a:gd name="connsiteY4" fmla="*/ 542661 h 542661"/>
                <a:gd name="connsiteX0" fmla="*/ 670 w 1050107"/>
                <a:gd name="connsiteY0" fmla="*/ 542661 h 542661"/>
                <a:gd name="connsiteX1" fmla="*/ 21990 w 1050107"/>
                <a:gd name="connsiteY1" fmla="*/ 0 h 542661"/>
                <a:gd name="connsiteX2" fmla="*/ 917325 w 1050107"/>
                <a:gd name="connsiteY2" fmla="*/ 112542 h 542661"/>
                <a:gd name="connsiteX3" fmla="*/ 1050107 w 1050107"/>
                <a:gd name="connsiteY3" fmla="*/ 322676 h 542661"/>
                <a:gd name="connsiteX4" fmla="*/ 670 w 1050107"/>
                <a:gd name="connsiteY4" fmla="*/ 542661 h 542661"/>
                <a:gd name="connsiteX0" fmla="*/ 670 w 1086129"/>
                <a:gd name="connsiteY0" fmla="*/ 542661 h 542661"/>
                <a:gd name="connsiteX1" fmla="*/ 21990 w 1086129"/>
                <a:gd name="connsiteY1" fmla="*/ 0 h 542661"/>
                <a:gd name="connsiteX2" fmla="*/ 917325 w 1086129"/>
                <a:gd name="connsiteY2" fmla="*/ 112542 h 542661"/>
                <a:gd name="connsiteX3" fmla="*/ 1086129 w 1086129"/>
                <a:gd name="connsiteY3" fmla="*/ 407416 h 542661"/>
                <a:gd name="connsiteX4" fmla="*/ 670 w 1086129"/>
                <a:gd name="connsiteY4" fmla="*/ 542661 h 54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6129" h="542661">
                  <a:moveTo>
                    <a:pt x="670" y="542661"/>
                  </a:moveTo>
                  <a:cubicBezTo>
                    <a:pt x="0" y="376076"/>
                    <a:pt x="22660" y="166585"/>
                    <a:pt x="21990" y="0"/>
                  </a:cubicBezTo>
                  <a:lnTo>
                    <a:pt x="917325" y="112542"/>
                  </a:lnTo>
                  <a:lnTo>
                    <a:pt x="1086129" y="407416"/>
                  </a:lnTo>
                  <a:lnTo>
                    <a:pt x="670" y="542661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3" name="Trapezoid 202"/>
            <p:cNvSpPr/>
            <p:nvPr/>
          </p:nvSpPr>
          <p:spPr>
            <a:xfrm rot="15844320">
              <a:off x="4232012" y="1502897"/>
              <a:ext cx="205740" cy="992807"/>
            </a:xfrm>
            <a:prstGeom prst="trapezoid">
              <a:avLst>
                <a:gd name="adj" fmla="val 4862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4" name="Trapezoid 203"/>
            <p:cNvSpPr/>
            <p:nvPr/>
          </p:nvSpPr>
          <p:spPr>
            <a:xfrm rot="16200000">
              <a:off x="5651037" y="982584"/>
              <a:ext cx="274320" cy="1920240"/>
            </a:xfrm>
            <a:prstGeom prst="trapezoid">
              <a:avLst>
                <a:gd name="adj" fmla="val 1157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5" name="Freeform 204"/>
            <p:cNvSpPr/>
            <p:nvPr/>
          </p:nvSpPr>
          <p:spPr>
            <a:xfrm rot="433083">
              <a:off x="6693084" y="1866107"/>
              <a:ext cx="1237337" cy="290468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100803 w 1142265"/>
                <a:gd name="connsiteY5" fmla="*/ 459199 h 497625"/>
                <a:gd name="connsiteX6" fmla="*/ 885936 w 1142265"/>
                <a:gd name="connsiteY6" fmla="*/ 451425 h 497625"/>
                <a:gd name="connsiteX7" fmla="*/ 16858 w 1142265"/>
                <a:gd name="connsiteY7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100803 w 1142265"/>
                <a:gd name="connsiteY4" fmla="*/ 459199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74272"/>
                <a:gd name="connsiteY0" fmla="*/ 497625 h 497625"/>
                <a:gd name="connsiteX1" fmla="*/ 0 w 1174272"/>
                <a:gd name="connsiteY1" fmla="*/ 0 h 497625"/>
                <a:gd name="connsiteX2" fmla="*/ 798414 w 1174272"/>
                <a:gd name="connsiteY2" fmla="*/ 143651 h 497625"/>
                <a:gd name="connsiteX3" fmla="*/ 1142265 w 1174272"/>
                <a:gd name="connsiteY3" fmla="*/ 338228 h 497625"/>
                <a:gd name="connsiteX4" fmla="*/ 1174272 w 1174272"/>
                <a:gd name="connsiteY4" fmla="*/ 374123 h 497625"/>
                <a:gd name="connsiteX5" fmla="*/ 885936 w 1174272"/>
                <a:gd name="connsiteY5" fmla="*/ 451425 h 497625"/>
                <a:gd name="connsiteX6" fmla="*/ 16858 w 1174272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558682"/>
                <a:gd name="connsiteX1" fmla="*/ 0 w 1142265"/>
                <a:gd name="connsiteY1" fmla="*/ 0 h 558682"/>
                <a:gd name="connsiteX2" fmla="*/ 798414 w 1142265"/>
                <a:gd name="connsiteY2" fmla="*/ 143651 h 558682"/>
                <a:gd name="connsiteX3" fmla="*/ 1142265 w 1142265"/>
                <a:gd name="connsiteY3" fmla="*/ 338228 h 558682"/>
                <a:gd name="connsiteX4" fmla="*/ 959405 w 1142265"/>
                <a:gd name="connsiteY4" fmla="*/ 366349 h 558682"/>
                <a:gd name="connsiteX5" fmla="*/ 16858 w 1142265"/>
                <a:gd name="connsiteY5" fmla="*/ 497625 h 558682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5048 w 1028117"/>
                <a:gd name="connsiteY0" fmla="*/ 489537 h 489537"/>
                <a:gd name="connsiteX1" fmla="*/ 0 w 1028117"/>
                <a:gd name="connsiteY1" fmla="*/ 0 h 489537"/>
                <a:gd name="connsiteX2" fmla="*/ 798414 w 1028117"/>
                <a:gd name="connsiteY2" fmla="*/ 143651 h 489537"/>
                <a:gd name="connsiteX3" fmla="*/ 1028117 w 1028117"/>
                <a:gd name="connsiteY3" fmla="*/ 322676 h 489537"/>
                <a:gd name="connsiteX4" fmla="*/ 15048 w 1028117"/>
                <a:gd name="connsiteY4" fmla="*/ 489537 h 489537"/>
                <a:gd name="connsiteX0" fmla="*/ 2011 w 1028117"/>
                <a:gd name="connsiteY0" fmla="*/ 499754 h 499754"/>
                <a:gd name="connsiteX1" fmla="*/ 0 w 1028117"/>
                <a:gd name="connsiteY1" fmla="*/ 0 h 499754"/>
                <a:gd name="connsiteX2" fmla="*/ 798414 w 1028117"/>
                <a:gd name="connsiteY2" fmla="*/ 143651 h 499754"/>
                <a:gd name="connsiteX3" fmla="*/ 1028117 w 1028117"/>
                <a:gd name="connsiteY3" fmla="*/ 322676 h 499754"/>
                <a:gd name="connsiteX4" fmla="*/ 2011 w 1028117"/>
                <a:gd name="connsiteY4" fmla="*/ 499754 h 499754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801056 w 1030759"/>
                <a:gd name="connsiteY2" fmla="*/ 143651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844305 w 1030759"/>
                <a:gd name="connsiteY2" fmla="*/ 101886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670 w 1017180"/>
                <a:gd name="connsiteY0" fmla="*/ 499329 h 499329"/>
                <a:gd name="connsiteX1" fmla="*/ 2642 w 1017180"/>
                <a:gd name="connsiteY1" fmla="*/ 0 h 499329"/>
                <a:gd name="connsiteX2" fmla="*/ 844305 w 1017180"/>
                <a:gd name="connsiteY2" fmla="*/ 101886 h 499329"/>
                <a:gd name="connsiteX3" fmla="*/ 1017180 w 1017180"/>
                <a:gd name="connsiteY3" fmla="*/ 361465 h 499329"/>
                <a:gd name="connsiteX4" fmla="*/ 670 w 1017180"/>
                <a:gd name="connsiteY4" fmla="*/ 499329 h 499329"/>
                <a:gd name="connsiteX0" fmla="*/ 670 w 1017180"/>
                <a:gd name="connsiteY0" fmla="*/ 528720 h 528720"/>
                <a:gd name="connsiteX1" fmla="*/ 2642 w 1017180"/>
                <a:gd name="connsiteY1" fmla="*/ 29391 h 528720"/>
                <a:gd name="connsiteX2" fmla="*/ 771472 w 1017180"/>
                <a:gd name="connsiteY2" fmla="*/ 0 h 528720"/>
                <a:gd name="connsiteX3" fmla="*/ 1017180 w 1017180"/>
                <a:gd name="connsiteY3" fmla="*/ 390856 h 528720"/>
                <a:gd name="connsiteX4" fmla="*/ 670 w 1017180"/>
                <a:gd name="connsiteY4" fmla="*/ 528720 h 528720"/>
                <a:gd name="connsiteX0" fmla="*/ 670 w 1017180"/>
                <a:gd name="connsiteY0" fmla="*/ 528720 h 528720"/>
                <a:gd name="connsiteX1" fmla="*/ 2642 w 1017180"/>
                <a:gd name="connsiteY1" fmla="*/ 29391 h 528720"/>
                <a:gd name="connsiteX2" fmla="*/ 771472 w 1017180"/>
                <a:gd name="connsiteY2" fmla="*/ 0 h 528720"/>
                <a:gd name="connsiteX3" fmla="*/ 1017180 w 1017180"/>
                <a:gd name="connsiteY3" fmla="*/ 390856 h 528720"/>
                <a:gd name="connsiteX4" fmla="*/ 964158 w 1017180"/>
                <a:gd name="connsiteY4" fmla="*/ 318777 h 528720"/>
                <a:gd name="connsiteX5" fmla="*/ 670 w 1017180"/>
                <a:gd name="connsiteY5" fmla="*/ 528720 h 52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7180" h="528720">
                  <a:moveTo>
                    <a:pt x="670" y="528720"/>
                  </a:moveTo>
                  <a:cubicBezTo>
                    <a:pt x="0" y="362135"/>
                    <a:pt x="3312" y="195976"/>
                    <a:pt x="2642" y="29391"/>
                  </a:cubicBezTo>
                  <a:lnTo>
                    <a:pt x="771472" y="0"/>
                  </a:lnTo>
                  <a:lnTo>
                    <a:pt x="1017180" y="390856"/>
                  </a:lnTo>
                  <a:lnTo>
                    <a:pt x="964158" y="318777"/>
                  </a:lnTo>
                  <a:lnTo>
                    <a:pt x="670" y="528720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6" name="Oval 205"/>
            <p:cNvSpPr/>
            <p:nvPr/>
          </p:nvSpPr>
          <p:spPr>
            <a:xfrm>
              <a:off x="4809014" y="1730609"/>
              <a:ext cx="68580" cy="7543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218" name="Group 366"/>
            <p:cNvGrpSpPr/>
            <p:nvPr/>
          </p:nvGrpSpPr>
          <p:grpSpPr>
            <a:xfrm rot="7972870">
              <a:off x="3561534" y="1973195"/>
              <a:ext cx="728646" cy="80891"/>
              <a:chOff x="2514600" y="6400800"/>
              <a:chExt cx="1981038" cy="304800"/>
            </a:xfrm>
            <a:grpFill/>
          </p:grpSpPr>
          <p:sp>
            <p:nvSpPr>
              <p:cNvPr id="304" name="Rectangle 303"/>
              <p:cNvSpPr/>
              <p:nvPr/>
            </p:nvSpPr>
            <p:spPr>
              <a:xfrm>
                <a:off x="2514600" y="6477000"/>
                <a:ext cx="1981038" cy="228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5" name="Isosceles Triangle 304"/>
              <p:cNvSpPr/>
              <p:nvPr/>
            </p:nvSpPr>
            <p:spPr>
              <a:xfrm>
                <a:off x="31240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6" name="Isosceles Triangle 305"/>
              <p:cNvSpPr/>
              <p:nvPr/>
            </p:nvSpPr>
            <p:spPr>
              <a:xfrm>
                <a:off x="32002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7" name="Isosceles Triangle 306"/>
              <p:cNvSpPr/>
              <p:nvPr/>
            </p:nvSpPr>
            <p:spPr>
              <a:xfrm>
                <a:off x="32764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8" name="Isosceles Triangle 307"/>
              <p:cNvSpPr/>
              <p:nvPr/>
            </p:nvSpPr>
            <p:spPr>
              <a:xfrm>
                <a:off x="33526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9" name="Isosceles Triangle 308"/>
              <p:cNvSpPr/>
              <p:nvPr/>
            </p:nvSpPr>
            <p:spPr>
              <a:xfrm>
                <a:off x="34288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10" name="Isosceles Triangle 309"/>
              <p:cNvSpPr/>
              <p:nvPr/>
            </p:nvSpPr>
            <p:spPr>
              <a:xfrm>
                <a:off x="35050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11" name="Isosceles Triangle 310"/>
              <p:cNvSpPr/>
              <p:nvPr/>
            </p:nvSpPr>
            <p:spPr>
              <a:xfrm>
                <a:off x="35812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12" name="Isosceles Triangle 311"/>
              <p:cNvSpPr/>
              <p:nvPr/>
            </p:nvSpPr>
            <p:spPr>
              <a:xfrm>
                <a:off x="36574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13" name="Isosceles Triangle 312"/>
              <p:cNvSpPr/>
              <p:nvPr/>
            </p:nvSpPr>
            <p:spPr>
              <a:xfrm>
                <a:off x="37336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14" name="Isosceles Triangle 313"/>
              <p:cNvSpPr/>
              <p:nvPr/>
            </p:nvSpPr>
            <p:spPr>
              <a:xfrm>
                <a:off x="38098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15" name="Isosceles Triangle 314"/>
              <p:cNvSpPr/>
              <p:nvPr/>
            </p:nvSpPr>
            <p:spPr>
              <a:xfrm>
                <a:off x="38860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16" name="Isosceles Triangle 315"/>
              <p:cNvSpPr/>
              <p:nvPr/>
            </p:nvSpPr>
            <p:spPr>
              <a:xfrm>
                <a:off x="39622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17" name="Isosceles Triangle 316"/>
              <p:cNvSpPr/>
              <p:nvPr/>
            </p:nvSpPr>
            <p:spPr>
              <a:xfrm>
                <a:off x="40384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18" name="Isosceles Triangle 317"/>
              <p:cNvSpPr/>
              <p:nvPr/>
            </p:nvSpPr>
            <p:spPr>
              <a:xfrm>
                <a:off x="41146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19" name="Isosceles Triangle 318"/>
              <p:cNvSpPr/>
              <p:nvPr/>
            </p:nvSpPr>
            <p:spPr>
              <a:xfrm>
                <a:off x="41908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20" name="Isosceles Triangle 319"/>
              <p:cNvSpPr/>
              <p:nvPr/>
            </p:nvSpPr>
            <p:spPr>
              <a:xfrm>
                <a:off x="42670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21" name="Isosceles Triangle 320"/>
              <p:cNvSpPr/>
              <p:nvPr/>
            </p:nvSpPr>
            <p:spPr>
              <a:xfrm>
                <a:off x="43432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22" name="Isosceles Triangle 321"/>
              <p:cNvSpPr/>
              <p:nvPr/>
            </p:nvSpPr>
            <p:spPr>
              <a:xfrm>
                <a:off x="44194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23" name="Isosceles Triangle 322"/>
              <p:cNvSpPr/>
              <p:nvPr/>
            </p:nvSpPr>
            <p:spPr>
              <a:xfrm>
                <a:off x="25146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24" name="Isosceles Triangle 323"/>
              <p:cNvSpPr/>
              <p:nvPr/>
            </p:nvSpPr>
            <p:spPr>
              <a:xfrm>
                <a:off x="25908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25" name="Isosceles Triangle 324"/>
              <p:cNvSpPr/>
              <p:nvPr/>
            </p:nvSpPr>
            <p:spPr>
              <a:xfrm>
                <a:off x="26670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26" name="Isosceles Triangle 325"/>
              <p:cNvSpPr/>
              <p:nvPr/>
            </p:nvSpPr>
            <p:spPr>
              <a:xfrm>
                <a:off x="27432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27" name="Isosceles Triangle 326"/>
              <p:cNvSpPr/>
              <p:nvPr/>
            </p:nvSpPr>
            <p:spPr>
              <a:xfrm>
                <a:off x="28194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28" name="Isosceles Triangle 327"/>
              <p:cNvSpPr/>
              <p:nvPr/>
            </p:nvSpPr>
            <p:spPr>
              <a:xfrm>
                <a:off x="28956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29" name="Isosceles Triangle 328"/>
              <p:cNvSpPr/>
              <p:nvPr/>
            </p:nvSpPr>
            <p:spPr>
              <a:xfrm>
                <a:off x="29718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30" name="Isosceles Triangle 329"/>
              <p:cNvSpPr/>
              <p:nvPr/>
            </p:nvSpPr>
            <p:spPr>
              <a:xfrm>
                <a:off x="30480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208" name="Oval 207"/>
            <p:cNvSpPr/>
            <p:nvPr/>
          </p:nvSpPr>
          <p:spPr>
            <a:xfrm>
              <a:off x="6700391" y="1737494"/>
              <a:ext cx="68580" cy="754380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09" name="Freeform 208"/>
            <p:cNvSpPr/>
            <p:nvPr/>
          </p:nvSpPr>
          <p:spPr>
            <a:xfrm rot="1413245">
              <a:off x="6737829" y="1672276"/>
              <a:ext cx="1164711" cy="171072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100803 w 1142265"/>
                <a:gd name="connsiteY5" fmla="*/ 459199 h 497625"/>
                <a:gd name="connsiteX6" fmla="*/ 885936 w 1142265"/>
                <a:gd name="connsiteY6" fmla="*/ 451425 h 497625"/>
                <a:gd name="connsiteX7" fmla="*/ 16858 w 1142265"/>
                <a:gd name="connsiteY7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100803 w 1142265"/>
                <a:gd name="connsiteY4" fmla="*/ 459199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74272"/>
                <a:gd name="connsiteY0" fmla="*/ 497625 h 497625"/>
                <a:gd name="connsiteX1" fmla="*/ 0 w 1174272"/>
                <a:gd name="connsiteY1" fmla="*/ 0 h 497625"/>
                <a:gd name="connsiteX2" fmla="*/ 798414 w 1174272"/>
                <a:gd name="connsiteY2" fmla="*/ 143651 h 497625"/>
                <a:gd name="connsiteX3" fmla="*/ 1142265 w 1174272"/>
                <a:gd name="connsiteY3" fmla="*/ 338228 h 497625"/>
                <a:gd name="connsiteX4" fmla="*/ 1174272 w 1174272"/>
                <a:gd name="connsiteY4" fmla="*/ 374123 h 497625"/>
                <a:gd name="connsiteX5" fmla="*/ 885936 w 1174272"/>
                <a:gd name="connsiteY5" fmla="*/ 451425 h 497625"/>
                <a:gd name="connsiteX6" fmla="*/ 16858 w 1174272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558682"/>
                <a:gd name="connsiteX1" fmla="*/ 0 w 1142265"/>
                <a:gd name="connsiteY1" fmla="*/ 0 h 558682"/>
                <a:gd name="connsiteX2" fmla="*/ 798414 w 1142265"/>
                <a:gd name="connsiteY2" fmla="*/ 143651 h 558682"/>
                <a:gd name="connsiteX3" fmla="*/ 1142265 w 1142265"/>
                <a:gd name="connsiteY3" fmla="*/ 338228 h 558682"/>
                <a:gd name="connsiteX4" fmla="*/ 959405 w 1142265"/>
                <a:gd name="connsiteY4" fmla="*/ 366349 h 558682"/>
                <a:gd name="connsiteX5" fmla="*/ 16858 w 1142265"/>
                <a:gd name="connsiteY5" fmla="*/ 497625 h 558682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5048 w 1028117"/>
                <a:gd name="connsiteY0" fmla="*/ 489537 h 489537"/>
                <a:gd name="connsiteX1" fmla="*/ 0 w 1028117"/>
                <a:gd name="connsiteY1" fmla="*/ 0 h 489537"/>
                <a:gd name="connsiteX2" fmla="*/ 798414 w 1028117"/>
                <a:gd name="connsiteY2" fmla="*/ 143651 h 489537"/>
                <a:gd name="connsiteX3" fmla="*/ 1028117 w 1028117"/>
                <a:gd name="connsiteY3" fmla="*/ 322676 h 489537"/>
                <a:gd name="connsiteX4" fmla="*/ 15048 w 1028117"/>
                <a:gd name="connsiteY4" fmla="*/ 489537 h 489537"/>
                <a:gd name="connsiteX0" fmla="*/ 2011 w 1028117"/>
                <a:gd name="connsiteY0" fmla="*/ 499754 h 499754"/>
                <a:gd name="connsiteX1" fmla="*/ 0 w 1028117"/>
                <a:gd name="connsiteY1" fmla="*/ 0 h 499754"/>
                <a:gd name="connsiteX2" fmla="*/ 798414 w 1028117"/>
                <a:gd name="connsiteY2" fmla="*/ 143651 h 499754"/>
                <a:gd name="connsiteX3" fmla="*/ 1028117 w 1028117"/>
                <a:gd name="connsiteY3" fmla="*/ 322676 h 499754"/>
                <a:gd name="connsiteX4" fmla="*/ 2011 w 1028117"/>
                <a:gd name="connsiteY4" fmla="*/ 499754 h 499754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801056 w 1030759"/>
                <a:gd name="connsiteY2" fmla="*/ 143651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670 w 1030759"/>
                <a:gd name="connsiteY0" fmla="*/ 675826 h 675826"/>
                <a:gd name="connsiteX1" fmla="*/ 2642 w 1030759"/>
                <a:gd name="connsiteY1" fmla="*/ 176497 h 675826"/>
                <a:gd name="connsiteX2" fmla="*/ 805039 w 1030759"/>
                <a:gd name="connsiteY2" fmla="*/ 0 h 675826"/>
                <a:gd name="connsiteX3" fmla="*/ 1030759 w 1030759"/>
                <a:gd name="connsiteY3" fmla="*/ 499173 h 675826"/>
                <a:gd name="connsiteX4" fmla="*/ 670 w 1030759"/>
                <a:gd name="connsiteY4" fmla="*/ 675826 h 675826"/>
                <a:gd name="connsiteX0" fmla="*/ 670 w 1030759"/>
                <a:gd name="connsiteY0" fmla="*/ 659559 h 659559"/>
                <a:gd name="connsiteX1" fmla="*/ 2642 w 1030759"/>
                <a:gd name="connsiteY1" fmla="*/ 160230 h 659559"/>
                <a:gd name="connsiteX2" fmla="*/ 674196 w 1030759"/>
                <a:gd name="connsiteY2" fmla="*/ 0 h 659559"/>
                <a:gd name="connsiteX3" fmla="*/ 1030759 w 1030759"/>
                <a:gd name="connsiteY3" fmla="*/ 482906 h 659559"/>
                <a:gd name="connsiteX4" fmla="*/ 670 w 1030759"/>
                <a:gd name="connsiteY4" fmla="*/ 659559 h 659559"/>
                <a:gd name="connsiteX0" fmla="*/ 670 w 1087137"/>
                <a:gd name="connsiteY0" fmla="*/ 659559 h 698817"/>
                <a:gd name="connsiteX1" fmla="*/ 2642 w 1087137"/>
                <a:gd name="connsiteY1" fmla="*/ 160230 h 698817"/>
                <a:gd name="connsiteX2" fmla="*/ 674196 w 1087137"/>
                <a:gd name="connsiteY2" fmla="*/ 0 h 698817"/>
                <a:gd name="connsiteX3" fmla="*/ 1087137 w 1087137"/>
                <a:gd name="connsiteY3" fmla="*/ 698817 h 698817"/>
                <a:gd name="connsiteX4" fmla="*/ 670 w 1087137"/>
                <a:gd name="connsiteY4" fmla="*/ 659559 h 698817"/>
                <a:gd name="connsiteX0" fmla="*/ 670 w 1087137"/>
                <a:gd name="connsiteY0" fmla="*/ 499329 h 538587"/>
                <a:gd name="connsiteX1" fmla="*/ 2642 w 1087137"/>
                <a:gd name="connsiteY1" fmla="*/ 0 h 538587"/>
                <a:gd name="connsiteX2" fmla="*/ 674196 w 1087137"/>
                <a:gd name="connsiteY2" fmla="*/ 55681 h 538587"/>
                <a:gd name="connsiteX3" fmla="*/ 1087137 w 1087137"/>
                <a:gd name="connsiteY3" fmla="*/ 538587 h 538587"/>
                <a:gd name="connsiteX4" fmla="*/ 670 w 1087137"/>
                <a:gd name="connsiteY4" fmla="*/ 499329 h 53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7137" h="538587">
                  <a:moveTo>
                    <a:pt x="670" y="499329"/>
                  </a:moveTo>
                  <a:cubicBezTo>
                    <a:pt x="0" y="332744"/>
                    <a:pt x="3312" y="166585"/>
                    <a:pt x="2642" y="0"/>
                  </a:cubicBezTo>
                  <a:lnTo>
                    <a:pt x="674196" y="55681"/>
                  </a:lnTo>
                  <a:lnTo>
                    <a:pt x="1087137" y="538587"/>
                  </a:lnTo>
                  <a:lnTo>
                    <a:pt x="670" y="49932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0" name="Freeform 209"/>
            <p:cNvSpPr/>
            <p:nvPr/>
          </p:nvSpPr>
          <p:spPr>
            <a:xfrm rot="1431804">
              <a:off x="6610974" y="1855352"/>
              <a:ext cx="1322418" cy="164603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100803 w 1142265"/>
                <a:gd name="connsiteY5" fmla="*/ 459199 h 497625"/>
                <a:gd name="connsiteX6" fmla="*/ 885936 w 1142265"/>
                <a:gd name="connsiteY6" fmla="*/ 451425 h 497625"/>
                <a:gd name="connsiteX7" fmla="*/ 16858 w 1142265"/>
                <a:gd name="connsiteY7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100803 w 1142265"/>
                <a:gd name="connsiteY4" fmla="*/ 459199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74272"/>
                <a:gd name="connsiteY0" fmla="*/ 497625 h 497625"/>
                <a:gd name="connsiteX1" fmla="*/ 0 w 1174272"/>
                <a:gd name="connsiteY1" fmla="*/ 0 h 497625"/>
                <a:gd name="connsiteX2" fmla="*/ 798414 w 1174272"/>
                <a:gd name="connsiteY2" fmla="*/ 143651 h 497625"/>
                <a:gd name="connsiteX3" fmla="*/ 1142265 w 1174272"/>
                <a:gd name="connsiteY3" fmla="*/ 338228 h 497625"/>
                <a:gd name="connsiteX4" fmla="*/ 1174272 w 1174272"/>
                <a:gd name="connsiteY4" fmla="*/ 374123 h 497625"/>
                <a:gd name="connsiteX5" fmla="*/ 885936 w 1174272"/>
                <a:gd name="connsiteY5" fmla="*/ 451425 h 497625"/>
                <a:gd name="connsiteX6" fmla="*/ 16858 w 1174272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558682"/>
                <a:gd name="connsiteX1" fmla="*/ 0 w 1142265"/>
                <a:gd name="connsiteY1" fmla="*/ 0 h 558682"/>
                <a:gd name="connsiteX2" fmla="*/ 798414 w 1142265"/>
                <a:gd name="connsiteY2" fmla="*/ 143651 h 558682"/>
                <a:gd name="connsiteX3" fmla="*/ 1142265 w 1142265"/>
                <a:gd name="connsiteY3" fmla="*/ 338228 h 558682"/>
                <a:gd name="connsiteX4" fmla="*/ 959405 w 1142265"/>
                <a:gd name="connsiteY4" fmla="*/ 366349 h 558682"/>
                <a:gd name="connsiteX5" fmla="*/ 16858 w 1142265"/>
                <a:gd name="connsiteY5" fmla="*/ 497625 h 558682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5048 w 1028117"/>
                <a:gd name="connsiteY0" fmla="*/ 489537 h 489537"/>
                <a:gd name="connsiteX1" fmla="*/ 0 w 1028117"/>
                <a:gd name="connsiteY1" fmla="*/ 0 h 489537"/>
                <a:gd name="connsiteX2" fmla="*/ 798414 w 1028117"/>
                <a:gd name="connsiteY2" fmla="*/ 143651 h 489537"/>
                <a:gd name="connsiteX3" fmla="*/ 1028117 w 1028117"/>
                <a:gd name="connsiteY3" fmla="*/ 322676 h 489537"/>
                <a:gd name="connsiteX4" fmla="*/ 15048 w 1028117"/>
                <a:gd name="connsiteY4" fmla="*/ 489537 h 489537"/>
                <a:gd name="connsiteX0" fmla="*/ 2011 w 1028117"/>
                <a:gd name="connsiteY0" fmla="*/ 499754 h 499754"/>
                <a:gd name="connsiteX1" fmla="*/ 0 w 1028117"/>
                <a:gd name="connsiteY1" fmla="*/ 0 h 499754"/>
                <a:gd name="connsiteX2" fmla="*/ 798414 w 1028117"/>
                <a:gd name="connsiteY2" fmla="*/ 143651 h 499754"/>
                <a:gd name="connsiteX3" fmla="*/ 1028117 w 1028117"/>
                <a:gd name="connsiteY3" fmla="*/ 322676 h 499754"/>
                <a:gd name="connsiteX4" fmla="*/ 2011 w 1028117"/>
                <a:gd name="connsiteY4" fmla="*/ 499754 h 499754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801056 w 1030759"/>
                <a:gd name="connsiteY2" fmla="*/ 143651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830188 w 1030759"/>
                <a:gd name="connsiteY2" fmla="*/ 38008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670 w 1177148"/>
                <a:gd name="connsiteY0" fmla="*/ 499329 h 565057"/>
                <a:gd name="connsiteX1" fmla="*/ 2642 w 1177148"/>
                <a:gd name="connsiteY1" fmla="*/ 0 h 565057"/>
                <a:gd name="connsiteX2" fmla="*/ 830188 w 1177148"/>
                <a:gd name="connsiteY2" fmla="*/ 38008 h 565057"/>
                <a:gd name="connsiteX3" fmla="*/ 1177148 w 1177148"/>
                <a:gd name="connsiteY3" fmla="*/ 565057 h 565057"/>
                <a:gd name="connsiteX4" fmla="*/ 670 w 1177148"/>
                <a:gd name="connsiteY4" fmla="*/ 499329 h 565057"/>
                <a:gd name="connsiteX0" fmla="*/ 670 w 1236776"/>
                <a:gd name="connsiteY0" fmla="*/ 499329 h 499329"/>
                <a:gd name="connsiteX1" fmla="*/ 2642 w 1236776"/>
                <a:gd name="connsiteY1" fmla="*/ 0 h 499329"/>
                <a:gd name="connsiteX2" fmla="*/ 830188 w 1236776"/>
                <a:gd name="connsiteY2" fmla="*/ 38008 h 499329"/>
                <a:gd name="connsiteX3" fmla="*/ 1236776 w 1236776"/>
                <a:gd name="connsiteY3" fmla="*/ 339713 h 499329"/>
                <a:gd name="connsiteX4" fmla="*/ 670 w 1236776"/>
                <a:gd name="connsiteY4" fmla="*/ 499329 h 499329"/>
                <a:gd name="connsiteX0" fmla="*/ 670 w 1340439"/>
                <a:gd name="connsiteY0" fmla="*/ 499329 h 499329"/>
                <a:gd name="connsiteX1" fmla="*/ 2642 w 1340439"/>
                <a:gd name="connsiteY1" fmla="*/ 0 h 499329"/>
                <a:gd name="connsiteX2" fmla="*/ 830188 w 1340439"/>
                <a:gd name="connsiteY2" fmla="*/ 38008 h 499329"/>
                <a:gd name="connsiteX3" fmla="*/ 1236776 w 1340439"/>
                <a:gd name="connsiteY3" fmla="*/ 339713 h 499329"/>
                <a:gd name="connsiteX4" fmla="*/ 1340439 w 1340439"/>
                <a:gd name="connsiteY4" fmla="*/ 386336 h 499329"/>
                <a:gd name="connsiteX5" fmla="*/ 670 w 1340439"/>
                <a:gd name="connsiteY5" fmla="*/ 499329 h 499329"/>
                <a:gd name="connsiteX0" fmla="*/ 1265 w 1337797"/>
                <a:gd name="connsiteY0" fmla="*/ 426204 h 426204"/>
                <a:gd name="connsiteX1" fmla="*/ 0 w 1337797"/>
                <a:gd name="connsiteY1" fmla="*/ 0 h 426204"/>
                <a:gd name="connsiteX2" fmla="*/ 827546 w 1337797"/>
                <a:gd name="connsiteY2" fmla="*/ 38008 h 426204"/>
                <a:gd name="connsiteX3" fmla="*/ 1234134 w 1337797"/>
                <a:gd name="connsiteY3" fmla="*/ 339713 h 426204"/>
                <a:gd name="connsiteX4" fmla="*/ 1337797 w 1337797"/>
                <a:gd name="connsiteY4" fmla="*/ 386336 h 426204"/>
                <a:gd name="connsiteX5" fmla="*/ 1265 w 1337797"/>
                <a:gd name="connsiteY5" fmla="*/ 426204 h 426204"/>
                <a:gd name="connsiteX0" fmla="*/ 1265 w 1337797"/>
                <a:gd name="connsiteY0" fmla="*/ 426204 h 426204"/>
                <a:gd name="connsiteX1" fmla="*/ 0 w 1337797"/>
                <a:gd name="connsiteY1" fmla="*/ 0 h 426204"/>
                <a:gd name="connsiteX2" fmla="*/ 33150 w 1337797"/>
                <a:gd name="connsiteY2" fmla="*/ 18706 h 426204"/>
                <a:gd name="connsiteX3" fmla="*/ 827546 w 1337797"/>
                <a:gd name="connsiteY3" fmla="*/ 38008 h 426204"/>
                <a:gd name="connsiteX4" fmla="*/ 1234134 w 1337797"/>
                <a:gd name="connsiteY4" fmla="*/ 339713 h 426204"/>
                <a:gd name="connsiteX5" fmla="*/ 1337797 w 1337797"/>
                <a:gd name="connsiteY5" fmla="*/ 386336 h 426204"/>
                <a:gd name="connsiteX6" fmla="*/ 1265 w 1337797"/>
                <a:gd name="connsiteY6" fmla="*/ 426204 h 426204"/>
                <a:gd name="connsiteX0" fmla="*/ 1265 w 1388884"/>
                <a:gd name="connsiteY0" fmla="*/ 426204 h 426204"/>
                <a:gd name="connsiteX1" fmla="*/ 0 w 1388884"/>
                <a:gd name="connsiteY1" fmla="*/ 0 h 426204"/>
                <a:gd name="connsiteX2" fmla="*/ 33150 w 1388884"/>
                <a:gd name="connsiteY2" fmla="*/ 18706 h 426204"/>
                <a:gd name="connsiteX3" fmla="*/ 827546 w 1388884"/>
                <a:gd name="connsiteY3" fmla="*/ 38008 h 426204"/>
                <a:gd name="connsiteX4" fmla="*/ 1234134 w 1388884"/>
                <a:gd name="connsiteY4" fmla="*/ 339713 h 426204"/>
                <a:gd name="connsiteX5" fmla="*/ 1388884 w 1388884"/>
                <a:gd name="connsiteY5" fmla="*/ 336007 h 426204"/>
                <a:gd name="connsiteX6" fmla="*/ 1265 w 1388884"/>
                <a:gd name="connsiteY6" fmla="*/ 426204 h 426204"/>
                <a:gd name="connsiteX0" fmla="*/ 1265 w 1388884"/>
                <a:gd name="connsiteY0" fmla="*/ 426204 h 426204"/>
                <a:gd name="connsiteX1" fmla="*/ 0 w 1388884"/>
                <a:gd name="connsiteY1" fmla="*/ 0 h 426204"/>
                <a:gd name="connsiteX2" fmla="*/ 33150 w 1388884"/>
                <a:gd name="connsiteY2" fmla="*/ 18706 h 426204"/>
                <a:gd name="connsiteX3" fmla="*/ 827546 w 1388884"/>
                <a:gd name="connsiteY3" fmla="*/ 38008 h 426204"/>
                <a:gd name="connsiteX4" fmla="*/ 1174577 w 1388884"/>
                <a:gd name="connsiteY4" fmla="*/ 26056 h 426204"/>
                <a:gd name="connsiteX5" fmla="*/ 1234134 w 1388884"/>
                <a:gd name="connsiteY5" fmla="*/ 339713 h 426204"/>
                <a:gd name="connsiteX6" fmla="*/ 1388884 w 1388884"/>
                <a:gd name="connsiteY6" fmla="*/ 336007 h 426204"/>
                <a:gd name="connsiteX7" fmla="*/ 1265 w 1388884"/>
                <a:gd name="connsiteY7" fmla="*/ 426204 h 426204"/>
                <a:gd name="connsiteX0" fmla="*/ 1265 w 1388884"/>
                <a:gd name="connsiteY0" fmla="*/ 426204 h 426204"/>
                <a:gd name="connsiteX1" fmla="*/ 0 w 1388884"/>
                <a:gd name="connsiteY1" fmla="*/ 0 h 426204"/>
                <a:gd name="connsiteX2" fmla="*/ 33150 w 1388884"/>
                <a:gd name="connsiteY2" fmla="*/ 18706 h 426204"/>
                <a:gd name="connsiteX3" fmla="*/ 827546 w 1388884"/>
                <a:gd name="connsiteY3" fmla="*/ 38008 h 426204"/>
                <a:gd name="connsiteX4" fmla="*/ 1174577 w 1388884"/>
                <a:gd name="connsiteY4" fmla="*/ 26056 h 426204"/>
                <a:gd name="connsiteX5" fmla="*/ 1388884 w 1388884"/>
                <a:gd name="connsiteY5" fmla="*/ 336007 h 426204"/>
                <a:gd name="connsiteX6" fmla="*/ 1265 w 1388884"/>
                <a:gd name="connsiteY6" fmla="*/ 426204 h 426204"/>
                <a:gd name="connsiteX0" fmla="*/ 1265 w 1417959"/>
                <a:gd name="connsiteY0" fmla="*/ 426204 h 426204"/>
                <a:gd name="connsiteX1" fmla="*/ 0 w 1417959"/>
                <a:gd name="connsiteY1" fmla="*/ 0 h 426204"/>
                <a:gd name="connsiteX2" fmla="*/ 33150 w 1417959"/>
                <a:gd name="connsiteY2" fmla="*/ 18706 h 426204"/>
                <a:gd name="connsiteX3" fmla="*/ 827546 w 1417959"/>
                <a:gd name="connsiteY3" fmla="*/ 38008 h 426204"/>
                <a:gd name="connsiteX4" fmla="*/ 1174577 w 1417959"/>
                <a:gd name="connsiteY4" fmla="*/ 26056 h 426204"/>
                <a:gd name="connsiteX5" fmla="*/ 1388884 w 1417959"/>
                <a:gd name="connsiteY5" fmla="*/ 336007 h 426204"/>
                <a:gd name="connsiteX6" fmla="*/ 1417959 w 1417959"/>
                <a:gd name="connsiteY6" fmla="*/ 281250 h 426204"/>
                <a:gd name="connsiteX7" fmla="*/ 1265 w 1417959"/>
                <a:gd name="connsiteY7" fmla="*/ 426204 h 426204"/>
                <a:gd name="connsiteX0" fmla="*/ 1265 w 1417959"/>
                <a:gd name="connsiteY0" fmla="*/ 426204 h 426204"/>
                <a:gd name="connsiteX1" fmla="*/ 0 w 1417959"/>
                <a:gd name="connsiteY1" fmla="*/ 0 h 426204"/>
                <a:gd name="connsiteX2" fmla="*/ 33150 w 1417959"/>
                <a:gd name="connsiteY2" fmla="*/ 18706 h 426204"/>
                <a:gd name="connsiteX3" fmla="*/ 827546 w 1417959"/>
                <a:gd name="connsiteY3" fmla="*/ 38008 h 426204"/>
                <a:gd name="connsiteX4" fmla="*/ 1174577 w 1417959"/>
                <a:gd name="connsiteY4" fmla="*/ 26056 h 426204"/>
                <a:gd name="connsiteX5" fmla="*/ 1417959 w 1417959"/>
                <a:gd name="connsiteY5" fmla="*/ 281250 h 426204"/>
                <a:gd name="connsiteX6" fmla="*/ 1265 w 1417959"/>
                <a:gd name="connsiteY6" fmla="*/ 426204 h 426204"/>
                <a:gd name="connsiteX0" fmla="*/ 1265 w 1417959"/>
                <a:gd name="connsiteY0" fmla="*/ 426204 h 426204"/>
                <a:gd name="connsiteX1" fmla="*/ 0 w 1417959"/>
                <a:gd name="connsiteY1" fmla="*/ 0 h 426204"/>
                <a:gd name="connsiteX2" fmla="*/ 33150 w 1417959"/>
                <a:gd name="connsiteY2" fmla="*/ 18706 h 426204"/>
                <a:gd name="connsiteX3" fmla="*/ 827546 w 1417959"/>
                <a:gd name="connsiteY3" fmla="*/ 38008 h 426204"/>
                <a:gd name="connsiteX4" fmla="*/ 1174577 w 1417959"/>
                <a:gd name="connsiteY4" fmla="*/ 26056 h 426204"/>
                <a:gd name="connsiteX5" fmla="*/ 1417959 w 1417959"/>
                <a:gd name="connsiteY5" fmla="*/ 281250 h 426204"/>
                <a:gd name="connsiteX6" fmla="*/ 1351874 w 1417959"/>
                <a:gd name="connsiteY6" fmla="*/ 163690 h 426204"/>
                <a:gd name="connsiteX7" fmla="*/ 1265 w 1417959"/>
                <a:gd name="connsiteY7" fmla="*/ 426204 h 426204"/>
                <a:gd name="connsiteX0" fmla="*/ 1265 w 1417959"/>
                <a:gd name="connsiteY0" fmla="*/ 426204 h 426204"/>
                <a:gd name="connsiteX1" fmla="*/ 0 w 1417959"/>
                <a:gd name="connsiteY1" fmla="*/ 0 h 426204"/>
                <a:gd name="connsiteX2" fmla="*/ 33150 w 1417959"/>
                <a:gd name="connsiteY2" fmla="*/ 18706 h 426204"/>
                <a:gd name="connsiteX3" fmla="*/ 827546 w 1417959"/>
                <a:gd name="connsiteY3" fmla="*/ 38008 h 426204"/>
                <a:gd name="connsiteX4" fmla="*/ 1174577 w 1417959"/>
                <a:gd name="connsiteY4" fmla="*/ 26056 h 426204"/>
                <a:gd name="connsiteX5" fmla="*/ 1417959 w 1417959"/>
                <a:gd name="connsiteY5" fmla="*/ 281250 h 426204"/>
                <a:gd name="connsiteX6" fmla="*/ 1350263 w 1417959"/>
                <a:gd name="connsiteY6" fmla="*/ 154455 h 426204"/>
                <a:gd name="connsiteX7" fmla="*/ 1351874 w 1417959"/>
                <a:gd name="connsiteY7" fmla="*/ 163690 h 426204"/>
                <a:gd name="connsiteX8" fmla="*/ 1265 w 1417959"/>
                <a:gd name="connsiteY8" fmla="*/ 426204 h 426204"/>
                <a:gd name="connsiteX0" fmla="*/ 1265 w 1351874"/>
                <a:gd name="connsiteY0" fmla="*/ 426204 h 426204"/>
                <a:gd name="connsiteX1" fmla="*/ 0 w 1351874"/>
                <a:gd name="connsiteY1" fmla="*/ 0 h 426204"/>
                <a:gd name="connsiteX2" fmla="*/ 33150 w 1351874"/>
                <a:gd name="connsiteY2" fmla="*/ 18706 h 426204"/>
                <a:gd name="connsiteX3" fmla="*/ 827546 w 1351874"/>
                <a:gd name="connsiteY3" fmla="*/ 38008 h 426204"/>
                <a:gd name="connsiteX4" fmla="*/ 1174577 w 1351874"/>
                <a:gd name="connsiteY4" fmla="*/ 26056 h 426204"/>
                <a:gd name="connsiteX5" fmla="*/ 1350263 w 1351874"/>
                <a:gd name="connsiteY5" fmla="*/ 154455 h 426204"/>
                <a:gd name="connsiteX6" fmla="*/ 1351874 w 1351874"/>
                <a:gd name="connsiteY6" fmla="*/ 163690 h 426204"/>
                <a:gd name="connsiteX7" fmla="*/ 1265 w 1351874"/>
                <a:gd name="connsiteY7" fmla="*/ 426204 h 426204"/>
                <a:gd name="connsiteX0" fmla="*/ 1265 w 1350263"/>
                <a:gd name="connsiteY0" fmla="*/ 426204 h 426204"/>
                <a:gd name="connsiteX1" fmla="*/ 0 w 1350263"/>
                <a:gd name="connsiteY1" fmla="*/ 0 h 426204"/>
                <a:gd name="connsiteX2" fmla="*/ 33150 w 1350263"/>
                <a:gd name="connsiteY2" fmla="*/ 18706 h 426204"/>
                <a:gd name="connsiteX3" fmla="*/ 827546 w 1350263"/>
                <a:gd name="connsiteY3" fmla="*/ 38008 h 426204"/>
                <a:gd name="connsiteX4" fmla="*/ 1174577 w 1350263"/>
                <a:gd name="connsiteY4" fmla="*/ 26056 h 426204"/>
                <a:gd name="connsiteX5" fmla="*/ 1350263 w 1350263"/>
                <a:gd name="connsiteY5" fmla="*/ 154455 h 426204"/>
                <a:gd name="connsiteX6" fmla="*/ 1348645 w 1350263"/>
                <a:gd name="connsiteY6" fmla="*/ 329820 h 426204"/>
                <a:gd name="connsiteX7" fmla="*/ 1265 w 1350263"/>
                <a:gd name="connsiteY7" fmla="*/ 426204 h 42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0263" h="426204">
                  <a:moveTo>
                    <a:pt x="1265" y="426204"/>
                  </a:moveTo>
                  <a:cubicBezTo>
                    <a:pt x="595" y="259619"/>
                    <a:pt x="670" y="166585"/>
                    <a:pt x="0" y="0"/>
                  </a:cubicBezTo>
                  <a:lnTo>
                    <a:pt x="33150" y="18706"/>
                  </a:lnTo>
                  <a:lnTo>
                    <a:pt x="827546" y="38008"/>
                  </a:lnTo>
                  <a:lnTo>
                    <a:pt x="1174577" y="26056"/>
                  </a:lnTo>
                  <a:lnTo>
                    <a:pt x="1350263" y="154455"/>
                  </a:lnTo>
                  <a:cubicBezTo>
                    <a:pt x="1349724" y="212910"/>
                    <a:pt x="1349184" y="271365"/>
                    <a:pt x="1348645" y="329820"/>
                  </a:cubicBezTo>
                  <a:lnTo>
                    <a:pt x="1265" y="426204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1" name="Freeform 210"/>
            <p:cNvSpPr/>
            <p:nvPr/>
          </p:nvSpPr>
          <p:spPr>
            <a:xfrm rot="1435559">
              <a:off x="6653961" y="1782916"/>
              <a:ext cx="1317158" cy="137160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100803 w 1142265"/>
                <a:gd name="connsiteY5" fmla="*/ 459199 h 497625"/>
                <a:gd name="connsiteX6" fmla="*/ 885936 w 1142265"/>
                <a:gd name="connsiteY6" fmla="*/ 451425 h 497625"/>
                <a:gd name="connsiteX7" fmla="*/ 16858 w 1142265"/>
                <a:gd name="connsiteY7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100803 w 1142265"/>
                <a:gd name="connsiteY4" fmla="*/ 459199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74272"/>
                <a:gd name="connsiteY0" fmla="*/ 497625 h 497625"/>
                <a:gd name="connsiteX1" fmla="*/ 0 w 1174272"/>
                <a:gd name="connsiteY1" fmla="*/ 0 h 497625"/>
                <a:gd name="connsiteX2" fmla="*/ 798414 w 1174272"/>
                <a:gd name="connsiteY2" fmla="*/ 143651 h 497625"/>
                <a:gd name="connsiteX3" fmla="*/ 1142265 w 1174272"/>
                <a:gd name="connsiteY3" fmla="*/ 338228 h 497625"/>
                <a:gd name="connsiteX4" fmla="*/ 1174272 w 1174272"/>
                <a:gd name="connsiteY4" fmla="*/ 374123 h 497625"/>
                <a:gd name="connsiteX5" fmla="*/ 885936 w 1174272"/>
                <a:gd name="connsiteY5" fmla="*/ 451425 h 497625"/>
                <a:gd name="connsiteX6" fmla="*/ 16858 w 1174272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558682"/>
                <a:gd name="connsiteX1" fmla="*/ 0 w 1142265"/>
                <a:gd name="connsiteY1" fmla="*/ 0 h 558682"/>
                <a:gd name="connsiteX2" fmla="*/ 798414 w 1142265"/>
                <a:gd name="connsiteY2" fmla="*/ 143651 h 558682"/>
                <a:gd name="connsiteX3" fmla="*/ 1142265 w 1142265"/>
                <a:gd name="connsiteY3" fmla="*/ 338228 h 558682"/>
                <a:gd name="connsiteX4" fmla="*/ 959405 w 1142265"/>
                <a:gd name="connsiteY4" fmla="*/ 366349 h 558682"/>
                <a:gd name="connsiteX5" fmla="*/ 16858 w 1142265"/>
                <a:gd name="connsiteY5" fmla="*/ 497625 h 558682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5048 w 1028117"/>
                <a:gd name="connsiteY0" fmla="*/ 489537 h 489537"/>
                <a:gd name="connsiteX1" fmla="*/ 0 w 1028117"/>
                <a:gd name="connsiteY1" fmla="*/ 0 h 489537"/>
                <a:gd name="connsiteX2" fmla="*/ 798414 w 1028117"/>
                <a:gd name="connsiteY2" fmla="*/ 143651 h 489537"/>
                <a:gd name="connsiteX3" fmla="*/ 1028117 w 1028117"/>
                <a:gd name="connsiteY3" fmla="*/ 322676 h 489537"/>
                <a:gd name="connsiteX4" fmla="*/ 15048 w 1028117"/>
                <a:gd name="connsiteY4" fmla="*/ 489537 h 489537"/>
                <a:gd name="connsiteX0" fmla="*/ 2011 w 1028117"/>
                <a:gd name="connsiteY0" fmla="*/ 499754 h 499754"/>
                <a:gd name="connsiteX1" fmla="*/ 0 w 1028117"/>
                <a:gd name="connsiteY1" fmla="*/ 0 h 499754"/>
                <a:gd name="connsiteX2" fmla="*/ 798414 w 1028117"/>
                <a:gd name="connsiteY2" fmla="*/ 143651 h 499754"/>
                <a:gd name="connsiteX3" fmla="*/ 1028117 w 1028117"/>
                <a:gd name="connsiteY3" fmla="*/ 322676 h 499754"/>
                <a:gd name="connsiteX4" fmla="*/ 2011 w 1028117"/>
                <a:gd name="connsiteY4" fmla="*/ 499754 h 499754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801056 w 1030759"/>
                <a:gd name="connsiteY2" fmla="*/ 143651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737777 w 1030759"/>
                <a:gd name="connsiteY2" fmla="*/ 24603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670 w 1078627"/>
                <a:gd name="connsiteY0" fmla="*/ 499329 h 499329"/>
                <a:gd name="connsiteX1" fmla="*/ 2642 w 1078627"/>
                <a:gd name="connsiteY1" fmla="*/ 0 h 499329"/>
                <a:gd name="connsiteX2" fmla="*/ 737777 w 1078627"/>
                <a:gd name="connsiteY2" fmla="*/ 24603 h 499329"/>
                <a:gd name="connsiteX3" fmla="*/ 1078627 w 1078627"/>
                <a:gd name="connsiteY3" fmla="*/ 486068 h 499329"/>
                <a:gd name="connsiteX4" fmla="*/ 670 w 1078627"/>
                <a:gd name="connsiteY4" fmla="*/ 499329 h 499329"/>
                <a:gd name="connsiteX0" fmla="*/ 670 w 1078627"/>
                <a:gd name="connsiteY0" fmla="*/ 499329 h 499329"/>
                <a:gd name="connsiteX1" fmla="*/ 2642 w 1078627"/>
                <a:gd name="connsiteY1" fmla="*/ 0 h 499329"/>
                <a:gd name="connsiteX2" fmla="*/ 830757 w 1078627"/>
                <a:gd name="connsiteY2" fmla="*/ 86036 h 499329"/>
                <a:gd name="connsiteX3" fmla="*/ 1078627 w 1078627"/>
                <a:gd name="connsiteY3" fmla="*/ 486068 h 499329"/>
                <a:gd name="connsiteX4" fmla="*/ 670 w 1078627"/>
                <a:gd name="connsiteY4" fmla="*/ 499329 h 499329"/>
                <a:gd name="connsiteX0" fmla="*/ 670 w 1098552"/>
                <a:gd name="connsiteY0" fmla="*/ 499329 h 499329"/>
                <a:gd name="connsiteX1" fmla="*/ 2642 w 1098552"/>
                <a:gd name="connsiteY1" fmla="*/ 0 h 499329"/>
                <a:gd name="connsiteX2" fmla="*/ 830757 w 1098552"/>
                <a:gd name="connsiteY2" fmla="*/ 86036 h 499329"/>
                <a:gd name="connsiteX3" fmla="*/ 1098552 w 1098552"/>
                <a:gd name="connsiteY3" fmla="*/ 396862 h 499329"/>
                <a:gd name="connsiteX4" fmla="*/ 670 w 1098552"/>
                <a:gd name="connsiteY4" fmla="*/ 499329 h 499329"/>
                <a:gd name="connsiteX0" fmla="*/ 670 w 1098552"/>
                <a:gd name="connsiteY0" fmla="*/ 499329 h 499329"/>
                <a:gd name="connsiteX1" fmla="*/ 2642 w 1098552"/>
                <a:gd name="connsiteY1" fmla="*/ 0 h 499329"/>
                <a:gd name="connsiteX2" fmla="*/ 839643 w 1098552"/>
                <a:gd name="connsiteY2" fmla="*/ 30857 h 499329"/>
                <a:gd name="connsiteX3" fmla="*/ 1098552 w 1098552"/>
                <a:gd name="connsiteY3" fmla="*/ 396862 h 499329"/>
                <a:gd name="connsiteX4" fmla="*/ 670 w 1098552"/>
                <a:gd name="connsiteY4" fmla="*/ 499329 h 49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8552" h="499329">
                  <a:moveTo>
                    <a:pt x="670" y="499329"/>
                  </a:moveTo>
                  <a:cubicBezTo>
                    <a:pt x="0" y="332744"/>
                    <a:pt x="3312" y="166585"/>
                    <a:pt x="2642" y="0"/>
                  </a:cubicBezTo>
                  <a:lnTo>
                    <a:pt x="839643" y="30857"/>
                  </a:lnTo>
                  <a:lnTo>
                    <a:pt x="1098552" y="396862"/>
                  </a:lnTo>
                  <a:lnTo>
                    <a:pt x="670" y="49932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2" name="Rectangle 211"/>
            <p:cNvSpPr/>
            <p:nvPr/>
          </p:nvSpPr>
          <p:spPr>
            <a:xfrm rot="17814613">
              <a:off x="6539624" y="1545807"/>
              <a:ext cx="401528" cy="411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219" name="Group 399"/>
            <p:cNvGrpSpPr/>
            <p:nvPr/>
          </p:nvGrpSpPr>
          <p:grpSpPr>
            <a:xfrm rot="13333282">
              <a:off x="7218380" y="1885573"/>
              <a:ext cx="922643" cy="113335"/>
              <a:chOff x="2514600" y="6400800"/>
              <a:chExt cx="1981038" cy="304800"/>
            </a:xfrm>
            <a:grpFill/>
          </p:grpSpPr>
          <p:sp>
            <p:nvSpPr>
              <p:cNvPr id="277" name="Rectangle 276"/>
              <p:cNvSpPr/>
              <p:nvPr/>
            </p:nvSpPr>
            <p:spPr>
              <a:xfrm>
                <a:off x="2514600" y="6477000"/>
                <a:ext cx="1981038" cy="228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78" name="Isosceles Triangle 277"/>
              <p:cNvSpPr/>
              <p:nvPr/>
            </p:nvSpPr>
            <p:spPr>
              <a:xfrm>
                <a:off x="31240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79" name="Isosceles Triangle 278"/>
              <p:cNvSpPr/>
              <p:nvPr/>
            </p:nvSpPr>
            <p:spPr>
              <a:xfrm>
                <a:off x="32002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0" name="Isosceles Triangle 279"/>
              <p:cNvSpPr/>
              <p:nvPr/>
            </p:nvSpPr>
            <p:spPr>
              <a:xfrm>
                <a:off x="32764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1" name="Isosceles Triangle 280"/>
              <p:cNvSpPr/>
              <p:nvPr/>
            </p:nvSpPr>
            <p:spPr>
              <a:xfrm>
                <a:off x="33526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2" name="Isosceles Triangle 281"/>
              <p:cNvSpPr/>
              <p:nvPr/>
            </p:nvSpPr>
            <p:spPr>
              <a:xfrm>
                <a:off x="34288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3" name="Isosceles Triangle 282"/>
              <p:cNvSpPr/>
              <p:nvPr/>
            </p:nvSpPr>
            <p:spPr>
              <a:xfrm>
                <a:off x="35050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4" name="Isosceles Triangle 283"/>
              <p:cNvSpPr/>
              <p:nvPr/>
            </p:nvSpPr>
            <p:spPr>
              <a:xfrm>
                <a:off x="35812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5" name="Isosceles Triangle 284"/>
              <p:cNvSpPr/>
              <p:nvPr/>
            </p:nvSpPr>
            <p:spPr>
              <a:xfrm>
                <a:off x="36574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6" name="Isosceles Triangle 285"/>
              <p:cNvSpPr/>
              <p:nvPr/>
            </p:nvSpPr>
            <p:spPr>
              <a:xfrm>
                <a:off x="37336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7" name="Isosceles Triangle 286"/>
              <p:cNvSpPr/>
              <p:nvPr/>
            </p:nvSpPr>
            <p:spPr>
              <a:xfrm>
                <a:off x="38098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8" name="Isosceles Triangle 287"/>
              <p:cNvSpPr/>
              <p:nvPr/>
            </p:nvSpPr>
            <p:spPr>
              <a:xfrm>
                <a:off x="38860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89" name="Isosceles Triangle 288"/>
              <p:cNvSpPr/>
              <p:nvPr/>
            </p:nvSpPr>
            <p:spPr>
              <a:xfrm>
                <a:off x="39622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0" name="Isosceles Triangle 289"/>
              <p:cNvSpPr/>
              <p:nvPr/>
            </p:nvSpPr>
            <p:spPr>
              <a:xfrm>
                <a:off x="40384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1" name="Isosceles Triangle 290"/>
              <p:cNvSpPr/>
              <p:nvPr/>
            </p:nvSpPr>
            <p:spPr>
              <a:xfrm>
                <a:off x="41146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2" name="Isosceles Triangle 291"/>
              <p:cNvSpPr/>
              <p:nvPr/>
            </p:nvSpPr>
            <p:spPr>
              <a:xfrm>
                <a:off x="41908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3" name="Isosceles Triangle 292"/>
              <p:cNvSpPr/>
              <p:nvPr/>
            </p:nvSpPr>
            <p:spPr>
              <a:xfrm>
                <a:off x="42670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4" name="Isosceles Triangle 293"/>
              <p:cNvSpPr/>
              <p:nvPr/>
            </p:nvSpPr>
            <p:spPr>
              <a:xfrm>
                <a:off x="43432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5" name="Isosceles Triangle 294"/>
              <p:cNvSpPr/>
              <p:nvPr/>
            </p:nvSpPr>
            <p:spPr>
              <a:xfrm>
                <a:off x="44194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6" name="Isosceles Triangle 295"/>
              <p:cNvSpPr/>
              <p:nvPr/>
            </p:nvSpPr>
            <p:spPr>
              <a:xfrm>
                <a:off x="25146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7" name="Isosceles Triangle 296"/>
              <p:cNvSpPr/>
              <p:nvPr/>
            </p:nvSpPr>
            <p:spPr>
              <a:xfrm>
                <a:off x="25908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8" name="Isosceles Triangle 297"/>
              <p:cNvSpPr/>
              <p:nvPr/>
            </p:nvSpPr>
            <p:spPr>
              <a:xfrm>
                <a:off x="26670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99" name="Isosceles Triangle 298"/>
              <p:cNvSpPr/>
              <p:nvPr/>
            </p:nvSpPr>
            <p:spPr>
              <a:xfrm>
                <a:off x="27432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0" name="Isosceles Triangle 299"/>
              <p:cNvSpPr/>
              <p:nvPr/>
            </p:nvSpPr>
            <p:spPr>
              <a:xfrm>
                <a:off x="28194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1" name="Isosceles Triangle 300"/>
              <p:cNvSpPr/>
              <p:nvPr/>
            </p:nvSpPr>
            <p:spPr>
              <a:xfrm>
                <a:off x="28956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2" name="Isosceles Triangle 301"/>
              <p:cNvSpPr/>
              <p:nvPr/>
            </p:nvSpPr>
            <p:spPr>
              <a:xfrm>
                <a:off x="29718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303" name="Isosceles Triangle 302"/>
              <p:cNvSpPr/>
              <p:nvPr/>
            </p:nvSpPr>
            <p:spPr>
              <a:xfrm>
                <a:off x="30480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214" name="Freeform 213"/>
            <p:cNvSpPr/>
            <p:nvPr/>
          </p:nvSpPr>
          <p:spPr>
            <a:xfrm rot="10800000">
              <a:off x="6110754" y="4895272"/>
              <a:ext cx="2222283" cy="274320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100803 w 1142265"/>
                <a:gd name="connsiteY5" fmla="*/ 459199 h 497625"/>
                <a:gd name="connsiteX6" fmla="*/ 885936 w 1142265"/>
                <a:gd name="connsiteY6" fmla="*/ 451425 h 497625"/>
                <a:gd name="connsiteX7" fmla="*/ 16858 w 1142265"/>
                <a:gd name="connsiteY7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100803 w 1142265"/>
                <a:gd name="connsiteY4" fmla="*/ 459199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74272"/>
                <a:gd name="connsiteY0" fmla="*/ 497625 h 497625"/>
                <a:gd name="connsiteX1" fmla="*/ 0 w 1174272"/>
                <a:gd name="connsiteY1" fmla="*/ 0 h 497625"/>
                <a:gd name="connsiteX2" fmla="*/ 798414 w 1174272"/>
                <a:gd name="connsiteY2" fmla="*/ 143651 h 497625"/>
                <a:gd name="connsiteX3" fmla="*/ 1142265 w 1174272"/>
                <a:gd name="connsiteY3" fmla="*/ 338228 h 497625"/>
                <a:gd name="connsiteX4" fmla="*/ 1174272 w 1174272"/>
                <a:gd name="connsiteY4" fmla="*/ 374123 h 497625"/>
                <a:gd name="connsiteX5" fmla="*/ 885936 w 1174272"/>
                <a:gd name="connsiteY5" fmla="*/ 451425 h 497625"/>
                <a:gd name="connsiteX6" fmla="*/ 16858 w 1174272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558682"/>
                <a:gd name="connsiteX1" fmla="*/ 0 w 1142265"/>
                <a:gd name="connsiteY1" fmla="*/ 0 h 558682"/>
                <a:gd name="connsiteX2" fmla="*/ 798414 w 1142265"/>
                <a:gd name="connsiteY2" fmla="*/ 143651 h 558682"/>
                <a:gd name="connsiteX3" fmla="*/ 1142265 w 1142265"/>
                <a:gd name="connsiteY3" fmla="*/ 338228 h 558682"/>
                <a:gd name="connsiteX4" fmla="*/ 959405 w 1142265"/>
                <a:gd name="connsiteY4" fmla="*/ 366349 h 558682"/>
                <a:gd name="connsiteX5" fmla="*/ 16858 w 1142265"/>
                <a:gd name="connsiteY5" fmla="*/ 497625 h 558682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5048 w 1028117"/>
                <a:gd name="connsiteY0" fmla="*/ 489537 h 489537"/>
                <a:gd name="connsiteX1" fmla="*/ 0 w 1028117"/>
                <a:gd name="connsiteY1" fmla="*/ 0 h 489537"/>
                <a:gd name="connsiteX2" fmla="*/ 798414 w 1028117"/>
                <a:gd name="connsiteY2" fmla="*/ 143651 h 489537"/>
                <a:gd name="connsiteX3" fmla="*/ 1028117 w 1028117"/>
                <a:gd name="connsiteY3" fmla="*/ 322676 h 489537"/>
                <a:gd name="connsiteX4" fmla="*/ 15048 w 1028117"/>
                <a:gd name="connsiteY4" fmla="*/ 489537 h 489537"/>
                <a:gd name="connsiteX0" fmla="*/ 2011 w 1028117"/>
                <a:gd name="connsiteY0" fmla="*/ 499754 h 499754"/>
                <a:gd name="connsiteX1" fmla="*/ 0 w 1028117"/>
                <a:gd name="connsiteY1" fmla="*/ 0 h 499754"/>
                <a:gd name="connsiteX2" fmla="*/ 798414 w 1028117"/>
                <a:gd name="connsiteY2" fmla="*/ 143651 h 499754"/>
                <a:gd name="connsiteX3" fmla="*/ 1028117 w 1028117"/>
                <a:gd name="connsiteY3" fmla="*/ 322676 h 499754"/>
                <a:gd name="connsiteX4" fmla="*/ 2011 w 1028117"/>
                <a:gd name="connsiteY4" fmla="*/ 499754 h 499754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801056 w 1030759"/>
                <a:gd name="connsiteY2" fmla="*/ 143651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670 w 1030759"/>
                <a:gd name="connsiteY0" fmla="*/ 675826 h 675826"/>
                <a:gd name="connsiteX1" fmla="*/ 2642 w 1030759"/>
                <a:gd name="connsiteY1" fmla="*/ 176497 h 675826"/>
                <a:gd name="connsiteX2" fmla="*/ 805039 w 1030759"/>
                <a:gd name="connsiteY2" fmla="*/ 0 h 675826"/>
                <a:gd name="connsiteX3" fmla="*/ 1030759 w 1030759"/>
                <a:gd name="connsiteY3" fmla="*/ 499173 h 675826"/>
                <a:gd name="connsiteX4" fmla="*/ 670 w 1030759"/>
                <a:gd name="connsiteY4" fmla="*/ 675826 h 675826"/>
                <a:gd name="connsiteX0" fmla="*/ 670 w 1030759"/>
                <a:gd name="connsiteY0" fmla="*/ 659559 h 659559"/>
                <a:gd name="connsiteX1" fmla="*/ 2642 w 1030759"/>
                <a:gd name="connsiteY1" fmla="*/ 160230 h 659559"/>
                <a:gd name="connsiteX2" fmla="*/ 674196 w 1030759"/>
                <a:gd name="connsiteY2" fmla="*/ 0 h 659559"/>
                <a:gd name="connsiteX3" fmla="*/ 1030759 w 1030759"/>
                <a:gd name="connsiteY3" fmla="*/ 482906 h 659559"/>
                <a:gd name="connsiteX4" fmla="*/ 670 w 1030759"/>
                <a:gd name="connsiteY4" fmla="*/ 659559 h 659559"/>
                <a:gd name="connsiteX0" fmla="*/ 670 w 1087137"/>
                <a:gd name="connsiteY0" fmla="*/ 659559 h 698817"/>
                <a:gd name="connsiteX1" fmla="*/ 2642 w 1087137"/>
                <a:gd name="connsiteY1" fmla="*/ 160230 h 698817"/>
                <a:gd name="connsiteX2" fmla="*/ 674196 w 1087137"/>
                <a:gd name="connsiteY2" fmla="*/ 0 h 698817"/>
                <a:gd name="connsiteX3" fmla="*/ 1087137 w 1087137"/>
                <a:gd name="connsiteY3" fmla="*/ 698817 h 698817"/>
                <a:gd name="connsiteX4" fmla="*/ 670 w 1087137"/>
                <a:gd name="connsiteY4" fmla="*/ 659559 h 698817"/>
                <a:gd name="connsiteX0" fmla="*/ 670 w 1087137"/>
                <a:gd name="connsiteY0" fmla="*/ 499329 h 538587"/>
                <a:gd name="connsiteX1" fmla="*/ 2642 w 1087137"/>
                <a:gd name="connsiteY1" fmla="*/ 0 h 538587"/>
                <a:gd name="connsiteX2" fmla="*/ 674196 w 1087137"/>
                <a:gd name="connsiteY2" fmla="*/ 55681 h 538587"/>
                <a:gd name="connsiteX3" fmla="*/ 1087137 w 1087137"/>
                <a:gd name="connsiteY3" fmla="*/ 538587 h 538587"/>
                <a:gd name="connsiteX4" fmla="*/ 670 w 1087137"/>
                <a:gd name="connsiteY4" fmla="*/ 499329 h 538587"/>
                <a:gd name="connsiteX0" fmla="*/ 670 w 1087137"/>
                <a:gd name="connsiteY0" fmla="*/ 499329 h 538587"/>
                <a:gd name="connsiteX1" fmla="*/ 2642 w 1087137"/>
                <a:gd name="connsiteY1" fmla="*/ 0 h 538587"/>
                <a:gd name="connsiteX2" fmla="*/ 822091 w 1087137"/>
                <a:gd name="connsiteY2" fmla="*/ 78600 h 538587"/>
                <a:gd name="connsiteX3" fmla="*/ 1087137 w 1087137"/>
                <a:gd name="connsiteY3" fmla="*/ 538587 h 538587"/>
                <a:gd name="connsiteX4" fmla="*/ 670 w 1087137"/>
                <a:gd name="connsiteY4" fmla="*/ 499329 h 53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7137" h="538587">
                  <a:moveTo>
                    <a:pt x="670" y="499329"/>
                  </a:moveTo>
                  <a:cubicBezTo>
                    <a:pt x="0" y="332744"/>
                    <a:pt x="3312" y="166585"/>
                    <a:pt x="2642" y="0"/>
                  </a:cubicBezTo>
                  <a:lnTo>
                    <a:pt x="822091" y="78600"/>
                  </a:lnTo>
                  <a:lnTo>
                    <a:pt x="1087137" y="538587"/>
                  </a:lnTo>
                  <a:lnTo>
                    <a:pt x="670" y="499329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5" name="Freeform 214"/>
            <p:cNvSpPr/>
            <p:nvPr/>
          </p:nvSpPr>
          <p:spPr>
            <a:xfrm rot="10818559">
              <a:off x="6568838" y="5092381"/>
              <a:ext cx="1760513" cy="270164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100803 w 1142265"/>
                <a:gd name="connsiteY5" fmla="*/ 459199 h 497625"/>
                <a:gd name="connsiteX6" fmla="*/ 885936 w 1142265"/>
                <a:gd name="connsiteY6" fmla="*/ 451425 h 497625"/>
                <a:gd name="connsiteX7" fmla="*/ 16858 w 1142265"/>
                <a:gd name="connsiteY7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100803 w 1142265"/>
                <a:gd name="connsiteY4" fmla="*/ 459199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74272"/>
                <a:gd name="connsiteY0" fmla="*/ 497625 h 497625"/>
                <a:gd name="connsiteX1" fmla="*/ 0 w 1174272"/>
                <a:gd name="connsiteY1" fmla="*/ 0 h 497625"/>
                <a:gd name="connsiteX2" fmla="*/ 798414 w 1174272"/>
                <a:gd name="connsiteY2" fmla="*/ 143651 h 497625"/>
                <a:gd name="connsiteX3" fmla="*/ 1142265 w 1174272"/>
                <a:gd name="connsiteY3" fmla="*/ 338228 h 497625"/>
                <a:gd name="connsiteX4" fmla="*/ 1174272 w 1174272"/>
                <a:gd name="connsiteY4" fmla="*/ 374123 h 497625"/>
                <a:gd name="connsiteX5" fmla="*/ 885936 w 1174272"/>
                <a:gd name="connsiteY5" fmla="*/ 451425 h 497625"/>
                <a:gd name="connsiteX6" fmla="*/ 16858 w 1174272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558682"/>
                <a:gd name="connsiteX1" fmla="*/ 0 w 1142265"/>
                <a:gd name="connsiteY1" fmla="*/ 0 h 558682"/>
                <a:gd name="connsiteX2" fmla="*/ 798414 w 1142265"/>
                <a:gd name="connsiteY2" fmla="*/ 143651 h 558682"/>
                <a:gd name="connsiteX3" fmla="*/ 1142265 w 1142265"/>
                <a:gd name="connsiteY3" fmla="*/ 338228 h 558682"/>
                <a:gd name="connsiteX4" fmla="*/ 959405 w 1142265"/>
                <a:gd name="connsiteY4" fmla="*/ 366349 h 558682"/>
                <a:gd name="connsiteX5" fmla="*/ 16858 w 1142265"/>
                <a:gd name="connsiteY5" fmla="*/ 497625 h 558682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5048 w 1028117"/>
                <a:gd name="connsiteY0" fmla="*/ 489537 h 489537"/>
                <a:gd name="connsiteX1" fmla="*/ 0 w 1028117"/>
                <a:gd name="connsiteY1" fmla="*/ 0 h 489537"/>
                <a:gd name="connsiteX2" fmla="*/ 798414 w 1028117"/>
                <a:gd name="connsiteY2" fmla="*/ 143651 h 489537"/>
                <a:gd name="connsiteX3" fmla="*/ 1028117 w 1028117"/>
                <a:gd name="connsiteY3" fmla="*/ 322676 h 489537"/>
                <a:gd name="connsiteX4" fmla="*/ 15048 w 1028117"/>
                <a:gd name="connsiteY4" fmla="*/ 489537 h 489537"/>
                <a:gd name="connsiteX0" fmla="*/ 2011 w 1028117"/>
                <a:gd name="connsiteY0" fmla="*/ 499754 h 499754"/>
                <a:gd name="connsiteX1" fmla="*/ 0 w 1028117"/>
                <a:gd name="connsiteY1" fmla="*/ 0 h 499754"/>
                <a:gd name="connsiteX2" fmla="*/ 798414 w 1028117"/>
                <a:gd name="connsiteY2" fmla="*/ 143651 h 499754"/>
                <a:gd name="connsiteX3" fmla="*/ 1028117 w 1028117"/>
                <a:gd name="connsiteY3" fmla="*/ 322676 h 499754"/>
                <a:gd name="connsiteX4" fmla="*/ 2011 w 1028117"/>
                <a:gd name="connsiteY4" fmla="*/ 499754 h 499754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801056 w 1030759"/>
                <a:gd name="connsiteY2" fmla="*/ 143651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830188 w 1030759"/>
                <a:gd name="connsiteY2" fmla="*/ 38008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670 w 1177148"/>
                <a:gd name="connsiteY0" fmla="*/ 499329 h 565057"/>
                <a:gd name="connsiteX1" fmla="*/ 2642 w 1177148"/>
                <a:gd name="connsiteY1" fmla="*/ 0 h 565057"/>
                <a:gd name="connsiteX2" fmla="*/ 830188 w 1177148"/>
                <a:gd name="connsiteY2" fmla="*/ 38008 h 565057"/>
                <a:gd name="connsiteX3" fmla="*/ 1177148 w 1177148"/>
                <a:gd name="connsiteY3" fmla="*/ 565057 h 565057"/>
                <a:gd name="connsiteX4" fmla="*/ 670 w 1177148"/>
                <a:gd name="connsiteY4" fmla="*/ 499329 h 565057"/>
                <a:gd name="connsiteX0" fmla="*/ 670 w 1236776"/>
                <a:gd name="connsiteY0" fmla="*/ 499329 h 499329"/>
                <a:gd name="connsiteX1" fmla="*/ 2642 w 1236776"/>
                <a:gd name="connsiteY1" fmla="*/ 0 h 499329"/>
                <a:gd name="connsiteX2" fmla="*/ 830188 w 1236776"/>
                <a:gd name="connsiteY2" fmla="*/ 38008 h 499329"/>
                <a:gd name="connsiteX3" fmla="*/ 1236776 w 1236776"/>
                <a:gd name="connsiteY3" fmla="*/ 339713 h 499329"/>
                <a:gd name="connsiteX4" fmla="*/ 670 w 1236776"/>
                <a:gd name="connsiteY4" fmla="*/ 499329 h 499329"/>
                <a:gd name="connsiteX0" fmla="*/ 670 w 1340439"/>
                <a:gd name="connsiteY0" fmla="*/ 499329 h 499329"/>
                <a:gd name="connsiteX1" fmla="*/ 2642 w 1340439"/>
                <a:gd name="connsiteY1" fmla="*/ 0 h 499329"/>
                <a:gd name="connsiteX2" fmla="*/ 830188 w 1340439"/>
                <a:gd name="connsiteY2" fmla="*/ 38008 h 499329"/>
                <a:gd name="connsiteX3" fmla="*/ 1236776 w 1340439"/>
                <a:gd name="connsiteY3" fmla="*/ 339713 h 499329"/>
                <a:gd name="connsiteX4" fmla="*/ 1340439 w 1340439"/>
                <a:gd name="connsiteY4" fmla="*/ 386336 h 499329"/>
                <a:gd name="connsiteX5" fmla="*/ 670 w 1340439"/>
                <a:gd name="connsiteY5" fmla="*/ 499329 h 499329"/>
                <a:gd name="connsiteX0" fmla="*/ 1265 w 1337797"/>
                <a:gd name="connsiteY0" fmla="*/ 426204 h 426204"/>
                <a:gd name="connsiteX1" fmla="*/ 0 w 1337797"/>
                <a:gd name="connsiteY1" fmla="*/ 0 h 426204"/>
                <a:gd name="connsiteX2" fmla="*/ 827546 w 1337797"/>
                <a:gd name="connsiteY2" fmla="*/ 38008 h 426204"/>
                <a:gd name="connsiteX3" fmla="*/ 1234134 w 1337797"/>
                <a:gd name="connsiteY3" fmla="*/ 339713 h 426204"/>
                <a:gd name="connsiteX4" fmla="*/ 1337797 w 1337797"/>
                <a:gd name="connsiteY4" fmla="*/ 386336 h 426204"/>
                <a:gd name="connsiteX5" fmla="*/ 1265 w 1337797"/>
                <a:gd name="connsiteY5" fmla="*/ 426204 h 426204"/>
                <a:gd name="connsiteX0" fmla="*/ 1265 w 1337797"/>
                <a:gd name="connsiteY0" fmla="*/ 426204 h 426204"/>
                <a:gd name="connsiteX1" fmla="*/ 0 w 1337797"/>
                <a:gd name="connsiteY1" fmla="*/ 0 h 426204"/>
                <a:gd name="connsiteX2" fmla="*/ 33150 w 1337797"/>
                <a:gd name="connsiteY2" fmla="*/ 18706 h 426204"/>
                <a:gd name="connsiteX3" fmla="*/ 827546 w 1337797"/>
                <a:gd name="connsiteY3" fmla="*/ 38008 h 426204"/>
                <a:gd name="connsiteX4" fmla="*/ 1234134 w 1337797"/>
                <a:gd name="connsiteY4" fmla="*/ 339713 h 426204"/>
                <a:gd name="connsiteX5" fmla="*/ 1337797 w 1337797"/>
                <a:gd name="connsiteY5" fmla="*/ 386336 h 426204"/>
                <a:gd name="connsiteX6" fmla="*/ 1265 w 1337797"/>
                <a:gd name="connsiteY6" fmla="*/ 426204 h 426204"/>
                <a:gd name="connsiteX0" fmla="*/ 1265 w 1388884"/>
                <a:gd name="connsiteY0" fmla="*/ 426204 h 426204"/>
                <a:gd name="connsiteX1" fmla="*/ 0 w 1388884"/>
                <a:gd name="connsiteY1" fmla="*/ 0 h 426204"/>
                <a:gd name="connsiteX2" fmla="*/ 33150 w 1388884"/>
                <a:gd name="connsiteY2" fmla="*/ 18706 h 426204"/>
                <a:gd name="connsiteX3" fmla="*/ 827546 w 1388884"/>
                <a:gd name="connsiteY3" fmla="*/ 38008 h 426204"/>
                <a:gd name="connsiteX4" fmla="*/ 1234134 w 1388884"/>
                <a:gd name="connsiteY4" fmla="*/ 339713 h 426204"/>
                <a:gd name="connsiteX5" fmla="*/ 1388884 w 1388884"/>
                <a:gd name="connsiteY5" fmla="*/ 336007 h 426204"/>
                <a:gd name="connsiteX6" fmla="*/ 1265 w 1388884"/>
                <a:gd name="connsiteY6" fmla="*/ 426204 h 426204"/>
                <a:gd name="connsiteX0" fmla="*/ 1265 w 1388884"/>
                <a:gd name="connsiteY0" fmla="*/ 426653 h 426653"/>
                <a:gd name="connsiteX1" fmla="*/ 0 w 1388884"/>
                <a:gd name="connsiteY1" fmla="*/ 449 h 426653"/>
                <a:gd name="connsiteX2" fmla="*/ 33150 w 1388884"/>
                <a:gd name="connsiteY2" fmla="*/ 19155 h 426653"/>
                <a:gd name="connsiteX3" fmla="*/ 827546 w 1388884"/>
                <a:gd name="connsiteY3" fmla="*/ 38457 h 426653"/>
                <a:gd name="connsiteX4" fmla="*/ 918991 w 1388884"/>
                <a:gd name="connsiteY4" fmla="*/ 0 h 426653"/>
                <a:gd name="connsiteX5" fmla="*/ 1234134 w 1388884"/>
                <a:gd name="connsiteY5" fmla="*/ 340162 h 426653"/>
                <a:gd name="connsiteX6" fmla="*/ 1388884 w 1388884"/>
                <a:gd name="connsiteY6" fmla="*/ 336456 h 426653"/>
                <a:gd name="connsiteX7" fmla="*/ 1265 w 1388884"/>
                <a:gd name="connsiteY7" fmla="*/ 426653 h 426653"/>
                <a:gd name="connsiteX0" fmla="*/ 1265 w 1388884"/>
                <a:gd name="connsiteY0" fmla="*/ 426653 h 426653"/>
                <a:gd name="connsiteX1" fmla="*/ 0 w 1388884"/>
                <a:gd name="connsiteY1" fmla="*/ 449 h 426653"/>
                <a:gd name="connsiteX2" fmla="*/ 33150 w 1388884"/>
                <a:gd name="connsiteY2" fmla="*/ 19155 h 426653"/>
                <a:gd name="connsiteX3" fmla="*/ 827546 w 1388884"/>
                <a:gd name="connsiteY3" fmla="*/ 38457 h 426653"/>
                <a:gd name="connsiteX4" fmla="*/ 918991 w 1388884"/>
                <a:gd name="connsiteY4" fmla="*/ 0 h 426653"/>
                <a:gd name="connsiteX5" fmla="*/ 1269133 w 1388884"/>
                <a:gd name="connsiteY5" fmla="*/ 298466 h 426653"/>
                <a:gd name="connsiteX6" fmla="*/ 1388884 w 1388884"/>
                <a:gd name="connsiteY6" fmla="*/ 336456 h 426653"/>
                <a:gd name="connsiteX7" fmla="*/ 1265 w 1388884"/>
                <a:gd name="connsiteY7" fmla="*/ 426653 h 426653"/>
                <a:gd name="connsiteX0" fmla="*/ 1265 w 1388884"/>
                <a:gd name="connsiteY0" fmla="*/ 426653 h 426653"/>
                <a:gd name="connsiteX1" fmla="*/ 0 w 1388884"/>
                <a:gd name="connsiteY1" fmla="*/ 449 h 426653"/>
                <a:gd name="connsiteX2" fmla="*/ 33150 w 1388884"/>
                <a:gd name="connsiteY2" fmla="*/ 19155 h 426653"/>
                <a:gd name="connsiteX3" fmla="*/ 827546 w 1388884"/>
                <a:gd name="connsiteY3" fmla="*/ 38457 h 426653"/>
                <a:gd name="connsiteX4" fmla="*/ 918991 w 1388884"/>
                <a:gd name="connsiteY4" fmla="*/ 0 h 426653"/>
                <a:gd name="connsiteX5" fmla="*/ 1388884 w 1388884"/>
                <a:gd name="connsiteY5" fmla="*/ 336456 h 426653"/>
                <a:gd name="connsiteX6" fmla="*/ 1265 w 1388884"/>
                <a:gd name="connsiteY6" fmla="*/ 426653 h 426653"/>
                <a:gd name="connsiteX0" fmla="*/ 1265 w 1370774"/>
                <a:gd name="connsiteY0" fmla="*/ 426653 h 426653"/>
                <a:gd name="connsiteX1" fmla="*/ 0 w 1370774"/>
                <a:gd name="connsiteY1" fmla="*/ 449 h 426653"/>
                <a:gd name="connsiteX2" fmla="*/ 33150 w 1370774"/>
                <a:gd name="connsiteY2" fmla="*/ 19155 h 426653"/>
                <a:gd name="connsiteX3" fmla="*/ 827546 w 1370774"/>
                <a:gd name="connsiteY3" fmla="*/ 38457 h 426653"/>
                <a:gd name="connsiteX4" fmla="*/ 918991 w 1370774"/>
                <a:gd name="connsiteY4" fmla="*/ 0 h 426653"/>
                <a:gd name="connsiteX5" fmla="*/ 1370774 w 1370774"/>
                <a:gd name="connsiteY5" fmla="*/ 403646 h 426653"/>
                <a:gd name="connsiteX6" fmla="*/ 1265 w 1370774"/>
                <a:gd name="connsiteY6" fmla="*/ 426653 h 426653"/>
                <a:gd name="connsiteX0" fmla="*/ 1265 w 1370774"/>
                <a:gd name="connsiteY0" fmla="*/ 426653 h 426653"/>
                <a:gd name="connsiteX1" fmla="*/ 0 w 1370774"/>
                <a:gd name="connsiteY1" fmla="*/ 449 h 426653"/>
                <a:gd name="connsiteX2" fmla="*/ 33150 w 1370774"/>
                <a:gd name="connsiteY2" fmla="*/ 19155 h 426653"/>
                <a:gd name="connsiteX3" fmla="*/ 918991 w 1370774"/>
                <a:gd name="connsiteY3" fmla="*/ 0 h 426653"/>
                <a:gd name="connsiteX4" fmla="*/ 1370774 w 1370774"/>
                <a:gd name="connsiteY4" fmla="*/ 403646 h 426653"/>
                <a:gd name="connsiteX5" fmla="*/ 1265 w 1370774"/>
                <a:gd name="connsiteY5" fmla="*/ 426653 h 426653"/>
                <a:gd name="connsiteX0" fmla="*/ 1265 w 1370774"/>
                <a:gd name="connsiteY0" fmla="*/ 426653 h 426653"/>
                <a:gd name="connsiteX1" fmla="*/ 0 w 1370774"/>
                <a:gd name="connsiteY1" fmla="*/ 449 h 426653"/>
                <a:gd name="connsiteX2" fmla="*/ 918991 w 1370774"/>
                <a:gd name="connsiteY2" fmla="*/ 0 h 426653"/>
                <a:gd name="connsiteX3" fmla="*/ 1370774 w 1370774"/>
                <a:gd name="connsiteY3" fmla="*/ 403646 h 426653"/>
                <a:gd name="connsiteX4" fmla="*/ 1265 w 1370774"/>
                <a:gd name="connsiteY4" fmla="*/ 426653 h 42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370774" h="426653">
                  <a:moveTo>
                    <a:pt x="1265" y="426653"/>
                  </a:moveTo>
                  <a:cubicBezTo>
                    <a:pt x="595" y="260068"/>
                    <a:pt x="670" y="167034"/>
                    <a:pt x="0" y="449"/>
                  </a:cubicBezTo>
                  <a:lnTo>
                    <a:pt x="918991" y="0"/>
                  </a:lnTo>
                  <a:lnTo>
                    <a:pt x="1370774" y="403646"/>
                  </a:lnTo>
                  <a:lnTo>
                    <a:pt x="1265" y="426653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16" name="Freeform 215"/>
            <p:cNvSpPr/>
            <p:nvPr/>
          </p:nvSpPr>
          <p:spPr>
            <a:xfrm rot="9209547">
              <a:off x="6215798" y="4502243"/>
              <a:ext cx="1725578" cy="664181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100803 w 1142265"/>
                <a:gd name="connsiteY5" fmla="*/ 459199 h 497625"/>
                <a:gd name="connsiteX6" fmla="*/ 885936 w 1142265"/>
                <a:gd name="connsiteY6" fmla="*/ 451425 h 497625"/>
                <a:gd name="connsiteX7" fmla="*/ 16858 w 1142265"/>
                <a:gd name="connsiteY7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100803 w 1142265"/>
                <a:gd name="connsiteY4" fmla="*/ 459199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74272"/>
                <a:gd name="connsiteY0" fmla="*/ 497625 h 497625"/>
                <a:gd name="connsiteX1" fmla="*/ 0 w 1174272"/>
                <a:gd name="connsiteY1" fmla="*/ 0 h 497625"/>
                <a:gd name="connsiteX2" fmla="*/ 798414 w 1174272"/>
                <a:gd name="connsiteY2" fmla="*/ 143651 h 497625"/>
                <a:gd name="connsiteX3" fmla="*/ 1142265 w 1174272"/>
                <a:gd name="connsiteY3" fmla="*/ 338228 h 497625"/>
                <a:gd name="connsiteX4" fmla="*/ 1174272 w 1174272"/>
                <a:gd name="connsiteY4" fmla="*/ 374123 h 497625"/>
                <a:gd name="connsiteX5" fmla="*/ 885936 w 1174272"/>
                <a:gd name="connsiteY5" fmla="*/ 451425 h 497625"/>
                <a:gd name="connsiteX6" fmla="*/ 16858 w 1174272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558682"/>
                <a:gd name="connsiteX1" fmla="*/ 0 w 1142265"/>
                <a:gd name="connsiteY1" fmla="*/ 0 h 558682"/>
                <a:gd name="connsiteX2" fmla="*/ 798414 w 1142265"/>
                <a:gd name="connsiteY2" fmla="*/ 143651 h 558682"/>
                <a:gd name="connsiteX3" fmla="*/ 1142265 w 1142265"/>
                <a:gd name="connsiteY3" fmla="*/ 338228 h 558682"/>
                <a:gd name="connsiteX4" fmla="*/ 959405 w 1142265"/>
                <a:gd name="connsiteY4" fmla="*/ 366349 h 558682"/>
                <a:gd name="connsiteX5" fmla="*/ 16858 w 1142265"/>
                <a:gd name="connsiteY5" fmla="*/ 497625 h 558682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5048 w 1028117"/>
                <a:gd name="connsiteY0" fmla="*/ 489537 h 489537"/>
                <a:gd name="connsiteX1" fmla="*/ 0 w 1028117"/>
                <a:gd name="connsiteY1" fmla="*/ 0 h 489537"/>
                <a:gd name="connsiteX2" fmla="*/ 798414 w 1028117"/>
                <a:gd name="connsiteY2" fmla="*/ 143651 h 489537"/>
                <a:gd name="connsiteX3" fmla="*/ 1028117 w 1028117"/>
                <a:gd name="connsiteY3" fmla="*/ 322676 h 489537"/>
                <a:gd name="connsiteX4" fmla="*/ 15048 w 1028117"/>
                <a:gd name="connsiteY4" fmla="*/ 489537 h 489537"/>
                <a:gd name="connsiteX0" fmla="*/ 2011 w 1028117"/>
                <a:gd name="connsiteY0" fmla="*/ 499754 h 499754"/>
                <a:gd name="connsiteX1" fmla="*/ 0 w 1028117"/>
                <a:gd name="connsiteY1" fmla="*/ 0 h 499754"/>
                <a:gd name="connsiteX2" fmla="*/ 798414 w 1028117"/>
                <a:gd name="connsiteY2" fmla="*/ 143651 h 499754"/>
                <a:gd name="connsiteX3" fmla="*/ 1028117 w 1028117"/>
                <a:gd name="connsiteY3" fmla="*/ 322676 h 499754"/>
                <a:gd name="connsiteX4" fmla="*/ 2011 w 1028117"/>
                <a:gd name="connsiteY4" fmla="*/ 499754 h 499754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801056 w 1030759"/>
                <a:gd name="connsiteY2" fmla="*/ 143651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670 w 1030759"/>
                <a:gd name="connsiteY0" fmla="*/ 675826 h 675826"/>
                <a:gd name="connsiteX1" fmla="*/ 2642 w 1030759"/>
                <a:gd name="connsiteY1" fmla="*/ 176497 h 675826"/>
                <a:gd name="connsiteX2" fmla="*/ 805039 w 1030759"/>
                <a:gd name="connsiteY2" fmla="*/ 0 h 675826"/>
                <a:gd name="connsiteX3" fmla="*/ 1030759 w 1030759"/>
                <a:gd name="connsiteY3" fmla="*/ 499173 h 675826"/>
                <a:gd name="connsiteX4" fmla="*/ 670 w 1030759"/>
                <a:gd name="connsiteY4" fmla="*/ 675826 h 675826"/>
                <a:gd name="connsiteX0" fmla="*/ 670 w 1030759"/>
                <a:gd name="connsiteY0" fmla="*/ 659559 h 659559"/>
                <a:gd name="connsiteX1" fmla="*/ 2642 w 1030759"/>
                <a:gd name="connsiteY1" fmla="*/ 160230 h 659559"/>
                <a:gd name="connsiteX2" fmla="*/ 674196 w 1030759"/>
                <a:gd name="connsiteY2" fmla="*/ 0 h 659559"/>
                <a:gd name="connsiteX3" fmla="*/ 1030759 w 1030759"/>
                <a:gd name="connsiteY3" fmla="*/ 482906 h 659559"/>
                <a:gd name="connsiteX4" fmla="*/ 670 w 1030759"/>
                <a:gd name="connsiteY4" fmla="*/ 659559 h 659559"/>
                <a:gd name="connsiteX0" fmla="*/ 670 w 1087137"/>
                <a:gd name="connsiteY0" fmla="*/ 659559 h 698817"/>
                <a:gd name="connsiteX1" fmla="*/ 2642 w 1087137"/>
                <a:gd name="connsiteY1" fmla="*/ 160230 h 698817"/>
                <a:gd name="connsiteX2" fmla="*/ 674196 w 1087137"/>
                <a:gd name="connsiteY2" fmla="*/ 0 h 698817"/>
                <a:gd name="connsiteX3" fmla="*/ 1087137 w 1087137"/>
                <a:gd name="connsiteY3" fmla="*/ 698817 h 698817"/>
                <a:gd name="connsiteX4" fmla="*/ 670 w 1087137"/>
                <a:gd name="connsiteY4" fmla="*/ 659559 h 698817"/>
                <a:gd name="connsiteX0" fmla="*/ 670 w 1087137"/>
                <a:gd name="connsiteY0" fmla="*/ 499329 h 538587"/>
                <a:gd name="connsiteX1" fmla="*/ 2642 w 1087137"/>
                <a:gd name="connsiteY1" fmla="*/ 0 h 538587"/>
                <a:gd name="connsiteX2" fmla="*/ 674196 w 1087137"/>
                <a:gd name="connsiteY2" fmla="*/ 55681 h 538587"/>
                <a:gd name="connsiteX3" fmla="*/ 1087137 w 1087137"/>
                <a:gd name="connsiteY3" fmla="*/ 538587 h 538587"/>
                <a:gd name="connsiteX4" fmla="*/ 670 w 1087137"/>
                <a:gd name="connsiteY4" fmla="*/ 499329 h 538587"/>
                <a:gd name="connsiteX0" fmla="*/ 670 w 1087137"/>
                <a:gd name="connsiteY0" fmla="*/ 499329 h 538587"/>
                <a:gd name="connsiteX1" fmla="*/ 2642 w 1087137"/>
                <a:gd name="connsiteY1" fmla="*/ 0 h 538587"/>
                <a:gd name="connsiteX2" fmla="*/ 822091 w 1087137"/>
                <a:gd name="connsiteY2" fmla="*/ 78600 h 538587"/>
                <a:gd name="connsiteX3" fmla="*/ 1087137 w 1087137"/>
                <a:gd name="connsiteY3" fmla="*/ 538587 h 538587"/>
                <a:gd name="connsiteX4" fmla="*/ 670 w 1087137"/>
                <a:gd name="connsiteY4" fmla="*/ 499329 h 538587"/>
                <a:gd name="connsiteX0" fmla="*/ 670 w 1087137"/>
                <a:gd name="connsiteY0" fmla="*/ 499329 h 788134"/>
                <a:gd name="connsiteX1" fmla="*/ 2642 w 1087137"/>
                <a:gd name="connsiteY1" fmla="*/ 0 h 788134"/>
                <a:gd name="connsiteX2" fmla="*/ 822091 w 1087137"/>
                <a:gd name="connsiteY2" fmla="*/ 78600 h 788134"/>
                <a:gd name="connsiteX3" fmla="*/ 1087137 w 1087137"/>
                <a:gd name="connsiteY3" fmla="*/ 538587 h 788134"/>
                <a:gd name="connsiteX4" fmla="*/ 845436 w 1087137"/>
                <a:gd name="connsiteY4" fmla="*/ 788134 h 788134"/>
                <a:gd name="connsiteX5" fmla="*/ 670 w 1087137"/>
                <a:gd name="connsiteY5" fmla="*/ 499329 h 788134"/>
                <a:gd name="connsiteX0" fmla="*/ 670 w 845436"/>
                <a:gd name="connsiteY0" fmla="*/ 499329 h 788134"/>
                <a:gd name="connsiteX1" fmla="*/ 2642 w 845436"/>
                <a:gd name="connsiteY1" fmla="*/ 0 h 788134"/>
                <a:gd name="connsiteX2" fmla="*/ 822091 w 845436"/>
                <a:gd name="connsiteY2" fmla="*/ 78600 h 788134"/>
                <a:gd name="connsiteX3" fmla="*/ 845436 w 845436"/>
                <a:gd name="connsiteY3" fmla="*/ 788134 h 788134"/>
                <a:gd name="connsiteX4" fmla="*/ 670 w 845436"/>
                <a:gd name="connsiteY4" fmla="*/ 499329 h 788134"/>
                <a:gd name="connsiteX0" fmla="*/ 670 w 845436"/>
                <a:gd name="connsiteY0" fmla="*/ 525147 h 813952"/>
                <a:gd name="connsiteX1" fmla="*/ 2642 w 845436"/>
                <a:gd name="connsiteY1" fmla="*/ 25818 h 813952"/>
                <a:gd name="connsiteX2" fmla="*/ 822091 w 845436"/>
                <a:gd name="connsiteY2" fmla="*/ 104418 h 813952"/>
                <a:gd name="connsiteX3" fmla="*/ 699976 w 845436"/>
                <a:gd name="connsiteY3" fmla="*/ 2089 h 813952"/>
                <a:gd name="connsiteX4" fmla="*/ 845436 w 845436"/>
                <a:gd name="connsiteY4" fmla="*/ 813952 h 813952"/>
                <a:gd name="connsiteX5" fmla="*/ 670 w 845436"/>
                <a:gd name="connsiteY5" fmla="*/ 525147 h 813952"/>
                <a:gd name="connsiteX0" fmla="*/ 670 w 845436"/>
                <a:gd name="connsiteY0" fmla="*/ 523058 h 811863"/>
                <a:gd name="connsiteX1" fmla="*/ 2642 w 845436"/>
                <a:gd name="connsiteY1" fmla="*/ 23729 h 811863"/>
                <a:gd name="connsiteX2" fmla="*/ 699976 w 845436"/>
                <a:gd name="connsiteY2" fmla="*/ 0 h 811863"/>
                <a:gd name="connsiteX3" fmla="*/ 845436 w 845436"/>
                <a:gd name="connsiteY3" fmla="*/ 811863 h 811863"/>
                <a:gd name="connsiteX4" fmla="*/ 670 w 845436"/>
                <a:gd name="connsiteY4" fmla="*/ 523058 h 811863"/>
                <a:gd name="connsiteX0" fmla="*/ 670 w 845436"/>
                <a:gd name="connsiteY0" fmla="*/ 561888 h 850693"/>
                <a:gd name="connsiteX1" fmla="*/ 2642 w 845436"/>
                <a:gd name="connsiteY1" fmla="*/ 62559 h 850693"/>
                <a:gd name="connsiteX2" fmla="*/ 699976 w 845436"/>
                <a:gd name="connsiteY2" fmla="*/ 38830 h 850693"/>
                <a:gd name="connsiteX3" fmla="*/ 636716 w 845436"/>
                <a:gd name="connsiteY3" fmla="*/ 0 h 850693"/>
                <a:gd name="connsiteX4" fmla="*/ 845436 w 845436"/>
                <a:gd name="connsiteY4" fmla="*/ 850693 h 850693"/>
                <a:gd name="connsiteX5" fmla="*/ 670 w 845436"/>
                <a:gd name="connsiteY5" fmla="*/ 561888 h 850693"/>
                <a:gd name="connsiteX0" fmla="*/ 670 w 869432"/>
                <a:gd name="connsiteY0" fmla="*/ 561888 h 835248"/>
                <a:gd name="connsiteX1" fmla="*/ 2642 w 869432"/>
                <a:gd name="connsiteY1" fmla="*/ 62559 h 835248"/>
                <a:gd name="connsiteX2" fmla="*/ 699976 w 869432"/>
                <a:gd name="connsiteY2" fmla="*/ 38830 h 835248"/>
                <a:gd name="connsiteX3" fmla="*/ 636716 w 869432"/>
                <a:gd name="connsiteY3" fmla="*/ 0 h 835248"/>
                <a:gd name="connsiteX4" fmla="*/ 869432 w 869432"/>
                <a:gd name="connsiteY4" fmla="*/ 835248 h 835248"/>
                <a:gd name="connsiteX5" fmla="*/ 670 w 869432"/>
                <a:gd name="connsiteY5" fmla="*/ 561888 h 835248"/>
                <a:gd name="connsiteX0" fmla="*/ 670 w 869432"/>
                <a:gd name="connsiteY0" fmla="*/ 561888 h 835248"/>
                <a:gd name="connsiteX1" fmla="*/ 2642 w 869432"/>
                <a:gd name="connsiteY1" fmla="*/ 62559 h 835248"/>
                <a:gd name="connsiteX2" fmla="*/ 636716 w 869432"/>
                <a:gd name="connsiteY2" fmla="*/ 0 h 835248"/>
                <a:gd name="connsiteX3" fmla="*/ 869432 w 869432"/>
                <a:gd name="connsiteY3" fmla="*/ 835248 h 835248"/>
                <a:gd name="connsiteX4" fmla="*/ 670 w 869432"/>
                <a:gd name="connsiteY4" fmla="*/ 561888 h 835248"/>
                <a:gd name="connsiteX0" fmla="*/ 264783 w 1133545"/>
                <a:gd name="connsiteY0" fmla="*/ 1032222 h 1305582"/>
                <a:gd name="connsiteX1" fmla="*/ 266755 w 1133545"/>
                <a:gd name="connsiteY1" fmla="*/ 532893 h 1305582"/>
                <a:gd name="connsiteX2" fmla="*/ 216 w 1133545"/>
                <a:gd name="connsiteY2" fmla="*/ 1560 h 1305582"/>
                <a:gd name="connsiteX3" fmla="*/ 900829 w 1133545"/>
                <a:gd name="connsiteY3" fmla="*/ 470334 h 1305582"/>
                <a:gd name="connsiteX4" fmla="*/ 1133545 w 1133545"/>
                <a:gd name="connsiteY4" fmla="*/ 1305582 h 1305582"/>
                <a:gd name="connsiteX5" fmla="*/ 264783 w 1133545"/>
                <a:gd name="connsiteY5" fmla="*/ 1032222 h 1305582"/>
                <a:gd name="connsiteX0" fmla="*/ 370575 w 1239337"/>
                <a:gd name="connsiteY0" fmla="*/ 1030662 h 1304022"/>
                <a:gd name="connsiteX1" fmla="*/ 106008 w 1239337"/>
                <a:gd name="connsiteY1" fmla="*/ 0 h 1304022"/>
                <a:gd name="connsiteX2" fmla="*/ 1006621 w 1239337"/>
                <a:gd name="connsiteY2" fmla="*/ 468774 h 1304022"/>
                <a:gd name="connsiteX3" fmla="*/ 1239337 w 1239337"/>
                <a:gd name="connsiteY3" fmla="*/ 1304022 h 1304022"/>
                <a:gd name="connsiteX4" fmla="*/ 370575 w 1239337"/>
                <a:gd name="connsiteY4" fmla="*/ 1030662 h 1304022"/>
                <a:gd name="connsiteX0" fmla="*/ 264567 w 1133329"/>
                <a:gd name="connsiteY0" fmla="*/ 1030662 h 1304022"/>
                <a:gd name="connsiteX1" fmla="*/ 0 w 1133329"/>
                <a:gd name="connsiteY1" fmla="*/ 0 h 1304022"/>
                <a:gd name="connsiteX2" fmla="*/ 900613 w 1133329"/>
                <a:gd name="connsiteY2" fmla="*/ 468774 h 1304022"/>
                <a:gd name="connsiteX3" fmla="*/ 1133329 w 1133329"/>
                <a:gd name="connsiteY3" fmla="*/ 1304022 h 1304022"/>
                <a:gd name="connsiteX4" fmla="*/ 264567 w 1133329"/>
                <a:gd name="connsiteY4" fmla="*/ 1030662 h 13040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33329" h="1304022">
                  <a:moveTo>
                    <a:pt x="264567" y="1030662"/>
                  </a:moveTo>
                  <a:lnTo>
                    <a:pt x="0" y="0"/>
                  </a:lnTo>
                  <a:lnTo>
                    <a:pt x="900613" y="468774"/>
                  </a:lnTo>
                  <a:lnTo>
                    <a:pt x="1133329" y="1304022"/>
                  </a:lnTo>
                  <a:lnTo>
                    <a:pt x="264567" y="1030662"/>
                  </a:lnTo>
                  <a:close/>
                </a:path>
              </a:pathLst>
            </a:cu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grpSp>
          <p:nvGrpSpPr>
            <p:cNvPr id="224" name="Group 949"/>
            <p:cNvGrpSpPr/>
            <p:nvPr/>
          </p:nvGrpSpPr>
          <p:grpSpPr>
            <a:xfrm rot="1430805">
              <a:off x="6033093" y="5104964"/>
              <a:ext cx="1164858" cy="137160"/>
              <a:chOff x="2514600" y="6400800"/>
              <a:chExt cx="1981038" cy="304800"/>
            </a:xfrm>
            <a:grpFill/>
          </p:grpSpPr>
          <p:sp>
            <p:nvSpPr>
              <p:cNvPr id="250" name="Rectangle 204"/>
              <p:cNvSpPr/>
              <p:nvPr/>
            </p:nvSpPr>
            <p:spPr>
              <a:xfrm>
                <a:off x="2514600" y="6477000"/>
                <a:ext cx="1981038" cy="2286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1" name="Isosceles Triangle 205"/>
              <p:cNvSpPr/>
              <p:nvPr/>
            </p:nvSpPr>
            <p:spPr>
              <a:xfrm>
                <a:off x="31240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2" name="Isosceles Triangle 243"/>
              <p:cNvSpPr/>
              <p:nvPr/>
            </p:nvSpPr>
            <p:spPr>
              <a:xfrm>
                <a:off x="32002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3" name="Isosceles Triangle 244"/>
              <p:cNvSpPr/>
              <p:nvPr/>
            </p:nvSpPr>
            <p:spPr>
              <a:xfrm>
                <a:off x="32764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4" name="Isosceles Triangle 253"/>
              <p:cNvSpPr/>
              <p:nvPr/>
            </p:nvSpPr>
            <p:spPr>
              <a:xfrm>
                <a:off x="33526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5" name="Isosceles Triangle 254"/>
              <p:cNvSpPr/>
              <p:nvPr/>
            </p:nvSpPr>
            <p:spPr>
              <a:xfrm>
                <a:off x="34288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6" name="Isosceles Triangle 255"/>
              <p:cNvSpPr/>
              <p:nvPr/>
            </p:nvSpPr>
            <p:spPr>
              <a:xfrm>
                <a:off x="35050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7" name="Isosceles Triangle 256"/>
              <p:cNvSpPr/>
              <p:nvPr/>
            </p:nvSpPr>
            <p:spPr>
              <a:xfrm>
                <a:off x="35812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8" name="Isosceles Triangle 257"/>
              <p:cNvSpPr/>
              <p:nvPr/>
            </p:nvSpPr>
            <p:spPr>
              <a:xfrm>
                <a:off x="36574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59" name="Isosceles Triangle 258"/>
              <p:cNvSpPr/>
              <p:nvPr/>
            </p:nvSpPr>
            <p:spPr>
              <a:xfrm>
                <a:off x="37336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0" name="Isosceles Triangle 259"/>
              <p:cNvSpPr/>
              <p:nvPr/>
            </p:nvSpPr>
            <p:spPr>
              <a:xfrm>
                <a:off x="38098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1" name="Isosceles Triangle 260"/>
              <p:cNvSpPr/>
              <p:nvPr/>
            </p:nvSpPr>
            <p:spPr>
              <a:xfrm>
                <a:off x="38860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2" name="Isosceles Triangle 261"/>
              <p:cNvSpPr/>
              <p:nvPr/>
            </p:nvSpPr>
            <p:spPr>
              <a:xfrm>
                <a:off x="39622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3" name="Isosceles Triangle 262"/>
              <p:cNvSpPr/>
              <p:nvPr/>
            </p:nvSpPr>
            <p:spPr>
              <a:xfrm>
                <a:off x="40384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4" name="Isosceles Triangle 263"/>
              <p:cNvSpPr/>
              <p:nvPr/>
            </p:nvSpPr>
            <p:spPr>
              <a:xfrm>
                <a:off x="41146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5" name="Isosceles Triangle 264"/>
              <p:cNvSpPr/>
              <p:nvPr/>
            </p:nvSpPr>
            <p:spPr>
              <a:xfrm>
                <a:off x="41908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6" name="Isosceles Triangle 265"/>
              <p:cNvSpPr/>
              <p:nvPr/>
            </p:nvSpPr>
            <p:spPr>
              <a:xfrm>
                <a:off x="42670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7" name="Isosceles Triangle 266"/>
              <p:cNvSpPr/>
              <p:nvPr/>
            </p:nvSpPr>
            <p:spPr>
              <a:xfrm>
                <a:off x="43432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8" name="Isosceles Triangle 267"/>
              <p:cNvSpPr/>
              <p:nvPr/>
            </p:nvSpPr>
            <p:spPr>
              <a:xfrm>
                <a:off x="4419438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69" name="Isosceles Triangle 268"/>
              <p:cNvSpPr/>
              <p:nvPr/>
            </p:nvSpPr>
            <p:spPr>
              <a:xfrm>
                <a:off x="25146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70" name="Isosceles Triangle 269"/>
              <p:cNvSpPr/>
              <p:nvPr/>
            </p:nvSpPr>
            <p:spPr>
              <a:xfrm>
                <a:off x="25908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71" name="Isosceles Triangle 270"/>
              <p:cNvSpPr/>
              <p:nvPr/>
            </p:nvSpPr>
            <p:spPr>
              <a:xfrm>
                <a:off x="26670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72" name="Isosceles Triangle 271"/>
              <p:cNvSpPr/>
              <p:nvPr/>
            </p:nvSpPr>
            <p:spPr>
              <a:xfrm>
                <a:off x="27432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73" name="Isosceles Triangle 272"/>
              <p:cNvSpPr/>
              <p:nvPr/>
            </p:nvSpPr>
            <p:spPr>
              <a:xfrm>
                <a:off x="28194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74" name="Isosceles Triangle 273"/>
              <p:cNvSpPr/>
              <p:nvPr/>
            </p:nvSpPr>
            <p:spPr>
              <a:xfrm>
                <a:off x="28956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75" name="Isosceles Triangle 274"/>
              <p:cNvSpPr/>
              <p:nvPr/>
            </p:nvSpPr>
            <p:spPr>
              <a:xfrm>
                <a:off x="29718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76" name="Isosceles Triangle 275"/>
              <p:cNvSpPr/>
              <p:nvPr/>
            </p:nvSpPr>
            <p:spPr>
              <a:xfrm>
                <a:off x="3048000" y="6400800"/>
                <a:ext cx="76200" cy="76200"/>
              </a:xfrm>
              <a:prstGeom prst="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25" name="Group 431"/>
            <p:cNvGrpSpPr/>
            <p:nvPr/>
          </p:nvGrpSpPr>
          <p:grpSpPr>
            <a:xfrm rot="241092">
              <a:off x="2705630" y="4309669"/>
              <a:ext cx="703760" cy="137160"/>
              <a:chOff x="2895600" y="4419600"/>
              <a:chExt cx="781955" cy="152400"/>
            </a:xfrm>
            <a:grpFill/>
          </p:grpSpPr>
          <p:sp>
            <p:nvSpPr>
              <p:cNvPr id="248" name="Rectangle 247"/>
              <p:cNvSpPr/>
              <p:nvPr/>
            </p:nvSpPr>
            <p:spPr>
              <a:xfrm flipV="1">
                <a:off x="3048000" y="4419600"/>
                <a:ext cx="629555" cy="14710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49" name="Right Triangle 248"/>
              <p:cNvSpPr/>
              <p:nvPr/>
            </p:nvSpPr>
            <p:spPr>
              <a:xfrm rot="16200000" flipH="1">
                <a:off x="2895600" y="4419600"/>
                <a:ext cx="152400" cy="1524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grpSp>
          <p:nvGrpSpPr>
            <p:cNvPr id="226" name="Group 432"/>
            <p:cNvGrpSpPr/>
            <p:nvPr/>
          </p:nvGrpSpPr>
          <p:grpSpPr>
            <a:xfrm>
              <a:off x="2713572" y="4276571"/>
              <a:ext cx="703760" cy="137160"/>
              <a:chOff x="2895600" y="4419600"/>
              <a:chExt cx="781955" cy="152400"/>
            </a:xfrm>
            <a:grpFill/>
          </p:grpSpPr>
          <p:sp>
            <p:nvSpPr>
              <p:cNvPr id="246" name="Rectangle 245"/>
              <p:cNvSpPr/>
              <p:nvPr/>
            </p:nvSpPr>
            <p:spPr>
              <a:xfrm flipV="1">
                <a:off x="3048000" y="4419600"/>
                <a:ext cx="629555" cy="147106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47" name="Right Triangle 246"/>
              <p:cNvSpPr/>
              <p:nvPr/>
            </p:nvSpPr>
            <p:spPr>
              <a:xfrm rot="16200000" flipH="1">
                <a:off x="2895600" y="4419600"/>
                <a:ext cx="152400" cy="152400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220" name="Rectangle 45"/>
            <p:cNvSpPr/>
            <p:nvPr/>
          </p:nvSpPr>
          <p:spPr>
            <a:xfrm rot="13475184">
              <a:off x="2625870" y="4350638"/>
              <a:ext cx="290954" cy="411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1" name="Rectangle 220"/>
            <p:cNvSpPr/>
            <p:nvPr/>
          </p:nvSpPr>
          <p:spPr>
            <a:xfrm rot="10800000">
              <a:off x="4143161" y="4710902"/>
              <a:ext cx="194946" cy="4114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2" name="Oval 221"/>
            <p:cNvSpPr/>
            <p:nvPr/>
          </p:nvSpPr>
          <p:spPr>
            <a:xfrm>
              <a:off x="3390902" y="4196339"/>
              <a:ext cx="68580" cy="304667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23" name="TextBox 222"/>
            <p:cNvSpPr txBox="1"/>
            <p:nvPr/>
          </p:nvSpPr>
          <p:spPr>
            <a:xfrm>
              <a:off x="533397" y="3464123"/>
              <a:ext cx="4429208" cy="13394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 smtClean="0"/>
                <a:t>2,3) Rod Amplifier midpoint and output</a:t>
              </a:r>
              <a:endParaRPr lang="en-US" sz="1400" dirty="0"/>
            </a:p>
          </p:txBody>
        </p:sp>
        <p:cxnSp>
          <p:nvCxnSpPr>
            <p:cNvPr id="229" name="Straight Connector 228"/>
            <p:cNvCxnSpPr/>
            <p:nvPr/>
          </p:nvCxnSpPr>
          <p:spPr>
            <a:xfrm rot="5400000">
              <a:off x="5335191" y="2091332"/>
              <a:ext cx="914400" cy="2382"/>
            </a:xfrm>
            <a:prstGeom prst="line">
              <a:avLst/>
            </a:prstGeom>
            <a:grpFill/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27" name="Group 1135"/>
            <p:cNvGrpSpPr/>
            <p:nvPr/>
          </p:nvGrpSpPr>
          <p:grpSpPr>
            <a:xfrm rot="16200000">
              <a:off x="2905908" y="2026114"/>
              <a:ext cx="567929" cy="320042"/>
              <a:chOff x="4267199" y="2095500"/>
              <a:chExt cx="378619" cy="213361"/>
            </a:xfrm>
            <a:grpFill/>
          </p:grpSpPr>
          <p:grpSp>
            <p:nvGrpSpPr>
              <p:cNvPr id="228" name="Group 134"/>
              <p:cNvGrpSpPr/>
              <p:nvPr/>
            </p:nvGrpSpPr>
            <p:grpSpPr>
              <a:xfrm>
                <a:off x="4417379" y="2155575"/>
                <a:ext cx="88900" cy="97972"/>
                <a:chOff x="1295400" y="1295400"/>
                <a:chExt cx="381000" cy="381000"/>
              </a:xfrm>
              <a:grpFill/>
            </p:grpSpPr>
            <p:sp>
              <p:nvSpPr>
                <p:cNvPr id="244" name="Rectangle 243"/>
                <p:cNvSpPr/>
                <p:nvPr/>
              </p:nvSpPr>
              <p:spPr>
                <a:xfrm>
                  <a:off x="1295400" y="1295400"/>
                  <a:ext cx="381000" cy="381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45" name="Straight Connector 244"/>
                <p:cNvCxnSpPr/>
                <p:nvPr/>
              </p:nvCxnSpPr>
              <p:spPr>
                <a:xfrm rot="16200000" flipH="1">
                  <a:off x="1295400" y="1295400"/>
                  <a:ext cx="381000" cy="381000"/>
                </a:xfrm>
                <a:prstGeom prst="line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30" name="Group 135"/>
              <p:cNvGrpSpPr/>
              <p:nvPr/>
            </p:nvGrpSpPr>
            <p:grpSpPr>
              <a:xfrm rot="16200000">
                <a:off x="4262664" y="2157731"/>
                <a:ext cx="97972" cy="88901"/>
                <a:chOff x="1295399" y="1295400"/>
                <a:chExt cx="381001" cy="381001"/>
              </a:xfrm>
              <a:grpFill/>
            </p:grpSpPr>
            <p:sp>
              <p:nvSpPr>
                <p:cNvPr id="242" name="Rectangle 241"/>
                <p:cNvSpPr/>
                <p:nvPr/>
              </p:nvSpPr>
              <p:spPr>
                <a:xfrm>
                  <a:off x="1295400" y="1295400"/>
                  <a:ext cx="381000" cy="381000"/>
                </a:xfrm>
                <a:prstGeom prst="rect">
                  <a:avLst/>
                </a:prstGeom>
                <a:grpFill/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sz="1400"/>
                </a:p>
              </p:txBody>
            </p:sp>
            <p:cxnSp>
              <p:nvCxnSpPr>
                <p:cNvPr id="243" name="Straight Connector 242"/>
                <p:cNvCxnSpPr/>
                <p:nvPr/>
              </p:nvCxnSpPr>
              <p:spPr>
                <a:xfrm rot="5400000" flipV="1">
                  <a:off x="1295398" y="1295401"/>
                  <a:ext cx="381001" cy="381000"/>
                </a:xfrm>
                <a:prstGeom prst="line">
                  <a:avLst/>
                </a:prstGeom>
                <a:grpFill/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39" name="Rectangle 238"/>
              <p:cNvSpPr/>
              <p:nvPr/>
            </p:nvSpPr>
            <p:spPr>
              <a:xfrm>
                <a:off x="4373880" y="2133600"/>
                <a:ext cx="17780" cy="137161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40" name="Rectangle 239"/>
              <p:cNvSpPr/>
              <p:nvPr/>
            </p:nvSpPr>
            <p:spPr>
              <a:xfrm>
                <a:off x="4529137" y="2133600"/>
                <a:ext cx="116681" cy="137161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  <p:sp>
            <p:nvSpPr>
              <p:cNvPr id="241" name="Rectangle 240"/>
              <p:cNvSpPr/>
              <p:nvPr/>
            </p:nvSpPr>
            <p:spPr>
              <a:xfrm>
                <a:off x="4529137" y="2095500"/>
                <a:ext cx="116681" cy="213361"/>
              </a:xfrm>
              <a:prstGeom prst="rect">
                <a:avLst/>
              </a:prstGeom>
              <a:grpFill/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400"/>
              </a:p>
            </p:txBody>
          </p:sp>
        </p:grpSp>
        <p:sp>
          <p:nvSpPr>
            <p:cNvPr id="231" name="Rectangle 230"/>
            <p:cNvSpPr/>
            <p:nvPr/>
          </p:nvSpPr>
          <p:spPr>
            <a:xfrm rot="2695470">
              <a:off x="1300883" y="2658937"/>
              <a:ext cx="242403" cy="4881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2" name="Right Triangle 231"/>
            <p:cNvSpPr/>
            <p:nvPr/>
          </p:nvSpPr>
          <p:spPr>
            <a:xfrm rot="16200000" flipV="1">
              <a:off x="1353504" y="2649053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3" name="Right Triangle 232"/>
            <p:cNvSpPr/>
            <p:nvPr/>
          </p:nvSpPr>
          <p:spPr>
            <a:xfrm rot="5400000" flipV="1">
              <a:off x="1353504" y="3288863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4" name="Rectangle 233"/>
            <p:cNvSpPr/>
            <p:nvPr/>
          </p:nvSpPr>
          <p:spPr>
            <a:xfrm rot="5400000">
              <a:off x="1167918" y="2971799"/>
              <a:ext cx="507638" cy="136466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5" name="Right Triangle 234"/>
            <p:cNvSpPr/>
            <p:nvPr/>
          </p:nvSpPr>
          <p:spPr>
            <a:xfrm rot="5400000" flipV="1">
              <a:off x="1345746" y="3298008"/>
              <a:ext cx="137160" cy="137160"/>
            </a:xfrm>
            <a:prstGeom prst="rt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  <p:sp>
          <p:nvSpPr>
            <p:cNvPr id="236" name="Rectangle 235"/>
            <p:cNvSpPr/>
            <p:nvPr/>
          </p:nvSpPr>
          <p:spPr>
            <a:xfrm rot="2695470">
              <a:off x="1259867" y="3357359"/>
              <a:ext cx="290960" cy="4933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400"/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7604401" y="4495542"/>
            <a:ext cx="13113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1) OPA output</a:t>
            </a:r>
            <a:endParaRPr lang="en-US" sz="1400" dirty="0"/>
          </a:p>
        </p:txBody>
      </p:sp>
      <p:sp>
        <p:nvSpPr>
          <p:cNvPr id="16" name="TextBox 15"/>
          <p:cNvSpPr txBox="1"/>
          <p:nvPr/>
        </p:nvSpPr>
        <p:spPr>
          <a:xfrm>
            <a:off x="7301065" y="4997531"/>
            <a:ext cx="15208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4,5) Compressor input and output</a:t>
            </a:r>
            <a:endParaRPr lang="en-US" sz="1400" dirty="0"/>
          </a:p>
        </p:txBody>
      </p:sp>
      <p:sp>
        <p:nvSpPr>
          <p:cNvPr id="17" name="TextBox 16"/>
          <p:cNvSpPr txBox="1"/>
          <p:nvPr/>
        </p:nvSpPr>
        <p:spPr>
          <a:xfrm>
            <a:off x="6551276" y="5851485"/>
            <a:ext cx="8442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7) Target</a:t>
            </a:r>
            <a:endParaRPr lang="en-US" sz="1400" dirty="0"/>
          </a:p>
        </p:txBody>
      </p:sp>
      <p:sp>
        <p:nvSpPr>
          <p:cNvPr id="405" name="TextBox 404"/>
          <p:cNvSpPr txBox="1"/>
          <p:nvPr/>
        </p:nvSpPr>
        <p:spPr>
          <a:xfrm>
            <a:off x="7954534" y="5686221"/>
            <a:ext cx="11894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6) Focusing optic</a:t>
            </a:r>
            <a:endParaRPr lang="en-US" sz="1400" dirty="0"/>
          </a:p>
        </p:txBody>
      </p:sp>
      <p:sp>
        <p:nvSpPr>
          <p:cNvPr id="406" name="TextBox 405"/>
          <p:cNvSpPr txBox="1"/>
          <p:nvPr/>
        </p:nvSpPr>
        <p:spPr bwMode="auto">
          <a:xfrm>
            <a:off x="4754031" y="3581400"/>
            <a:ext cx="4161758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u="sng" dirty="0" smtClean="0">
                <a:latin typeface="Arial"/>
                <a:cs typeface="Arial"/>
              </a:rPr>
              <a:t>Used far-field diagnostics at 7 locations</a:t>
            </a:r>
            <a:endParaRPr lang="en-US" sz="1600" b="1" u="sng" baseline="0" dirty="0">
              <a:latin typeface="Arial"/>
              <a:cs typeface="Arial"/>
            </a:endParaRPr>
          </a:p>
        </p:txBody>
      </p:sp>
    </p:spTree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228600"/>
            <a:ext cx="7162800" cy="715963"/>
          </a:xfrm>
        </p:spPr>
        <p:txBody>
          <a:bodyPr/>
          <a:lstStyle/>
          <a:p>
            <a:r>
              <a:rPr lang="en-US" dirty="0"/>
              <a:t>Radial group delay of pulse front caused by large lenses must </a:t>
            </a:r>
            <a:r>
              <a:rPr lang="en-US" dirty="0" smtClean="0"/>
              <a:t>be </a:t>
            </a:r>
            <a:r>
              <a:rPr lang="en-US" dirty="0"/>
              <a:t>corrected</a:t>
            </a:r>
          </a:p>
        </p:txBody>
      </p:sp>
      <p:grpSp>
        <p:nvGrpSpPr>
          <p:cNvPr id="64570" name="Group 58"/>
          <p:cNvGrpSpPr>
            <a:grpSpLocks/>
          </p:cNvGrpSpPr>
          <p:nvPr/>
        </p:nvGrpSpPr>
        <p:grpSpPr bwMode="auto">
          <a:xfrm>
            <a:off x="381000" y="1371600"/>
            <a:ext cx="5791200" cy="1219200"/>
            <a:chOff x="288" y="768"/>
            <a:chExt cx="5088" cy="1056"/>
          </a:xfrm>
        </p:grpSpPr>
        <p:grpSp>
          <p:nvGrpSpPr>
            <p:cNvPr id="64515" name="Group 27"/>
            <p:cNvGrpSpPr>
              <a:grpSpLocks/>
            </p:cNvGrpSpPr>
            <p:nvPr/>
          </p:nvGrpSpPr>
          <p:grpSpPr bwMode="auto">
            <a:xfrm>
              <a:off x="288" y="768"/>
              <a:ext cx="2496" cy="960"/>
              <a:chOff x="384" y="960"/>
              <a:chExt cx="2496" cy="960"/>
            </a:xfrm>
          </p:grpSpPr>
          <p:sp>
            <p:nvSpPr>
              <p:cNvPr id="64516" name="Oval 4"/>
              <p:cNvSpPr>
                <a:spLocks noChangeArrowheads="1"/>
              </p:cNvSpPr>
              <p:nvPr/>
            </p:nvSpPr>
            <p:spPr bwMode="auto">
              <a:xfrm>
                <a:off x="960" y="960"/>
                <a:ext cx="192" cy="960"/>
              </a:xfrm>
              <a:prstGeom prst="ellipse">
                <a:avLst/>
              </a:prstGeom>
              <a:solidFill>
                <a:schemeClr val="accent1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 wrap="none" anchor="ctr"/>
              <a:lstStyle/>
              <a:p>
                <a:endParaRPr lang="en-US" b="0">
                  <a:latin typeface="Helvetica" pitchFamily="34" charset="0"/>
                </a:endParaRPr>
              </a:p>
            </p:txBody>
          </p:sp>
          <p:sp>
            <p:nvSpPr>
              <p:cNvPr id="64517" name="Line 6"/>
              <p:cNvSpPr>
                <a:spLocks noChangeShapeType="1"/>
              </p:cNvSpPr>
              <p:nvPr/>
            </p:nvSpPr>
            <p:spPr bwMode="auto">
              <a:xfrm>
                <a:off x="384" y="1920"/>
                <a:ext cx="67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18" name="Line 8"/>
              <p:cNvSpPr>
                <a:spLocks noChangeShapeType="1"/>
              </p:cNvSpPr>
              <p:nvPr/>
            </p:nvSpPr>
            <p:spPr bwMode="auto">
              <a:xfrm>
                <a:off x="384" y="960"/>
                <a:ext cx="67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19" name="Line 9"/>
              <p:cNvSpPr>
                <a:spLocks noChangeShapeType="1"/>
              </p:cNvSpPr>
              <p:nvPr/>
            </p:nvSpPr>
            <p:spPr bwMode="auto">
              <a:xfrm flipV="1">
                <a:off x="1056" y="1488"/>
                <a:ext cx="1824" cy="432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20" name="Line 10"/>
              <p:cNvSpPr>
                <a:spLocks noChangeShapeType="1"/>
              </p:cNvSpPr>
              <p:nvPr/>
            </p:nvSpPr>
            <p:spPr bwMode="auto">
              <a:xfrm flipH="1" flipV="1">
                <a:off x="1056" y="960"/>
                <a:ext cx="1824" cy="52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21" name="Arc 14"/>
              <p:cNvSpPr>
                <a:spLocks/>
              </p:cNvSpPr>
              <p:nvPr/>
            </p:nvSpPr>
            <p:spPr bwMode="auto">
              <a:xfrm rot="-8438482">
                <a:off x="1752" y="1272"/>
                <a:ext cx="336" cy="384"/>
              </a:xfrm>
              <a:custGeom>
                <a:avLst/>
                <a:gdLst>
                  <a:gd name="T0" fmla="*/ 0 w 21600"/>
                  <a:gd name="T1" fmla="*/ 0 h 21600"/>
                  <a:gd name="T2" fmla="*/ 0 w 21600"/>
                  <a:gd name="T3" fmla="*/ 0 h 21600"/>
                  <a:gd name="T4" fmla="*/ 0 w 21600"/>
                  <a:gd name="T5" fmla="*/ 0 h 21600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21600"/>
                  <a:gd name="T11" fmla="*/ 21600 w 21600"/>
                  <a:gd name="T12" fmla="*/ 21600 h 21600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21600" fill="none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</a:path>
                  <a:path w="21600" h="21600" stroke="0" extrusionOk="0">
                    <a:moveTo>
                      <a:pt x="-1" y="0"/>
                    </a:moveTo>
                    <a:cubicBezTo>
                      <a:pt x="11929" y="0"/>
                      <a:pt x="21600" y="9670"/>
                      <a:pt x="21600" y="21600"/>
                    </a:cubicBezTo>
                    <a:lnTo>
                      <a:pt x="0" y="21600"/>
                    </a:lnTo>
                    <a:close/>
                  </a:path>
                </a:pathLst>
              </a:cu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b="0">
                  <a:latin typeface="Helvetica" pitchFamily="34" charset="0"/>
                </a:endParaRPr>
              </a:p>
            </p:txBody>
          </p:sp>
          <p:sp>
            <p:nvSpPr>
              <p:cNvPr id="64522" name="Arc 15"/>
              <p:cNvSpPr>
                <a:spLocks/>
              </p:cNvSpPr>
              <p:nvPr/>
            </p:nvSpPr>
            <p:spPr bwMode="auto">
              <a:xfrm rot="-10189964">
                <a:off x="1872" y="1248"/>
                <a:ext cx="336" cy="470"/>
              </a:xfrm>
              <a:custGeom>
                <a:avLst/>
                <a:gdLst>
                  <a:gd name="T0" fmla="*/ 0 w 21600"/>
                  <a:gd name="T1" fmla="*/ 0 h 15012"/>
                  <a:gd name="T2" fmla="*/ 0 w 21600"/>
                  <a:gd name="T3" fmla="*/ 0 h 15012"/>
                  <a:gd name="T4" fmla="*/ 0 w 21600"/>
                  <a:gd name="T5" fmla="*/ 0 h 15012"/>
                  <a:gd name="T6" fmla="*/ 0 60000 65536"/>
                  <a:gd name="T7" fmla="*/ 0 60000 65536"/>
                  <a:gd name="T8" fmla="*/ 0 60000 65536"/>
                  <a:gd name="T9" fmla="*/ 0 w 21600"/>
                  <a:gd name="T10" fmla="*/ 0 h 15012"/>
                  <a:gd name="T11" fmla="*/ 21600 w 21600"/>
                  <a:gd name="T12" fmla="*/ 15012 h 15012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600" h="15012" fill="none" extrusionOk="0">
                    <a:moveTo>
                      <a:pt x="15530" y="-1"/>
                    </a:moveTo>
                    <a:cubicBezTo>
                      <a:pt x="19423" y="4027"/>
                      <a:pt x="21600" y="9410"/>
                      <a:pt x="21600" y="15012"/>
                    </a:cubicBezTo>
                  </a:path>
                  <a:path w="21600" h="15012" stroke="0" extrusionOk="0">
                    <a:moveTo>
                      <a:pt x="15530" y="-1"/>
                    </a:moveTo>
                    <a:cubicBezTo>
                      <a:pt x="19423" y="4027"/>
                      <a:pt x="21600" y="9410"/>
                      <a:pt x="21600" y="15012"/>
                    </a:cubicBezTo>
                    <a:lnTo>
                      <a:pt x="0" y="15012"/>
                    </a:lnTo>
                    <a:close/>
                  </a:path>
                </a:pathLst>
              </a:custGeom>
              <a:noFill/>
              <a:ln w="28575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 rot="10800000" wrap="none" anchor="ctr"/>
              <a:lstStyle/>
              <a:p>
                <a:endParaRPr lang="en-US" b="0">
                  <a:latin typeface="Helvetica" pitchFamily="34" charset="0"/>
                </a:endParaRPr>
              </a:p>
            </p:txBody>
          </p:sp>
          <p:sp>
            <p:nvSpPr>
              <p:cNvPr id="64523" name="Line 16"/>
              <p:cNvSpPr>
                <a:spLocks noChangeShapeType="1"/>
              </p:cNvSpPr>
              <p:nvPr/>
            </p:nvSpPr>
            <p:spPr bwMode="auto">
              <a:xfrm>
                <a:off x="624" y="960"/>
                <a:ext cx="0" cy="960"/>
              </a:xfrm>
              <a:prstGeom prst="line">
                <a:avLst/>
              </a:prstGeom>
              <a:noFill/>
              <a:ln w="28575">
                <a:solidFill>
                  <a:srgbClr val="CC0099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24" name="Line 17"/>
              <p:cNvSpPr>
                <a:spLocks noChangeShapeType="1"/>
              </p:cNvSpPr>
              <p:nvPr/>
            </p:nvSpPr>
            <p:spPr bwMode="auto">
              <a:xfrm>
                <a:off x="606" y="960"/>
                <a:ext cx="0" cy="960"/>
              </a:xfrm>
              <a:prstGeom prst="line">
                <a:avLst/>
              </a:prstGeom>
              <a:noFill/>
              <a:ln w="28575">
                <a:solidFill>
                  <a:schemeClr val="accent2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25" name="Line 18"/>
              <p:cNvSpPr>
                <a:spLocks noChangeShapeType="1"/>
              </p:cNvSpPr>
              <p:nvPr/>
            </p:nvSpPr>
            <p:spPr bwMode="auto">
              <a:xfrm>
                <a:off x="384" y="1344"/>
                <a:ext cx="67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26" name="Line 19"/>
              <p:cNvSpPr>
                <a:spLocks noChangeShapeType="1"/>
              </p:cNvSpPr>
              <p:nvPr/>
            </p:nvSpPr>
            <p:spPr bwMode="auto">
              <a:xfrm flipH="1" flipV="1">
                <a:off x="1056" y="1344"/>
                <a:ext cx="1824" cy="144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27" name="Line 20"/>
              <p:cNvSpPr>
                <a:spLocks noChangeShapeType="1"/>
              </p:cNvSpPr>
              <p:nvPr/>
            </p:nvSpPr>
            <p:spPr bwMode="auto">
              <a:xfrm>
                <a:off x="384" y="1536"/>
                <a:ext cx="67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28" name="Line 21"/>
              <p:cNvSpPr>
                <a:spLocks noChangeShapeType="1"/>
              </p:cNvSpPr>
              <p:nvPr/>
            </p:nvSpPr>
            <p:spPr bwMode="auto">
              <a:xfrm flipH="1" flipV="1">
                <a:off x="1056" y="1152"/>
                <a:ext cx="1824" cy="336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29" name="Line 22"/>
              <p:cNvSpPr>
                <a:spLocks noChangeShapeType="1"/>
              </p:cNvSpPr>
              <p:nvPr/>
            </p:nvSpPr>
            <p:spPr bwMode="auto">
              <a:xfrm>
                <a:off x="384" y="1728"/>
                <a:ext cx="67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30" name="Line 23"/>
              <p:cNvSpPr>
                <a:spLocks noChangeShapeType="1"/>
              </p:cNvSpPr>
              <p:nvPr/>
            </p:nvSpPr>
            <p:spPr bwMode="auto">
              <a:xfrm flipH="1">
                <a:off x="1056" y="1488"/>
                <a:ext cx="1824" cy="24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31" name="Line 24"/>
              <p:cNvSpPr>
                <a:spLocks noChangeShapeType="1"/>
              </p:cNvSpPr>
              <p:nvPr/>
            </p:nvSpPr>
            <p:spPr bwMode="auto">
              <a:xfrm>
                <a:off x="384" y="1152"/>
                <a:ext cx="672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532" name="Line 25"/>
              <p:cNvSpPr>
                <a:spLocks noChangeShapeType="1"/>
              </p:cNvSpPr>
              <p:nvPr/>
            </p:nvSpPr>
            <p:spPr bwMode="auto">
              <a:xfrm flipH="1">
                <a:off x="1056" y="1488"/>
                <a:ext cx="1824" cy="48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64533" name="Oval 29"/>
            <p:cNvSpPr>
              <a:spLocks noChangeArrowheads="1"/>
            </p:cNvSpPr>
            <p:nvPr/>
          </p:nvSpPr>
          <p:spPr bwMode="auto">
            <a:xfrm rot="10800000">
              <a:off x="4512" y="864"/>
              <a:ext cx="192" cy="960"/>
            </a:xfrm>
            <a:prstGeom prst="ellipse">
              <a:avLst/>
            </a:pr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en-US" b="0">
                <a:latin typeface="Helvetica" pitchFamily="34" charset="0"/>
              </a:endParaRPr>
            </a:p>
          </p:txBody>
        </p:sp>
        <p:sp>
          <p:nvSpPr>
            <p:cNvPr id="64534" name="Line 30"/>
            <p:cNvSpPr>
              <a:spLocks noChangeShapeType="1"/>
            </p:cNvSpPr>
            <p:nvPr/>
          </p:nvSpPr>
          <p:spPr bwMode="auto">
            <a:xfrm rot="10800000">
              <a:off x="4608" y="863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35" name="Line 31"/>
            <p:cNvSpPr>
              <a:spLocks noChangeShapeType="1"/>
            </p:cNvSpPr>
            <p:nvPr/>
          </p:nvSpPr>
          <p:spPr bwMode="auto">
            <a:xfrm rot="10800000">
              <a:off x="4608" y="1824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36" name="Line 32"/>
            <p:cNvSpPr>
              <a:spLocks noChangeShapeType="1"/>
            </p:cNvSpPr>
            <p:nvPr/>
          </p:nvSpPr>
          <p:spPr bwMode="auto">
            <a:xfrm rot="10800000" flipV="1">
              <a:off x="2784" y="864"/>
              <a:ext cx="1824" cy="432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37" name="Line 33"/>
            <p:cNvSpPr>
              <a:spLocks noChangeShapeType="1"/>
            </p:cNvSpPr>
            <p:nvPr/>
          </p:nvSpPr>
          <p:spPr bwMode="auto">
            <a:xfrm rot="10800000" flipH="1" flipV="1">
              <a:off x="2784" y="1296"/>
              <a:ext cx="1824" cy="5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38" name="Arc 34"/>
            <p:cNvSpPr>
              <a:spLocks/>
            </p:cNvSpPr>
            <p:nvPr/>
          </p:nvSpPr>
          <p:spPr bwMode="auto">
            <a:xfrm rot="-8546320">
              <a:off x="3552" y="1128"/>
              <a:ext cx="336" cy="384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en-US" b="0">
                <a:latin typeface="Helvetica" pitchFamily="34" charset="0"/>
              </a:endParaRPr>
            </a:p>
          </p:txBody>
        </p:sp>
        <p:sp>
          <p:nvSpPr>
            <p:cNvPr id="64539" name="Arc 35"/>
            <p:cNvSpPr>
              <a:spLocks/>
            </p:cNvSpPr>
            <p:nvPr/>
          </p:nvSpPr>
          <p:spPr bwMode="auto">
            <a:xfrm rot="610036">
              <a:off x="3432" y="1066"/>
              <a:ext cx="336" cy="470"/>
            </a:xfrm>
            <a:custGeom>
              <a:avLst/>
              <a:gdLst>
                <a:gd name="T0" fmla="*/ 2147483647 w 21600"/>
                <a:gd name="T1" fmla="*/ 0 h 15012"/>
                <a:gd name="T2" fmla="*/ 2147483647 w 21600"/>
                <a:gd name="T3" fmla="*/ 2147483647 h 15012"/>
                <a:gd name="T4" fmla="*/ 0 w 21600"/>
                <a:gd name="T5" fmla="*/ 2147483647 h 15012"/>
                <a:gd name="T6" fmla="*/ 0 60000 65536"/>
                <a:gd name="T7" fmla="*/ 0 60000 65536"/>
                <a:gd name="T8" fmla="*/ 0 60000 65536"/>
                <a:gd name="T9" fmla="*/ 0 w 21600"/>
                <a:gd name="T10" fmla="*/ 0 h 15012"/>
                <a:gd name="T11" fmla="*/ 21600 w 21600"/>
                <a:gd name="T12" fmla="*/ 15012 h 15012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15012" fill="none" extrusionOk="0">
                  <a:moveTo>
                    <a:pt x="15530" y="-1"/>
                  </a:moveTo>
                  <a:cubicBezTo>
                    <a:pt x="19423" y="4027"/>
                    <a:pt x="21600" y="9410"/>
                    <a:pt x="21600" y="15012"/>
                  </a:cubicBezTo>
                </a:path>
                <a:path w="21600" h="15012" stroke="0" extrusionOk="0">
                  <a:moveTo>
                    <a:pt x="15530" y="-1"/>
                  </a:moveTo>
                  <a:cubicBezTo>
                    <a:pt x="19423" y="4027"/>
                    <a:pt x="21600" y="9410"/>
                    <a:pt x="21600" y="15012"/>
                  </a:cubicBezTo>
                  <a:lnTo>
                    <a:pt x="0" y="15012"/>
                  </a:lnTo>
                  <a:close/>
                </a:path>
              </a:pathLst>
            </a:custGeom>
            <a:noFill/>
            <a:ln w="28575">
              <a:solidFill>
                <a:srgbClr val="CC00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b="0">
                <a:latin typeface="Helvetica" pitchFamily="34" charset="0"/>
              </a:endParaRPr>
            </a:p>
          </p:txBody>
        </p:sp>
        <p:sp>
          <p:nvSpPr>
            <p:cNvPr id="64540" name="Line 36"/>
            <p:cNvSpPr>
              <a:spLocks noChangeShapeType="1"/>
            </p:cNvSpPr>
            <p:nvPr/>
          </p:nvSpPr>
          <p:spPr bwMode="auto">
            <a:xfrm rot="10800000">
              <a:off x="5040" y="864"/>
              <a:ext cx="0" cy="960"/>
            </a:xfrm>
            <a:prstGeom prst="line">
              <a:avLst/>
            </a:prstGeom>
            <a:noFill/>
            <a:ln w="28575">
              <a:solidFill>
                <a:srgbClr val="CC00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41" name="Line 38"/>
            <p:cNvSpPr>
              <a:spLocks noChangeShapeType="1"/>
            </p:cNvSpPr>
            <p:nvPr/>
          </p:nvSpPr>
          <p:spPr bwMode="auto">
            <a:xfrm rot="10800000">
              <a:off x="4608" y="1440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42" name="Line 39"/>
            <p:cNvSpPr>
              <a:spLocks noChangeShapeType="1"/>
            </p:cNvSpPr>
            <p:nvPr/>
          </p:nvSpPr>
          <p:spPr bwMode="auto">
            <a:xfrm rot="10800000" flipH="1" flipV="1">
              <a:off x="2784" y="1296"/>
              <a:ext cx="1824" cy="14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43" name="Line 40"/>
            <p:cNvSpPr>
              <a:spLocks noChangeShapeType="1"/>
            </p:cNvSpPr>
            <p:nvPr/>
          </p:nvSpPr>
          <p:spPr bwMode="auto">
            <a:xfrm rot="10800000">
              <a:off x="4608" y="1248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44" name="Line 41"/>
            <p:cNvSpPr>
              <a:spLocks noChangeShapeType="1"/>
            </p:cNvSpPr>
            <p:nvPr/>
          </p:nvSpPr>
          <p:spPr bwMode="auto">
            <a:xfrm rot="10800000" flipH="1" flipV="1">
              <a:off x="2784" y="1296"/>
              <a:ext cx="1824" cy="33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45" name="Line 42"/>
            <p:cNvSpPr>
              <a:spLocks noChangeShapeType="1"/>
            </p:cNvSpPr>
            <p:nvPr/>
          </p:nvSpPr>
          <p:spPr bwMode="auto">
            <a:xfrm rot="10800000">
              <a:off x="4608" y="1056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46" name="Line 43"/>
            <p:cNvSpPr>
              <a:spLocks noChangeShapeType="1"/>
            </p:cNvSpPr>
            <p:nvPr/>
          </p:nvSpPr>
          <p:spPr bwMode="auto">
            <a:xfrm rot="10800000" flipH="1">
              <a:off x="2784" y="1056"/>
              <a:ext cx="1824" cy="24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47" name="Line 44"/>
            <p:cNvSpPr>
              <a:spLocks noChangeShapeType="1"/>
            </p:cNvSpPr>
            <p:nvPr/>
          </p:nvSpPr>
          <p:spPr bwMode="auto">
            <a:xfrm rot="10800000">
              <a:off x="4608" y="1632"/>
              <a:ext cx="672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48" name="Line 45"/>
            <p:cNvSpPr>
              <a:spLocks noChangeShapeType="1"/>
            </p:cNvSpPr>
            <p:nvPr/>
          </p:nvSpPr>
          <p:spPr bwMode="auto">
            <a:xfrm rot="10800000" flipH="1">
              <a:off x="2784" y="1248"/>
              <a:ext cx="1824" cy="4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49" name="Arc 47"/>
            <p:cNvSpPr>
              <a:spLocks/>
            </p:cNvSpPr>
            <p:nvPr/>
          </p:nvSpPr>
          <p:spPr bwMode="auto">
            <a:xfrm rot="-8081786">
              <a:off x="4694" y="992"/>
              <a:ext cx="673" cy="690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accent2"/>
              </a:solidFill>
              <a:round/>
              <a:headEnd/>
              <a:tailEnd/>
            </a:ln>
          </p:spPr>
          <p:txBody>
            <a:bodyPr vert="eaVert" wrap="none" anchor="ctr"/>
            <a:lstStyle/>
            <a:p>
              <a:endParaRPr lang="en-US" b="0">
                <a:latin typeface="Helvetica" pitchFamily="34" charset="0"/>
              </a:endParaRPr>
            </a:p>
          </p:txBody>
        </p:sp>
      </p:grpSp>
      <p:sp>
        <p:nvSpPr>
          <p:cNvPr id="64550" name="Text Box 49"/>
          <p:cNvSpPr txBox="1">
            <a:spLocks noChangeArrowheads="1"/>
          </p:cNvSpPr>
          <p:nvPr/>
        </p:nvSpPr>
        <p:spPr bwMode="auto">
          <a:xfrm>
            <a:off x="152400" y="2667000"/>
            <a:ext cx="1981200" cy="303213"/>
          </a:xfrm>
          <a:prstGeom prst="rect">
            <a:avLst/>
          </a:prstGeom>
          <a:noFill/>
          <a:ln w="28575">
            <a:solidFill>
              <a:srgbClr val="CC0099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Helvetica" pitchFamily="34" charset="0"/>
              </a:rPr>
              <a:t>Phase front: </a:t>
            </a:r>
            <a:r>
              <a:rPr lang="en-US" sz="1200" b="0" i="1">
                <a:latin typeface="Helvetica" pitchFamily="34" charset="0"/>
              </a:rPr>
              <a:t>v</a:t>
            </a:r>
            <a:r>
              <a:rPr lang="en-US" sz="1200" b="0" baseline="-25000">
                <a:latin typeface="Helvetica" pitchFamily="34" charset="0"/>
              </a:rPr>
              <a:t>phase</a:t>
            </a:r>
            <a:r>
              <a:rPr lang="en-US" sz="1200" b="0">
                <a:latin typeface="Helvetica" pitchFamily="34" charset="0"/>
              </a:rPr>
              <a:t> = c/n</a:t>
            </a:r>
          </a:p>
        </p:txBody>
      </p:sp>
      <p:sp>
        <p:nvSpPr>
          <p:cNvPr id="64551" name="Text Box 50"/>
          <p:cNvSpPr txBox="1">
            <a:spLocks noChangeArrowheads="1"/>
          </p:cNvSpPr>
          <p:nvPr/>
        </p:nvSpPr>
        <p:spPr bwMode="auto">
          <a:xfrm>
            <a:off x="152400" y="3124200"/>
            <a:ext cx="2514600" cy="30321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Helvetica" pitchFamily="34" charset="0"/>
              </a:rPr>
              <a:t>Pulse front: </a:t>
            </a:r>
            <a:r>
              <a:rPr lang="en-US" sz="1200" b="0" i="1">
                <a:latin typeface="Helvetica" pitchFamily="34" charset="0"/>
              </a:rPr>
              <a:t>v</a:t>
            </a:r>
            <a:r>
              <a:rPr lang="en-US" sz="1200" b="0" baseline="-25000">
                <a:latin typeface="Helvetica" pitchFamily="34" charset="0"/>
              </a:rPr>
              <a:t>group</a:t>
            </a:r>
            <a:r>
              <a:rPr lang="en-US" sz="1200" b="0">
                <a:latin typeface="Helvetica" pitchFamily="34" charset="0"/>
              </a:rPr>
              <a:t> = c/(n-</a:t>
            </a:r>
            <a:r>
              <a:rPr lang="en-US" sz="1200" b="0">
                <a:latin typeface="Symbol" pitchFamily="18" charset="2"/>
              </a:rPr>
              <a:t>l</a:t>
            </a:r>
            <a:r>
              <a:rPr lang="en-US" sz="1200" b="0">
                <a:latin typeface="Helvetica" pitchFamily="34" charset="0"/>
              </a:rPr>
              <a:t> dn/d</a:t>
            </a:r>
            <a:r>
              <a:rPr lang="en-US" sz="1200" b="0">
                <a:latin typeface="Symbol" pitchFamily="18" charset="2"/>
              </a:rPr>
              <a:t>l </a:t>
            </a:r>
            <a:r>
              <a:rPr lang="en-US" sz="1200" b="0">
                <a:latin typeface="Helvetica" pitchFamily="34" charset="0"/>
              </a:rPr>
              <a:t>)</a:t>
            </a:r>
          </a:p>
        </p:txBody>
      </p:sp>
      <p:sp>
        <p:nvSpPr>
          <p:cNvPr id="64552" name="Line 51"/>
          <p:cNvSpPr>
            <a:spLocks noChangeShapeType="1"/>
          </p:cNvSpPr>
          <p:nvPr/>
        </p:nvSpPr>
        <p:spPr bwMode="auto">
          <a:xfrm>
            <a:off x="2362200" y="2819400"/>
            <a:ext cx="6858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53" name="Text Box 52"/>
          <p:cNvSpPr txBox="1">
            <a:spLocks noChangeArrowheads="1"/>
          </p:cNvSpPr>
          <p:nvPr/>
        </p:nvSpPr>
        <p:spPr bwMode="auto">
          <a:xfrm>
            <a:off x="3048000" y="2667000"/>
            <a:ext cx="3352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Helvetica" pitchFamily="34" charset="0"/>
              </a:rPr>
              <a:t>Phase front is flat for proper imaged system</a:t>
            </a:r>
          </a:p>
        </p:txBody>
      </p:sp>
      <p:sp>
        <p:nvSpPr>
          <p:cNvPr id="64554" name="Line 53"/>
          <p:cNvSpPr>
            <a:spLocks noChangeShapeType="1"/>
          </p:cNvSpPr>
          <p:nvPr/>
        </p:nvSpPr>
        <p:spPr bwMode="auto">
          <a:xfrm>
            <a:off x="2743200" y="3276600"/>
            <a:ext cx="3810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4555" name="Text Box 54"/>
          <p:cNvSpPr txBox="1">
            <a:spLocks noChangeArrowheads="1"/>
          </p:cNvSpPr>
          <p:nvPr/>
        </p:nvSpPr>
        <p:spPr bwMode="auto">
          <a:xfrm>
            <a:off x="3048000" y="3124200"/>
            <a:ext cx="33528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Helvetica" pitchFamily="34" charset="0"/>
              </a:rPr>
              <a:t>Pulse front needs correction (</a:t>
            </a:r>
            <a:r>
              <a:rPr lang="en-US" sz="1200" b="0">
                <a:latin typeface="Symbol" pitchFamily="18" charset="2"/>
              </a:rPr>
              <a:t>f</a:t>
            </a:r>
            <a:r>
              <a:rPr lang="en-US" sz="1200" b="0" baseline="-25000">
                <a:latin typeface="Helvetica" pitchFamily="34" charset="0"/>
              </a:rPr>
              <a:t>1</a:t>
            </a:r>
            <a:r>
              <a:rPr lang="en-US" sz="1200" b="0">
                <a:latin typeface="Helvetica" pitchFamily="34" charset="0"/>
              </a:rPr>
              <a:t>(x,y)=const) </a:t>
            </a:r>
          </a:p>
        </p:txBody>
      </p:sp>
      <p:pic>
        <p:nvPicPr>
          <p:cNvPr id="64572" name="Picture 37" descr="PTD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114800" y="4083050"/>
            <a:ext cx="4648200" cy="208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4573" name="Picture 38" descr="PTD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083050"/>
            <a:ext cx="4343400" cy="192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4574" name="Text Box 39"/>
          <p:cNvSpPr txBox="1">
            <a:spLocks noChangeArrowheads="1"/>
          </p:cNvSpPr>
          <p:nvPr/>
        </p:nvSpPr>
        <p:spPr bwMode="auto">
          <a:xfrm>
            <a:off x="228600" y="3778250"/>
            <a:ext cx="51117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Helvetica" pitchFamily="34" charset="0"/>
              </a:rPr>
              <a:t>Pulse broadening of 5</a:t>
            </a:r>
            <a:r>
              <a:rPr lang="en-US" b="0" baseline="30000">
                <a:latin typeface="Helvetica" pitchFamily="34" charset="0"/>
              </a:rPr>
              <a:t>th</a:t>
            </a:r>
            <a:r>
              <a:rPr lang="en-US" b="0">
                <a:latin typeface="Helvetica" pitchFamily="34" charset="0"/>
              </a:rPr>
              <a:t> order super-Gauss with ~70% fill factor</a:t>
            </a:r>
          </a:p>
        </p:txBody>
      </p:sp>
      <p:sp>
        <p:nvSpPr>
          <p:cNvPr id="64576" name="Rectangle 64"/>
          <p:cNvSpPr>
            <a:spLocks noChangeArrowheads="1"/>
          </p:cNvSpPr>
          <p:nvPr/>
        </p:nvSpPr>
        <p:spPr bwMode="auto">
          <a:xfrm>
            <a:off x="6324600" y="1143000"/>
            <a:ext cx="2819400" cy="2819400"/>
          </a:xfrm>
          <a:prstGeom prst="rect">
            <a:avLst/>
          </a:prstGeom>
          <a:solidFill>
            <a:srgbClr val="FFCC66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4556" name="Text Box 55"/>
          <p:cNvSpPr txBox="1">
            <a:spLocks noChangeArrowheads="1"/>
          </p:cNvSpPr>
          <p:nvPr/>
        </p:nvSpPr>
        <p:spPr bwMode="auto">
          <a:xfrm>
            <a:off x="6400800" y="1219200"/>
            <a:ext cx="16129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b="0">
                <a:latin typeface="Helvetica" pitchFamily="34" charset="0"/>
              </a:rPr>
              <a:t>Solution requires: </a:t>
            </a:r>
          </a:p>
          <a:p>
            <a:r>
              <a:rPr lang="en-US" b="0">
                <a:latin typeface="Helvetica" pitchFamily="34" charset="0"/>
              </a:rPr>
              <a:t>(</a:t>
            </a:r>
            <a:r>
              <a:rPr lang="en-US" b="0">
                <a:latin typeface="Symbol" pitchFamily="18" charset="2"/>
              </a:rPr>
              <a:t>l</a:t>
            </a:r>
            <a:r>
              <a:rPr lang="en-US" b="0">
                <a:latin typeface="Helvetica" pitchFamily="34" charset="0"/>
              </a:rPr>
              <a:t> dn/d</a:t>
            </a:r>
            <a:r>
              <a:rPr lang="en-US" b="0">
                <a:latin typeface="Symbol" pitchFamily="18" charset="2"/>
              </a:rPr>
              <a:t>l)</a:t>
            </a:r>
            <a:r>
              <a:rPr lang="en-US" b="0" baseline="-25000">
                <a:latin typeface="Helvetica" pitchFamily="34" charset="0"/>
              </a:rPr>
              <a:t>system</a:t>
            </a:r>
            <a:r>
              <a:rPr lang="en-US" b="0">
                <a:latin typeface="Helvetica" pitchFamily="34" charset="0"/>
              </a:rPr>
              <a:t> = 0</a:t>
            </a:r>
          </a:p>
        </p:txBody>
      </p:sp>
      <p:grpSp>
        <p:nvGrpSpPr>
          <p:cNvPr id="64571" name="Group 59"/>
          <p:cNvGrpSpPr>
            <a:grpSpLocks/>
          </p:cNvGrpSpPr>
          <p:nvPr/>
        </p:nvGrpSpPr>
        <p:grpSpPr bwMode="auto">
          <a:xfrm>
            <a:off x="6829425" y="1905000"/>
            <a:ext cx="1323975" cy="762000"/>
            <a:chOff x="1008" y="3552"/>
            <a:chExt cx="768" cy="480"/>
          </a:xfrm>
        </p:grpSpPr>
        <p:sp>
          <p:nvSpPr>
            <p:cNvPr id="64560" name="Freeform 61"/>
            <p:cNvSpPr>
              <a:spLocks/>
            </p:cNvSpPr>
            <p:nvPr/>
          </p:nvSpPr>
          <p:spPr bwMode="auto">
            <a:xfrm>
              <a:off x="1248" y="3552"/>
              <a:ext cx="157" cy="480"/>
            </a:xfrm>
            <a:custGeom>
              <a:avLst/>
              <a:gdLst>
                <a:gd name="T0" fmla="*/ 2147483647 w 157"/>
                <a:gd name="T1" fmla="*/ 2147483647 h 384"/>
                <a:gd name="T2" fmla="*/ 2147483647 w 157"/>
                <a:gd name="T3" fmla="*/ 2147483647 h 384"/>
                <a:gd name="T4" fmla="*/ 2147483647 w 157"/>
                <a:gd name="T5" fmla="*/ 0 h 384"/>
                <a:gd name="T6" fmla="*/ 2147483647 w 157"/>
                <a:gd name="T7" fmla="*/ 0 h 384"/>
                <a:gd name="T8" fmla="*/ 2147483647 w 157"/>
                <a:gd name="T9" fmla="*/ 2147483647 h 384"/>
                <a:gd name="T10" fmla="*/ 2147483647 w 157"/>
                <a:gd name="T11" fmla="*/ 2147483647 h 38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w 157"/>
                <a:gd name="T19" fmla="*/ 0 h 384"/>
                <a:gd name="T20" fmla="*/ 157 w 157"/>
                <a:gd name="T21" fmla="*/ 384 h 384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T18" t="T19" r="T20" b="T21"/>
              <a:pathLst>
                <a:path w="157" h="384">
                  <a:moveTo>
                    <a:pt x="13" y="384"/>
                  </a:moveTo>
                  <a:cubicBezTo>
                    <a:pt x="0" y="352"/>
                    <a:pt x="79" y="255"/>
                    <a:pt x="79" y="191"/>
                  </a:cubicBezTo>
                  <a:cubicBezTo>
                    <a:pt x="79" y="127"/>
                    <a:pt x="0" y="32"/>
                    <a:pt x="13" y="0"/>
                  </a:cubicBezTo>
                  <a:lnTo>
                    <a:pt x="157" y="0"/>
                  </a:lnTo>
                  <a:lnTo>
                    <a:pt x="157" y="384"/>
                  </a:lnTo>
                  <a:lnTo>
                    <a:pt x="13" y="38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 sz="2000" b="0">
                <a:latin typeface="Helvetica" pitchFamily="34" charset="0"/>
              </a:endParaRPr>
            </a:p>
          </p:txBody>
        </p:sp>
        <p:sp>
          <p:nvSpPr>
            <p:cNvPr id="64561" name="Arc 62"/>
            <p:cNvSpPr>
              <a:spLocks/>
            </p:cNvSpPr>
            <p:nvPr/>
          </p:nvSpPr>
          <p:spPr bwMode="auto">
            <a:xfrm rot="-8392935">
              <a:off x="1008" y="3600"/>
              <a:ext cx="336" cy="384"/>
            </a:xfrm>
            <a:custGeom>
              <a:avLst/>
              <a:gdLst>
                <a:gd name="T0" fmla="*/ 0 w 21600"/>
                <a:gd name="T1" fmla="*/ 0 h 21600"/>
                <a:gd name="T2" fmla="*/ 2147483647 w 21600"/>
                <a:gd name="T3" fmla="*/ 2147483647 h 21600"/>
                <a:gd name="T4" fmla="*/ 0 w 21600"/>
                <a:gd name="T5" fmla="*/ 2147483647 h 21600"/>
                <a:gd name="T6" fmla="*/ 0 60000 65536"/>
                <a:gd name="T7" fmla="*/ 0 60000 65536"/>
                <a:gd name="T8" fmla="*/ 0 60000 65536"/>
                <a:gd name="T9" fmla="*/ 0 w 21600"/>
                <a:gd name="T10" fmla="*/ 0 h 21600"/>
                <a:gd name="T11" fmla="*/ 21600 w 21600"/>
                <a:gd name="T12" fmla="*/ 21600 h 21600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</p:spPr>
          <p:txBody>
            <a:bodyPr rot="10800000" wrap="none" anchor="ctr"/>
            <a:lstStyle/>
            <a:p>
              <a:endParaRPr lang="en-US" sz="2000" b="0">
                <a:latin typeface="Helvetica" pitchFamily="34" charset="0"/>
              </a:endParaRPr>
            </a:p>
          </p:txBody>
        </p:sp>
        <p:sp>
          <p:nvSpPr>
            <p:cNvPr id="64562" name="Line 63"/>
            <p:cNvSpPr>
              <a:spLocks noChangeShapeType="1"/>
            </p:cNvSpPr>
            <p:nvPr/>
          </p:nvSpPr>
          <p:spPr bwMode="auto">
            <a:xfrm flipH="1">
              <a:off x="1056" y="3792"/>
              <a:ext cx="72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63" name="Line 64"/>
            <p:cNvSpPr>
              <a:spLocks noChangeShapeType="1"/>
            </p:cNvSpPr>
            <p:nvPr/>
          </p:nvSpPr>
          <p:spPr bwMode="auto">
            <a:xfrm flipH="1">
              <a:off x="1344" y="3600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64" name="Line 65"/>
            <p:cNvSpPr>
              <a:spLocks noChangeShapeType="1"/>
            </p:cNvSpPr>
            <p:nvPr/>
          </p:nvSpPr>
          <p:spPr bwMode="auto">
            <a:xfrm flipH="1">
              <a:off x="1344" y="3984"/>
              <a:ext cx="432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65" name="Line 66"/>
            <p:cNvSpPr>
              <a:spLocks noChangeShapeType="1"/>
            </p:cNvSpPr>
            <p:nvPr/>
          </p:nvSpPr>
          <p:spPr bwMode="auto">
            <a:xfrm flipH="1">
              <a:off x="1152" y="3984"/>
              <a:ext cx="19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66" name="Line 67"/>
            <p:cNvSpPr>
              <a:spLocks noChangeShapeType="1"/>
            </p:cNvSpPr>
            <p:nvPr/>
          </p:nvSpPr>
          <p:spPr bwMode="auto">
            <a:xfrm flipH="1" flipV="1">
              <a:off x="1152" y="3552"/>
              <a:ext cx="192" cy="4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75" name="Text Box 63"/>
          <p:cNvSpPr txBox="1">
            <a:spLocks noChangeArrowheads="1"/>
          </p:cNvSpPr>
          <p:nvPr/>
        </p:nvSpPr>
        <p:spPr bwMode="auto">
          <a:xfrm>
            <a:off x="6330950" y="2754313"/>
            <a:ext cx="2813050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b="0">
                <a:latin typeface="Helvetica" pitchFamily="34" charset="0"/>
              </a:rPr>
              <a:t>We have a negative lens/ aspheric mirror to correct this problem and built an special autocorrelator to measure Radial group delay</a:t>
            </a:r>
          </a:p>
        </p:txBody>
      </p:sp>
      <p:sp>
        <p:nvSpPr>
          <p:cNvPr id="64579" name="Text Box 67"/>
          <p:cNvSpPr txBox="1">
            <a:spLocks noChangeArrowheads="1"/>
          </p:cNvSpPr>
          <p:nvPr/>
        </p:nvSpPr>
        <p:spPr bwMode="auto">
          <a:xfrm>
            <a:off x="228600" y="1066800"/>
            <a:ext cx="954088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Problem: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03"/>
          <p:cNvGrpSpPr>
            <a:grpSpLocks noChangeAspect="1"/>
          </p:cNvGrpSpPr>
          <p:nvPr/>
        </p:nvGrpSpPr>
        <p:grpSpPr>
          <a:xfrm>
            <a:off x="76200" y="1219200"/>
            <a:ext cx="5713173" cy="3699252"/>
            <a:chOff x="-263551" y="1073988"/>
            <a:chExt cx="8493153" cy="5499264"/>
          </a:xfrm>
        </p:grpSpPr>
        <p:sp>
          <p:nvSpPr>
            <p:cNvPr id="5" name="Oval 4"/>
            <p:cNvSpPr/>
            <p:nvPr/>
          </p:nvSpPr>
          <p:spPr bwMode="auto">
            <a:xfrm>
              <a:off x="3944260" y="1546188"/>
              <a:ext cx="76200" cy="561217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6" name="Oval 5"/>
            <p:cNvSpPr/>
            <p:nvPr/>
          </p:nvSpPr>
          <p:spPr bwMode="auto">
            <a:xfrm>
              <a:off x="5711135" y="1462459"/>
              <a:ext cx="229591" cy="74430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7" name="Rounded Rectangle 6"/>
            <p:cNvSpPr/>
            <p:nvPr/>
          </p:nvSpPr>
          <p:spPr bwMode="auto">
            <a:xfrm>
              <a:off x="2819401" y="3428995"/>
              <a:ext cx="152399" cy="914399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2" name="Oval 11"/>
            <p:cNvSpPr/>
            <p:nvPr/>
          </p:nvSpPr>
          <p:spPr bwMode="auto">
            <a:xfrm flipH="1">
              <a:off x="1523999" y="5658910"/>
              <a:ext cx="76203" cy="609599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13" name="Rounded Rectangle 12"/>
            <p:cNvSpPr/>
            <p:nvPr/>
          </p:nvSpPr>
          <p:spPr bwMode="auto">
            <a:xfrm>
              <a:off x="2515171" y="5780470"/>
              <a:ext cx="609601" cy="380999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cxnSp>
          <p:nvCxnSpPr>
            <p:cNvPr id="15" name="Straight Connector 14"/>
            <p:cNvCxnSpPr/>
            <p:nvPr/>
          </p:nvCxnSpPr>
          <p:spPr bwMode="auto">
            <a:xfrm rot="10800000">
              <a:off x="228600" y="3824676"/>
              <a:ext cx="2590800" cy="158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66FF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7" name="Straight Connector 16"/>
            <p:cNvCxnSpPr>
              <a:stCxn id="13" idx="1"/>
            </p:cNvCxnSpPr>
            <p:nvPr/>
          </p:nvCxnSpPr>
          <p:spPr bwMode="auto">
            <a:xfrm rot="10800000">
              <a:off x="228600" y="5958272"/>
              <a:ext cx="2286571" cy="1269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66FF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1" name="Straight Connector 20"/>
            <p:cNvCxnSpPr/>
            <p:nvPr/>
          </p:nvCxnSpPr>
          <p:spPr bwMode="auto">
            <a:xfrm rot="5400000" flipH="1" flipV="1">
              <a:off x="-838195" y="4891474"/>
              <a:ext cx="2133593" cy="1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rgbClr val="66FF66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/>
            <p:cNvCxnSpPr/>
            <p:nvPr/>
          </p:nvCxnSpPr>
          <p:spPr bwMode="auto">
            <a:xfrm rot="10800000">
              <a:off x="70611" y="5865763"/>
              <a:ext cx="334160" cy="29570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/>
            <p:cNvCxnSpPr/>
            <p:nvPr/>
          </p:nvCxnSpPr>
          <p:spPr bwMode="auto">
            <a:xfrm rot="10800000" flipV="1">
              <a:off x="609601" y="2973381"/>
              <a:ext cx="6096004" cy="1370012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34" name="Straight Connector 33"/>
            <p:cNvCxnSpPr>
              <a:stCxn id="6" idx="6"/>
            </p:cNvCxnSpPr>
            <p:nvPr/>
          </p:nvCxnSpPr>
          <p:spPr bwMode="auto">
            <a:xfrm>
              <a:off x="5940726" y="1834614"/>
              <a:ext cx="1986459" cy="2361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/>
            <p:cNvCxnSpPr/>
            <p:nvPr/>
          </p:nvCxnSpPr>
          <p:spPr bwMode="auto">
            <a:xfrm rot="5400000">
              <a:off x="51384" y="3676820"/>
              <a:ext cx="334160" cy="29570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9" name="Straight Connector 38"/>
            <p:cNvCxnSpPr>
              <a:stCxn id="18" idx="1"/>
              <a:endCxn id="6" idx="2"/>
            </p:cNvCxnSpPr>
            <p:nvPr/>
          </p:nvCxnSpPr>
          <p:spPr bwMode="auto">
            <a:xfrm rot="16200000" flipH="1">
              <a:off x="3959731" y="83211"/>
              <a:ext cx="30279" cy="347252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56" name="Straight Connector 55"/>
            <p:cNvCxnSpPr/>
            <p:nvPr/>
          </p:nvCxnSpPr>
          <p:spPr bwMode="auto">
            <a:xfrm rot="5400000">
              <a:off x="6522295" y="3208429"/>
              <a:ext cx="2808189" cy="1588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8" name="Straight Connector 57"/>
            <p:cNvCxnSpPr>
              <a:stCxn id="18" idx="3"/>
            </p:cNvCxnSpPr>
            <p:nvPr/>
          </p:nvCxnSpPr>
          <p:spPr bwMode="auto">
            <a:xfrm rot="16200000" flipH="1">
              <a:off x="1629838" y="2428117"/>
              <a:ext cx="1107534" cy="5221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1" name="Straight Connector 60"/>
            <p:cNvCxnSpPr/>
            <p:nvPr/>
          </p:nvCxnSpPr>
          <p:spPr bwMode="auto">
            <a:xfrm>
              <a:off x="2180994" y="2971794"/>
              <a:ext cx="4524608" cy="1588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68" name="Straight Connector 67"/>
            <p:cNvCxnSpPr/>
            <p:nvPr/>
          </p:nvCxnSpPr>
          <p:spPr bwMode="auto">
            <a:xfrm rot="10800000">
              <a:off x="609601" y="3505193"/>
              <a:ext cx="7317583" cy="990600"/>
            </a:xfrm>
            <a:prstGeom prst="line">
              <a:avLst/>
            </a:prstGeom>
            <a:solidFill>
              <a:schemeClr val="accent1"/>
            </a:solidFill>
            <a:ln w="1016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stealth" w="med" len="med"/>
            </a:ln>
            <a:effectLst/>
          </p:spPr>
        </p:cxnSp>
        <p:cxnSp>
          <p:nvCxnSpPr>
            <p:cNvPr id="76" name="Straight Connector 75"/>
            <p:cNvCxnSpPr/>
            <p:nvPr/>
          </p:nvCxnSpPr>
          <p:spPr bwMode="auto">
            <a:xfrm rot="10800000">
              <a:off x="2028040" y="2819394"/>
              <a:ext cx="334160" cy="29570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78" name="Straight Connector 77"/>
            <p:cNvCxnSpPr/>
            <p:nvPr/>
          </p:nvCxnSpPr>
          <p:spPr bwMode="auto">
            <a:xfrm rot="16200000" flipV="1">
              <a:off x="6550408" y="2883711"/>
              <a:ext cx="295709" cy="167077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2" name="Straight Connector 81"/>
            <p:cNvCxnSpPr/>
            <p:nvPr/>
          </p:nvCxnSpPr>
          <p:spPr bwMode="auto">
            <a:xfrm rot="10800000">
              <a:off x="7757722" y="1575737"/>
              <a:ext cx="471880" cy="457199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4" name="Straight Connector 83"/>
            <p:cNvCxnSpPr/>
            <p:nvPr/>
          </p:nvCxnSpPr>
          <p:spPr bwMode="auto">
            <a:xfrm rot="16200000">
              <a:off x="7765062" y="4350733"/>
              <a:ext cx="471879" cy="457200"/>
            </a:xfrm>
            <a:prstGeom prst="line">
              <a:avLst/>
            </a:prstGeom>
            <a:solidFill>
              <a:schemeClr val="accent1"/>
            </a:solidFill>
            <a:ln w="7620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85" name="Straight Connector 84"/>
            <p:cNvCxnSpPr/>
            <p:nvPr/>
          </p:nvCxnSpPr>
          <p:spPr bwMode="auto">
            <a:xfrm rot="5400000" flipH="1">
              <a:off x="1125801" y="773606"/>
              <a:ext cx="1" cy="2110384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FF0000"/>
              </a:solidFill>
              <a:prstDash val="sysDash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8" name="Rounded Rectangle 17"/>
            <p:cNvSpPr/>
            <p:nvPr/>
          </p:nvSpPr>
          <p:spPr bwMode="auto">
            <a:xfrm rot="7705423">
              <a:off x="2163449" y="1512171"/>
              <a:ext cx="92701" cy="656954"/>
            </a:xfrm>
            <a:prstGeom prst="round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3474631" y="1073988"/>
              <a:ext cx="2952506" cy="411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err="1" smtClean="0">
                  <a:latin typeface="Arial"/>
                  <a:cs typeface="Arial"/>
                </a:rPr>
                <a:t>Upcollimating</a:t>
              </a:r>
              <a:r>
                <a:rPr lang="en-US" sz="1200" b="1" dirty="0" smtClean="0">
                  <a:latin typeface="Arial"/>
                  <a:cs typeface="Arial"/>
                </a:rPr>
                <a:t> Telescope</a:t>
              </a:r>
              <a:endParaRPr lang="en-US" sz="1200" b="1" dirty="0">
                <a:latin typeface="Arial"/>
                <a:cs typeface="Arial"/>
              </a:endParaRPr>
            </a:p>
          </p:txBody>
        </p:sp>
        <p:sp>
          <p:nvSpPr>
            <p:cNvPr id="89" name="TextBox 88"/>
            <p:cNvSpPr txBox="1"/>
            <p:nvPr/>
          </p:nvSpPr>
          <p:spPr>
            <a:xfrm>
              <a:off x="1662179" y="4353607"/>
              <a:ext cx="1265557" cy="6863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Doubling</a:t>
              </a:r>
            </a:p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Crystal</a:t>
              </a:r>
              <a:endParaRPr lang="en-US" sz="1200" b="1" dirty="0">
                <a:latin typeface="Arial"/>
                <a:cs typeface="Arial"/>
              </a:endParaRPr>
            </a:p>
          </p:txBody>
        </p:sp>
        <p:sp>
          <p:nvSpPr>
            <p:cNvPr id="90" name="TextBox 89"/>
            <p:cNvSpPr txBox="1"/>
            <p:nvPr/>
          </p:nvSpPr>
          <p:spPr>
            <a:xfrm>
              <a:off x="1613453" y="1281740"/>
              <a:ext cx="1749233" cy="411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Beam Splitter</a:t>
              </a:r>
              <a:endParaRPr lang="en-US" sz="1200" b="1" dirty="0">
                <a:latin typeface="Arial"/>
                <a:cs typeface="Arial"/>
              </a:endParaRPr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2188670" y="5399470"/>
              <a:ext cx="1673051" cy="411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CCD Camera</a:t>
              </a:r>
              <a:endParaRPr lang="en-US" sz="1200" b="1" dirty="0">
                <a:latin typeface="Arial"/>
                <a:cs typeface="Arial"/>
              </a:endParaRPr>
            </a:p>
          </p:txBody>
        </p:sp>
        <p:sp>
          <p:nvSpPr>
            <p:cNvPr id="92" name="Oval 91"/>
            <p:cNvSpPr/>
            <p:nvPr/>
          </p:nvSpPr>
          <p:spPr bwMode="auto">
            <a:xfrm>
              <a:off x="2238605" y="5820159"/>
              <a:ext cx="76200" cy="304800"/>
            </a:xfrm>
            <a:prstGeom prst="ellips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/>
                <a:cs typeface="Arial"/>
              </a:endParaRPr>
            </a:p>
          </p:txBody>
        </p:sp>
        <p:sp>
          <p:nvSpPr>
            <p:cNvPr id="93" name="TextBox 92"/>
            <p:cNvSpPr txBox="1"/>
            <p:nvPr/>
          </p:nvSpPr>
          <p:spPr>
            <a:xfrm>
              <a:off x="1530176" y="6099549"/>
              <a:ext cx="1151508" cy="411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 b="1" dirty="0" smtClean="0">
                  <a:latin typeface="Arial"/>
                  <a:cs typeface="Arial"/>
                </a:rPr>
                <a:t>Imaging </a:t>
              </a:r>
              <a:endParaRPr lang="en-US" sz="1200" b="1" dirty="0">
                <a:latin typeface="Arial"/>
                <a:cs typeface="Arial"/>
              </a:endParaRPr>
            </a:p>
          </p:txBody>
        </p:sp>
        <p:cxnSp>
          <p:nvCxnSpPr>
            <p:cNvPr id="95" name="Straight Connector 94"/>
            <p:cNvCxnSpPr/>
            <p:nvPr/>
          </p:nvCxnSpPr>
          <p:spPr bwMode="auto">
            <a:xfrm rot="5400000">
              <a:off x="1063435" y="5976159"/>
              <a:ext cx="392962" cy="158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97" name="TextBox 96"/>
            <p:cNvSpPr txBox="1"/>
            <p:nvPr/>
          </p:nvSpPr>
          <p:spPr>
            <a:xfrm>
              <a:off x="456945" y="6161469"/>
              <a:ext cx="961053" cy="411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Filters</a:t>
              </a:r>
              <a:endParaRPr lang="en-US" sz="1200" b="1" dirty="0">
                <a:latin typeface="Arial"/>
                <a:cs typeface="Arial"/>
              </a:endParaRPr>
            </a:p>
          </p:txBody>
        </p:sp>
        <p:sp>
          <p:nvSpPr>
            <p:cNvPr id="100" name="TextBox 99"/>
            <p:cNvSpPr txBox="1"/>
            <p:nvPr/>
          </p:nvSpPr>
          <p:spPr>
            <a:xfrm>
              <a:off x="-263551" y="1919996"/>
              <a:ext cx="1954925" cy="9608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Full down-collimated beam input</a:t>
              </a:r>
              <a:endParaRPr lang="en-US" sz="1200" b="1" dirty="0">
                <a:latin typeface="Arial"/>
                <a:cs typeface="Arial"/>
              </a:endParaRPr>
            </a:p>
          </p:txBody>
        </p:sp>
        <p:cxnSp>
          <p:nvCxnSpPr>
            <p:cNvPr id="101" name="Straight Connector 100"/>
            <p:cNvCxnSpPr/>
            <p:nvPr/>
          </p:nvCxnSpPr>
          <p:spPr bwMode="auto">
            <a:xfrm rot="10800000">
              <a:off x="529397" y="1643964"/>
              <a:ext cx="876501" cy="1588"/>
            </a:xfrm>
            <a:prstGeom prst="line">
              <a:avLst/>
            </a:prstGeom>
            <a:solidFill>
              <a:schemeClr val="accent1"/>
            </a:solidFill>
            <a:ln w="57150" cap="flat" cmpd="sng" algn="ctr">
              <a:solidFill>
                <a:schemeClr val="tx1"/>
              </a:solidFill>
              <a:prstDash val="solid"/>
              <a:round/>
              <a:headEnd type="stealth" w="med" len="med"/>
              <a:tailEnd type="none" w="med" len="med"/>
            </a:ln>
            <a:effectLst/>
          </p:spPr>
        </p:cxnSp>
        <p:sp>
          <p:nvSpPr>
            <p:cNvPr id="103" name="TextBox 102"/>
            <p:cNvSpPr txBox="1"/>
            <p:nvPr/>
          </p:nvSpPr>
          <p:spPr>
            <a:xfrm>
              <a:off x="149849" y="4988277"/>
              <a:ext cx="1672828" cy="41178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200" b="1" dirty="0" smtClean="0">
                  <a:latin typeface="Arial"/>
                  <a:cs typeface="Arial"/>
                </a:rPr>
                <a:t>Mixed Signal</a:t>
              </a:r>
              <a:endParaRPr lang="en-US" sz="1200" b="1" dirty="0">
                <a:latin typeface="Arial"/>
                <a:cs typeface="Arial"/>
              </a:endParaRPr>
            </a:p>
          </p:txBody>
        </p:sp>
      </p:grpSp>
      <p:sp>
        <p:nvSpPr>
          <p:cNvPr id="105" name="TextBox 104"/>
          <p:cNvSpPr txBox="1"/>
          <p:nvPr/>
        </p:nvSpPr>
        <p:spPr>
          <a:xfrm>
            <a:off x="1810609" y="5424356"/>
            <a:ext cx="138195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Expanded Beam</a:t>
            </a:r>
          </a:p>
          <a:p>
            <a:pPr algn="ctr"/>
            <a:r>
              <a:rPr lang="en-US" sz="1200" b="1" dirty="0" smtClean="0">
                <a:latin typeface="Arial"/>
                <a:cs typeface="Arial"/>
              </a:rPr>
              <a:t>(locally flat)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106" name="TextBox 105"/>
          <p:cNvSpPr txBox="1"/>
          <p:nvPr/>
        </p:nvSpPr>
        <p:spPr>
          <a:xfrm>
            <a:off x="3294101" y="3851872"/>
            <a:ext cx="19636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Beam Overlap in Crystal</a:t>
            </a:r>
            <a:endParaRPr lang="en-US" sz="1200" b="1" dirty="0">
              <a:latin typeface="Arial"/>
              <a:cs typeface="Arial"/>
            </a:endParaRPr>
          </a:p>
        </p:txBody>
      </p:sp>
      <p:sp>
        <p:nvSpPr>
          <p:cNvPr id="109" name="TextBox 108"/>
          <p:cNvSpPr txBox="1"/>
          <p:nvPr/>
        </p:nvSpPr>
        <p:spPr>
          <a:xfrm>
            <a:off x="2701076" y="5853755"/>
            <a:ext cx="20401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latin typeface="Arial"/>
                <a:cs typeface="Arial"/>
              </a:rPr>
              <a:t>Small Beam (fits on CCD)</a:t>
            </a:r>
            <a:endParaRPr lang="en-US" sz="1200" b="1" dirty="0">
              <a:latin typeface="Arial"/>
              <a:cs typeface="Arial"/>
            </a:endParaRPr>
          </a:p>
        </p:txBody>
      </p:sp>
      <p:pic>
        <p:nvPicPr>
          <p:cNvPr id="62" name="Picture 61" descr="RGDAuto3D.jpg"/>
          <p:cNvPicPr>
            <a:picLocks noChangeAspect="1"/>
          </p:cNvPicPr>
          <p:nvPr/>
        </p:nvPicPr>
        <p:blipFill>
          <a:blip r:embed="rId2" cstate="print"/>
          <a:srcRect b="55357"/>
          <a:stretch>
            <a:fillRect/>
          </a:stretch>
        </p:blipFill>
        <p:spPr>
          <a:xfrm flipV="1">
            <a:off x="5943600" y="1759932"/>
            <a:ext cx="3200400" cy="858425"/>
          </a:xfrm>
          <a:prstGeom prst="rect">
            <a:avLst/>
          </a:prstGeom>
        </p:spPr>
      </p:pic>
      <p:sp>
        <p:nvSpPr>
          <p:cNvPr id="63" name="TextBox 62"/>
          <p:cNvSpPr txBox="1"/>
          <p:nvPr/>
        </p:nvSpPr>
        <p:spPr>
          <a:xfrm>
            <a:off x="8197708" y="2264124"/>
            <a:ext cx="8954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Crystal</a:t>
            </a:r>
            <a:endParaRPr lang="en-US" sz="1400" b="1" dirty="0">
              <a:latin typeface="Arial"/>
              <a:cs typeface="Arial"/>
            </a:endParaRPr>
          </a:p>
        </p:txBody>
      </p:sp>
      <p:cxnSp>
        <p:nvCxnSpPr>
          <p:cNvPr id="64" name="Straight Connector 63"/>
          <p:cNvCxnSpPr>
            <a:stCxn id="63" idx="0"/>
          </p:cNvCxnSpPr>
          <p:nvPr/>
        </p:nvCxnSpPr>
        <p:spPr>
          <a:xfrm rot="5400000" flipH="1" flipV="1">
            <a:off x="8649307" y="1930893"/>
            <a:ext cx="329381" cy="337083"/>
          </a:xfrm>
          <a:prstGeom prst="line">
            <a:avLst/>
          </a:prstGeom>
          <a:ln w="12700" cap="flat" cmpd="sng" algn="ctr">
            <a:solidFill>
              <a:srgbClr val="A5C6AE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6" name="TextBox 65"/>
          <p:cNvSpPr txBox="1"/>
          <p:nvPr/>
        </p:nvSpPr>
        <p:spPr>
          <a:xfrm>
            <a:off x="6048879" y="1086752"/>
            <a:ext cx="79863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Full “bowl”</a:t>
            </a:r>
            <a:endParaRPr lang="en-US" sz="1400" b="1" dirty="0">
              <a:latin typeface="Arial"/>
              <a:cs typeface="Arial"/>
            </a:endParaRPr>
          </a:p>
        </p:txBody>
      </p:sp>
      <p:cxnSp>
        <p:nvCxnSpPr>
          <p:cNvPr id="67" name="Straight Connector 66"/>
          <p:cNvCxnSpPr>
            <a:stCxn id="66" idx="2"/>
          </p:cNvCxnSpPr>
          <p:nvPr/>
        </p:nvCxnSpPr>
        <p:spPr>
          <a:xfrm rot="16200000" flipH="1">
            <a:off x="6494000" y="1564169"/>
            <a:ext cx="178321" cy="269925"/>
          </a:xfrm>
          <a:prstGeom prst="line">
            <a:avLst/>
          </a:prstGeom>
          <a:ln>
            <a:solidFill>
              <a:srgbClr val="726052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TextBox 68"/>
          <p:cNvSpPr txBox="1"/>
          <p:nvPr/>
        </p:nvSpPr>
        <p:spPr>
          <a:xfrm>
            <a:off x="7778555" y="1234589"/>
            <a:ext cx="11177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Expanded, locally flat</a:t>
            </a:r>
            <a:endParaRPr lang="en-US" sz="1400" b="1" dirty="0">
              <a:latin typeface="Arial"/>
              <a:cs typeface="Arial"/>
            </a:endParaRPr>
          </a:p>
        </p:txBody>
      </p:sp>
      <p:cxnSp>
        <p:nvCxnSpPr>
          <p:cNvPr id="71" name="Straight Connector 70"/>
          <p:cNvCxnSpPr>
            <a:stCxn id="69" idx="2"/>
          </p:cNvCxnSpPr>
          <p:nvPr/>
        </p:nvCxnSpPr>
        <p:spPr>
          <a:xfrm rot="16200000" flipH="1">
            <a:off x="8438226" y="1657035"/>
            <a:ext cx="106457" cy="3080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1" name="Oval 40"/>
          <p:cNvSpPr>
            <a:spLocks noChangeAspect="1"/>
          </p:cNvSpPr>
          <p:nvPr/>
        </p:nvSpPr>
        <p:spPr bwMode="auto">
          <a:xfrm>
            <a:off x="3393314" y="4157236"/>
            <a:ext cx="1435655" cy="1405620"/>
          </a:xfrm>
          <a:prstGeom prst="ellipse">
            <a:avLst/>
          </a:prstGeom>
          <a:solidFill>
            <a:srgbClr val="3366FF">
              <a:alpha val="41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sp>
        <p:nvSpPr>
          <p:cNvPr id="40" name="Oval 39"/>
          <p:cNvSpPr>
            <a:spLocks noChangeAspect="1"/>
          </p:cNvSpPr>
          <p:nvPr/>
        </p:nvSpPr>
        <p:spPr bwMode="auto">
          <a:xfrm>
            <a:off x="3918991" y="4670989"/>
            <a:ext cx="365760" cy="373029"/>
          </a:xfrm>
          <a:prstGeom prst="ellipse">
            <a:avLst/>
          </a:prstGeom>
          <a:solidFill>
            <a:srgbClr val="FF0000">
              <a:alpha val="4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43" name="Straight Arrow Connector 42"/>
          <p:cNvCxnSpPr>
            <a:stCxn id="105" idx="0"/>
            <a:endCxn id="41" idx="2"/>
          </p:cNvCxnSpPr>
          <p:nvPr/>
        </p:nvCxnSpPr>
        <p:spPr bwMode="auto">
          <a:xfrm rot="5400000" flipH="1" flipV="1">
            <a:off x="2665296" y="4696339"/>
            <a:ext cx="564310" cy="891725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99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987425"/>
          </a:xfrm>
        </p:spPr>
        <p:txBody>
          <a:bodyPr/>
          <a:lstStyle/>
          <a:p>
            <a:pPr algn="l"/>
            <a:r>
              <a:rPr lang="en-US" dirty="0" smtClean="0"/>
              <a:t>Radial shearing, 2</a:t>
            </a:r>
            <a:r>
              <a:rPr lang="en-US" baseline="30000" dirty="0" smtClean="0"/>
              <a:t>nd</a:t>
            </a:r>
            <a:r>
              <a:rPr lang="en-US" dirty="0" smtClean="0"/>
              <a:t> order autocorrelation resolves radial group delay across the entire aperture</a:t>
            </a:r>
            <a:endParaRPr lang="en-US" dirty="0"/>
          </a:p>
        </p:txBody>
      </p:sp>
      <p:cxnSp>
        <p:nvCxnSpPr>
          <p:cNvPr id="110" name="Straight Arrow Connector 109"/>
          <p:cNvCxnSpPr>
            <a:stCxn id="109" idx="0"/>
            <a:endCxn id="40" idx="3"/>
          </p:cNvCxnSpPr>
          <p:nvPr/>
        </p:nvCxnSpPr>
        <p:spPr bwMode="auto">
          <a:xfrm rot="5400000" flipH="1" flipV="1">
            <a:off x="3414662" y="5295862"/>
            <a:ext cx="864366" cy="25142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15" name="Oval 114"/>
          <p:cNvSpPr/>
          <p:nvPr/>
        </p:nvSpPr>
        <p:spPr bwMode="auto">
          <a:xfrm>
            <a:off x="1994911" y="2700420"/>
            <a:ext cx="410066" cy="796671"/>
          </a:xfrm>
          <a:prstGeom prst="ellipse">
            <a:avLst/>
          </a:pr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/>
              <a:cs typeface="Arial"/>
            </a:endParaRPr>
          </a:p>
        </p:txBody>
      </p:sp>
      <p:cxnSp>
        <p:nvCxnSpPr>
          <p:cNvPr id="117" name="Straight Arrow Connector 116"/>
          <p:cNvCxnSpPr>
            <a:stCxn id="115" idx="5"/>
            <a:endCxn id="41" idx="1"/>
          </p:cNvCxnSpPr>
          <p:nvPr/>
        </p:nvCxnSpPr>
        <p:spPr bwMode="auto">
          <a:xfrm rot="16200000" flipH="1">
            <a:off x="2482911" y="3242433"/>
            <a:ext cx="982663" cy="1258637"/>
          </a:xfrm>
          <a:prstGeom prst="straightConnector1">
            <a:avLst/>
          </a:prstGeom>
          <a:solidFill>
            <a:schemeClr val="accent1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pic>
        <p:nvPicPr>
          <p:cNvPr id="47" name="Picture 46" descr="DSC_0958-12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45378" y="3887003"/>
            <a:ext cx="3761635" cy="2516900"/>
          </a:xfrm>
          <a:prstGeom prst="rect">
            <a:avLst/>
          </a:prstGeom>
        </p:spPr>
      </p:pic>
      <p:cxnSp>
        <p:nvCxnSpPr>
          <p:cNvPr id="48" name="Straight Connector 47"/>
          <p:cNvCxnSpPr/>
          <p:nvPr/>
        </p:nvCxnSpPr>
        <p:spPr bwMode="auto">
          <a:xfrm rot="10800000">
            <a:off x="7746993" y="4315203"/>
            <a:ext cx="1004730" cy="8542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66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1" name="Straight Connector 50"/>
          <p:cNvCxnSpPr/>
          <p:nvPr/>
        </p:nvCxnSpPr>
        <p:spPr bwMode="auto">
          <a:xfrm rot="5400000">
            <a:off x="8534400" y="4705352"/>
            <a:ext cx="742952" cy="19049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66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65" name="Straight Connector 64"/>
          <p:cNvCxnSpPr/>
          <p:nvPr/>
        </p:nvCxnSpPr>
        <p:spPr bwMode="auto">
          <a:xfrm rot="10800000" flipV="1">
            <a:off x="8610600" y="5111752"/>
            <a:ext cx="318930" cy="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66FF66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70" name="Straight Connector 69"/>
          <p:cNvCxnSpPr/>
          <p:nvPr/>
        </p:nvCxnSpPr>
        <p:spPr bwMode="auto">
          <a:xfrm rot="10800000" flipV="1">
            <a:off x="5471950" y="5680032"/>
            <a:ext cx="2833850" cy="21324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ysDash"/>
            <a:round/>
            <a:headEnd type="none" w="med" len="med"/>
            <a:tailEnd type="stealth" w="med" len="med"/>
          </a:ln>
          <a:effectLst/>
        </p:spPr>
      </p:cxnSp>
      <p:cxnSp>
        <p:nvCxnSpPr>
          <p:cNvPr id="74" name="Straight Connector 73"/>
          <p:cNvCxnSpPr/>
          <p:nvPr/>
        </p:nvCxnSpPr>
        <p:spPr bwMode="auto">
          <a:xfrm rot="5400000" flipH="1" flipV="1">
            <a:off x="5277230" y="5470860"/>
            <a:ext cx="416755" cy="1588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81" name="Straight Connector 80"/>
          <p:cNvCxnSpPr/>
          <p:nvPr/>
        </p:nvCxnSpPr>
        <p:spPr bwMode="auto">
          <a:xfrm flipV="1">
            <a:off x="5471949" y="5086353"/>
            <a:ext cx="3621254" cy="176921"/>
          </a:xfrm>
          <a:prstGeom prst="line">
            <a:avLst/>
          </a:prstGeom>
          <a:solidFill>
            <a:schemeClr val="accent1"/>
          </a:solidFill>
          <a:ln w="57150" cap="flat" cmpd="sng" algn="ctr">
            <a:solidFill>
              <a:srgbClr val="FF0000"/>
            </a:solidFill>
            <a:prstDash val="sysDash"/>
            <a:round/>
            <a:headEnd type="none" w="med" len="med"/>
            <a:tailEnd type="stealth" w="med" len="med"/>
          </a:ln>
          <a:effectLst/>
        </p:spPr>
      </p:cxnSp>
      <p:cxnSp>
        <p:nvCxnSpPr>
          <p:cNvPr id="87" name="Straight Connector 86"/>
          <p:cNvCxnSpPr/>
          <p:nvPr/>
        </p:nvCxnSpPr>
        <p:spPr bwMode="auto">
          <a:xfrm>
            <a:off x="5789373" y="4953000"/>
            <a:ext cx="3303830" cy="25400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stealth" w="med" len="med"/>
          </a:ln>
          <a:effectLst/>
        </p:spPr>
      </p:cxnSp>
      <p:cxnSp>
        <p:nvCxnSpPr>
          <p:cNvPr id="114" name="Straight Connector 113"/>
          <p:cNvCxnSpPr/>
          <p:nvPr/>
        </p:nvCxnSpPr>
        <p:spPr bwMode="auto">
          <a:xfrm>
            <a:off x="5789373" y="4827785"/>
            <a:ext cx="2516427" cy="158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19" name="Straight Connector 118"/>
          <p:cNvCxnSpPr/>
          <p:nvPr/>
        </p:nvCxnSpPr>
        <p:spPr bwMode="auto">
          <a:xfrm rot="16200000" flipV="1">
            <a:off x="7955588" y="5211848"/>
            <a:ext cx="702015" cy="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sp>
        <p:nvSpPr>
          <p:cNvPr id="123" name="TextBox 122"/>
          <p:cNvSpPr txBox="1"/>
          <p:nvPr/>
        </p:nvSpPr>
        <p:spPr>
          <a:xfrm>
            <a:off x="6718122" y="4425603"/>
            <a:ext cx="11254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CCD Camera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4" name="TextBox 123"/>
          <p:cNvSpPr txBox="1"/>
          <p:nvPr/>
        </p:nvSpPr>
        <p:spPr>
          <a:xfrm>
            <a:off x="7719677" y="5715256"/>
            <a:ext cx="11766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Beam Splitter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8039719" y="5207003"/>
            <a:ext cx="9886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b="1" dirty="0" smtClean="0">
                <a:solidFill>
                  <a:schemeClr val="bg1"/>
                </a:solidFill>
                <a:latin typeface="Arial"/>
                <a:cs typeface="Arial"/>
              </a:rPr>
              <a:t>2ω Crystal</a:t>
            </a:r>
            <a:endParaRPr lang="en-US" sz="1200" b="1" dirty="0">
              <a:solidFill>
                <a:schemeClr val="bg1"/>
              </a:solidFill>
              <a:latin typeface="Arial"/>
              <a:cs typeface="Arial"/>
            </a:endParaRPr>
          </a:p>
        </p:txBody>
      </p:sp>
      <p:cxnSp>
        <p:nvCxnSpPr>
          <p:cNvPr id="128" name="Straight Connector 127"/>
          <p:cNvCxnSpPr/>
          <p:nvPr/>
        </p:nvCxnSpPr>
        <p:spPr bwMode="auto">
          <a:xfrm rot="10800000">
            <a:off x="8509038" y="5701099"/>
            <a:ext cx="558762" cy="1390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stealth" w="med" len="med"/>
          </a:ln>
          <a:effectLst/>
        </p:spPr>
      </p:cxnSp>
      <p:pic>
        <p:nvPicPr>
          <p:cNvPr id="96" name="Picture 95" descr="Frame2.jpg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/>
          </a:blip>
          <a:stretch>
            <a:fillRect/>
          </a:stretch>
        </p:blipFill>
        <p:spPr>
          <a:xfrm>
            <a:off x="7099256" y="2724727"/>
            <a:ext cx="1409782" cy="914400"/>
          </a:xfrm>
          <a:prstGeom prst="rect">
            <a:avLst/>
          </a:prstGeom>
          <a:ln>
            <a:noFill/>
          </a:ln>
        </p:spPr>
      </p:pic>
      <p:sp>
        <p:nvSpPr>
          <p:cNvPr id="98" name="Up Arrow 97"/>
          <p:cNvSpPr/>
          <p:nvPr/>
        </p:nvSpPr>
        <p:spPr>
          <a:xfrm rot="10800000">
            <a:off x="7411723" y="2144943"/>
            <a:ext cx="366832" cy="426958"/>
          </a:xfrm>
          <a:prstGeom prst="upArrow">
            <a:avLst/>
          </a:prstGeom>
          <a:solidFill>
            <a:srgbClr val="FFFFFF"/>
          </a:solidFill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 wrap="none" rtlCol="0" anchor="ctr">
            <a:spAutoFit/>
          </a:bodyPr>
          <a:lstStyle/>
          <a:p>
            <a:pPr algn="ctr"/>
            <a:endParaRPr lang="en-US" sz="1600" b="1" dirty="0" smtClean="0">
              <a:latin typeface="Arial"/>
              <a:cs typeface="Arial"/>
            </a:endParaRPr>
          </a:p>
        </p:txBody>
      </p:sp>
      <p:sp>
        <p:nvSpPr>
          <p:cNvPr id="102" name="TextBox 101"/>
          <p:cNvSpPr txBox="1"/>
          <p:nvPr/>
        </p:nvSpPr>
        <p:spPr bwMode="auto">
          <a:xfrm>
            <a:off x="6456337" y="2951954"/>
            <a:ext cx="1419041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400" b="1" baseline="0" dirty="0" smtClean="0">
                <a:latin typeface="Arial"/>
                <a:cs typeface="Arial"/>
              </a:rPr>
              <a:t>Intersection</a:t>
            </a:r>
            <a:endParaRPr lang="en-US" sz="1400" b="1" baseline="0" dirty="0">
              <a:latin typeface="Arial"/>
              <a:cs typeface="Arial"/>
            </a:endParaRPr>
          </a:p>
        </p:txBody>
      </p:sp>
      <p:sp>
        <p:nvSpPr>
          <p:cNvPr id="75" name="TextBox 74"/>
          <p:cNvSpPr txBox="1"/>
          <p:nvPr/>
        </p:nvSpPr>
        <p:spPr bwMode="auto">
          <a:xfrm>
            <a:off x="0" y="6471639"/>
            <a:ext cx="9144000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smtClean="0">
                <a:latin typeface="Arial"/>
                <a:cs typeface="Arial"/>
              </a:rPr>
              <a:t>A</a:t>
            </a:r>
            <a:r>
              <a:rPr lang="en-US" sz="1600" b="1" baseline="0" dirty="0" smtClean="0">
                <a:latin typeface="Arial"/>
                <a:cs typeface="Arial"/>
              </a:rPr>
              <a:t>n ordinary </a:t>
            </a:r>
            <a:r>
              <a:rPr lang="en-US" sz="1600" b="1" baseline="0" dirty="0" err="1" smtClean="0">
                <a:latin typeface="Arial"/>
                <a:cs typeface="Arial"/>
              </a:rPr>
              <a:t>autocorrelator</a:t>
            </a:r>
            <a:r>
              <a:rPr lang="en-US" sz="1600" b="1" dirty="0" smtClean="0">
                <a:latin typeface="Arial"/>
                <a:cs typeface="Arial"/>
              </a:rPr>
              <a:t> conceals RGD effects!</a:t>
            </a:r>
            <a:endParaRPr lang="en-US" sz="1600" b="1" baseline="0" dirty="0">
              <a:latin typeface="Arial"/>
              <a:cs typeface="Arial"/>
            </a:endParaRP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ight Arrow 83"/>
          <p:cNvSpPr/>
          <p:nvPr/>
        </p:nvSpPr>
        <p:spPr>
          <a:xfrm>
            <a:off x="2895600" y="2209800"/>
            <a:ext cx="2743200" cy="849838"/>
          </a:xfrm>
          <a:prstGeom prst="rightArrow">
            <a:avLst>
              <a:gd name="adj1" fmla="val 79900"/>
              <a:gd name="adj2" fmla="val 50000"/>
            </a:avLst>
          </a:prstGeom>
          <a:noFill/>
          <a:ln>
            <a:solidFill>
              <a:srgbClr val="00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ounded Rectangle 78"/>
          <p:cNvSpPr/>
          <p:nvPr/>
        </p:nvSpPr>
        <p:spPr bwMode="auto">
          <a:xfrm>
            <a:off x="2819400" y="2057400"/>
            <a:ext cx="457200" cy="1143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12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868362"/>
          </a:xfrm>
        </p:spPr>
        <p:txBody>
          <a:bodyPr/>
          <a:lstStyle/>
          <a:p>
            <a:pPr algn="l"/>
            <a:r>
              <a:rPr lang="en-US" dirty="0" smtClean="0"/>
              <a:t>Common autocorrelation techniques do not measure the effects of radial group delay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 bwMode="auto">
          <a:xfrm rot="-720000">
            <a:off x="1414913" y="5337457"/>
            <a:ext cx="93671" cy="574873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1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914400" y="59436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Up-collimating Telescope</a:t>
            </a:r>
            <a:endParaRPr lang="en-US" sz="1400" dirty="0"/>
          </a:p>
        </p:txBody>
      </p:sp>
      <p:sp>
        <p:nvSpPr>
          <p:cNvPr id="29" name="TextBox 28"/>
          <p:cNvSpPr txBox="1"/>
          <p:nvPr/>
        </p:nvSpPr>
        <p:spPr>
          <a:xfrm>
            <a:off x="2514600" y="1524000"/>
            <a:ext cx="990600" cy="52322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 pitchFamily="34" charset="0"/>
                <a:cs typeface="Helvetica" pitchFamily="34" charset="0"/>
              </a:rPr>
              <a:t>Doubling</a:t>
            </a:r>
          </a:p>
          <a:p>
            <a:pPr algn="ctr"/>
            <a:r>
              <a:rPr lang="en-US" sz="1400" dirty="0" smtClean="0">
                <a:latin typeface="Helvetica" pitchFamily="34" charset="0"/>
                <a:cs typeface="Helvetica" pitchFamily="34" charset="0"/>
              </a:rPr>
              <a:t>Crystal</a:t>
            </a:r>
            <a:endParaRPr lang="en-US" sz="1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269070" y="1752600"/>
            <a:ext cx="582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Helvetica" pitchFamily="34" charset="0"/>
                <a:cs typeface="Helvetica" pitchFamily="34" charset="0"/>
              </a:rPr>
              <a:t>Input</a:t>
            </a:r>
            <a:endParaRPr lang="en-US" sz="1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66" name="Block Arc 65"/>
          <p:cNvSpPr/>
          <p:nvPr/>
        </p:nvSpPr>
        <p:spPr>
          <a:xfrm rot="16800000">
            <a:off x="1271819" y="2095732"/>
            <a:ext cx="650235" cy="497722"/>
          </a:xfrm>
          <a:prstGeom prst="blockArc">
            <a:avLst>
              <a:gd name="adj1" fmla="val 10800000"/>
              <a:gd name="adj2" fmla="val 68879"/>
              <a:gd name="adj3" fmla="val 191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7" name="Block Arc 66"/>
          <p:cNvSpPr/>
          <p:nvPr/>
        </p:nvSpPr>
        <p:spPr>
          <a:xfrm rot="16800000">
            <a:off x="2802346" y="2359546"/>
            <a:ext cx="650235" cy="497722"/>
          </a:xfrm>
          <a:prstGeom prst="blockArc">
            <a:avLst>
              <a:gd name="adj1" fmla="val 10800000"/>
              <a:gd name="adj2" fmla="val 68879"/>
              <a:gd name="adj3" fmla="val 191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69" name="Block Arc 68"/>
          <p:cNvSpPr/>
          <p:nvPr/>
        </p:nvSpPr>
        <p:spPr>
          <a:xfrm rot="15393992">
            <a:off x="1327409" y="2712911"/>
            <a:ext cx="650235" cy="497722"/>
          </a:xfrm>
          <a:prstGeom prst="blockArc">
            <a:avLst>
              <a:gd name="adj1" fmla="val 10800000"/>
              <a:gd name="adj2" fmla="val 68879"/>
              <a:gd name="adj3" fmla="val 191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0" name="Block Arc 69"/>
          <p:cNvSpPr/>
          <p:nvPr/>
        </p:nvSpPr>
        <p:spPr>
          <a:xfrm rot="15393992">
            <a:off x="2811865" y="2346300"/>
            <a:ext cx="650235" cy="497722"/>
          </a:xfrm>
          <a:prstGeom prst="blockArc">
            <a:avLst>
              <a:gd name="adj1" fmla="val 10800000"/>
              <a:gd name="adj2" fmla="val 68879"/>
              <a:gd name="adj3" fmla="val 191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7" name="Right Arrow 76"/>
          <p:cNvSpPr/>
          <p:nvPr/>
        </p:nvSpPr>
        <p:spPr>
          <a:xfrm rot="20896294">
            <a:off x="721175" y="2305664"/>
            <a:ext cx="4214764" cy="810887"/>
          </a:xfrm>
          <a:prstGeom prst="rightArrow">
            <a:avLst>
              <a:gd name="adj1" fmla="val 79900"/>
              <a:gd name="adj2" fmla="val 50000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ight Arrow 77"/>
          <p:cNvSpPr/>
          <p:nvPr/>
        </p:nvSpPr>
        <p:spPr>
          <a:xfrm rot="512904">
            <a:off x="727413" y="2126012"/>
            <a:ext cx="4118328" cy="783163"/>
          </a:xfrm>
          <a:prstGeom prst="rightArrow">
            <a:avLst>
              <a:gd name="adj1" fmla="val 79900"/>
              <a:gd name="adj2" fmla="val 50000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Rectangle 82"/>
          <p:cNvSpPr/>
          <p:nvPr/>
        </p:nvSpPr>
        <p:spPr>
          <a:xfrm>
            <a:off x="3352800" y="2286000"/>
            <a:ext cx="76200" cy="685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5" name="Rectangle 84"/>
          <p:cNvSpPr/>
          <p:nvPr/>
        </p:nvSpPr>
        <p:spPr>
          <a:xfrm>
            <a:off x="5029200" y="2286000"/>
            <a:ext cx="76200" cy="6858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6" name="TextBox 85"/>
          <p:cNvSpPr txBox="1"/>
          <p:nvPr/>
        </p:nvSpPr>
        <p:spPr>
          <a:xfrm>
            <a:off x="5638800" y="2233136"/>
            <a:ext cx="990600" cy="738664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 pitchFamily="34" charset="0"/>
                <a:cs typeface="Helvetica" pitchFamily="34" charset="0"/>
              </a:rPr>
              <a:t>Imaging CCD detector</a:t>
            </a:r>
            <a:endParaRPr lang="en-US" sz="1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87" name="Right Arrow 86"/>
          <p:cNvSpPr/>
          <p:nvPr/>
        </p:nvSpPr>
        <p:spPr>
          <a:xfrm>
            <a:off x="2905518" y="4863112"/>
            <a:ext cx="2743200" cy="849838"/>
          </a:xfrm>
          <a:prstGeom prst="rightArrow">
            <a:avLst>
              <a:gd name="adj1" fmla="val 79900"/>
              <a:gd name="adj2" fmla="val 50000"/>
            </a:avLst>
          </a:prstGeom>
          <a:noFill/>
          <a:ln>
            <a:solidFill>
              <a:srgbClr val="00FF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8" name="Rounded Rectangle 87"/>
          <p:cNvSpPr/>
          <p:nvPr/>
        </p:nvSpPr>
        <p:spPr bwMode="auto">
          <a:xfrm>
            <a:off x="2829318" y="4710712"/>
            <a:ext cx="457200" cy="114300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12" charset="0"/>
            </a:endParaRPr>
          </a:p>
        </p:txBody>
      </p:sp>
      <p:sp>
        <p:nvSpPr>
          <p:cNvPr id="89" name="TextBox 88"/>
          <p:cNvSpPr txBox="1"/>
          <p:nvPr/>
        </p:nvSpPr>
        <p:spPr>
          <a:xfrm>
            <a:off x="2524518" y="4177312"/>
            <a:ext cx="990600" cy="523220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 pitchFamily="34" charset="0"/>
                <a:cs typeface="Helvetica" pitchFamily="34" charset="0"/>
              </a:rPr>
              <a:t>Doubling</a:t>
            </a:r>
          </a:p>
          <a:p>
            <a:pPr algn="ctr"/>
            <a:r>
              <a:rPr lang="en-US" sz="1400" dirty="0" smtClean="0">
                <a:latin typeface="Helvetica" pitchFamily="34" charset="0"/>
                <a:cs typeface="Helvetica" pitchFamily="34" charset="0"/>
              </a:rPr>
              <a:t>Crystal</a:t>
            </a:r>
            <a:endParaRPr lang="en-US" sz="1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0" name="TextBox 89"/>
          <p:cNvSpPr txBox="1"/>
          <p:nvPr/>
        </p:nvSpPr>
        <p:spPr>
          <a:xfrm>
            <a:off x="1278988" y="4405912"/>
            <a:ext cx="58221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latin typeface="Helvetica" pitchFamily="34" charset="0"/>
                <a:cs typeface="Helvetica" pitchFamily="34" charset="0"/>
              </a:rPr>
              <a:t>Input</a:t>
            </a:r>
            <a:endParaRPr lang="en-US" sz="1400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91" name="Block Arc 90"/>
          <p:cNvSpPr/>
          <p:nvPr/>
        </p:nvSpPr>
        <p:spPr>
          <a:xfrm rot="16800000">
            <a:off x="281219" y="4610333"/>
            <a:ext cx="650235" cy="497722"/>
          </a:xfrm>
          <a:prstGeom prst="blockArc">
            <a:avLst>
              <a:gd name="adj1" fmla="val 10800000"/>
              <a:gd name="adj2" fmla="val 68879"/>
              <a:gd name="adj3" fmla="val 191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2" name="Block Arc 91"/>
          <p:cNvSpPr/>
          <p:nvPr/>
        </p:nvSpPr>
        <p:spPr>
          <a:xfrm rot="16800000">
            <a:off x="2812264" y="5012858"/>
            <a:ext cx="650235" cy="497722"/>
          </a:xfrm>
          <a:prstGeom prst="blockArc">
            <a:avLst>
              <a:gd name="adj1" fmla="val 10800000"/>
              <a:gd name="adj2" fmla="val 68879"/>
              <a:gd name="adj3" fmla="val 191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3" name="Block Arc 92"/>
          <p:cNvSpPr/>
          <p:nvPr/>
        </p:nvSpPr>
        <p:spPr>
          <a:xfrm rot="15393992">
            <a:off x="68665" y="5611576"/>
            <a:ext cx="650235" cy="497722"/>
          </a:xfrm>
          <a:prstGeom prst="blockArc">
            <a:avLst>
              <a:gd name="adj1" fmla="val 10800000"/>
              <a:gd name="adj2" fmla="val 68879"/>
              <a:gd name="adj3" fmla="val 19199"/>
            </a:avLst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5" name="Right Arrow 94"/>
          <p:cNvSpPr/>
          <p:nvPr/>
        </p:nvSpPr>
        <p:spPr>
          <a:xfrm rot="20896294">
            <a:off x="93578" y="5024456"/>
            <a:ext cx="4855110" cy="772966"/>
          </a:xfrm>
          <a:prstGeom prst="rightArrow">
            <a:avLst>
              <a:gd name="adj1" fmla="val 79900"/>
              <a:gd name="adj2" fmla="val 50000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6" name="Right Arrow 95"/>
          <p:cNvSpPr/>
          <p:nvPr/>
        </p:nvSpPr>
        <p:spPr>
          <a:xfrm rot="512904">
            <a:off x="125167" y="4733572"/>
            <a:ext cx="4728929" cy="849838"/>
          </a:xfrm>
          <a:prstGeom prst="rightArrow">
            <a:avLst>
              <a:gd name="adj1" fmla="val 79900"/>
              <a:gd name="adj2" fmla="val 50000"/>
            </a:avLst>
          </a:prstGeom>
          <a:noFill/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Rectangle 96"/>
          <p:cNvSpPr/>
          <p:nvPr/>
        </p:nvSpPr>
        <p:spPr>
          <a:xfrm rot="20804836">
            <a:off x="549669" y="5716725"/>
            <a:ext cx="59105" cy="148806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9" name="TextBox 98"/>
          <p:cNvSpPr txBox="1"/>
          <p:nvPr/>
        </p:nvSpPr>
        <p:spPr>
          <a:xfrm>
            <a:off x="5648718" y="4886448"/>
            <a:ext cx="990600" cy="738664"/>
          </a:xfrm>
          <a:prstGeom prst="rect">
            <a:avLst/>
          </a:prstGeom>
          <a:noFill/>
          <a:ln w="19050" cmpd="sng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Helvetica" pitchFamily="34" charset="0"/>
                <a:cs typeface="Helvetica" pitchFamily="34" charset="0"/>
              </a:rPr>
              <a:t>Imaging CCD detector</a:t>
            </a:r>
            <a:endParaRPr lang="en-US" sz="1400" dirty="0">
              <a:latin typeface="Helvetica" pitchFamily="34" charset="0"/>
              <a:cs typeface="Helvetica" pitchFamily="34" charset="0"/>
            </a:endParaRPr>
          </a:p>
        </p:txBody>
      </p:sp>
      <p:grpSp>
        <p:nvGrpSpPr>
          <p:cNvPr id="3" name="Group 104"/>
          <p:cNvGrpSpPr/>
          <p:nvPr/>
        </p:nvGrpSpPr>
        <p:grpSpPr>
          <a:xfrm rot="-780000">
            <a:off x="496350" y="5432408"/>
            <a:ext cx="76200" cy="762000"/>
            <a:chOff x="2590800" y="5943600"/>
            <a:chExt cx="76200" cy="762000"/>
          </a:xfrm>
        </p:grpSpPr>
        <p:sp>
          <p:nvSpPr>
            <p:cNvPr id="102" name="Rectangle 101"/>
            <p:cNvSpPr/>
            <p:nvPr/>
          </p:nvSpPr>
          <p:spPr>
            <a:xfrm>
              <a:off x="2590800" y="5943600"/>
              <a:ext cx="76200" cy="304800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4" name="Rectangle 103"/>
            <p:cNvSpPr/>
            <p:nvPr/>
          </p:nvSpPr>
          <p:spPr>
            <a:xfrm>
              <a:off x="2590800" y="6400800"/>
              <a:ext cx="76200" cy="304800"/>
            </a:xfrm>
            <a:prstGeom prst="rect">
              <a:avLst/>
            </a:prstGeom>
            <a:ln/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06" name="Rectangle 105"/>
          <p:cNvSpPr/>
          <p:nvPr/>
        </p:nvSpPr>
        <p:spPr>
          <a:xfrm rot="20804836">
            <a:off x="1595717" y="5259098"/>
            <a:ext cx="85167" cy="6355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8" name="Freeform 61"/>
          <p:cNvSpPr>
            <a:spLocks/>
          </p:cNvSpPr>
          <p:nvPr/>
        </p:nvSpPr>
        <p:spPr bwMode="auto">
          <a:xfrm rot="-720000">
            <a:off x="648374" y="5566358"/>
            <a:ext cx="76199" cy="381000"/>
          </a:xfrm>
          <a:custGeom>
            <a:avLst/>
            <a:gdLst/>
            <a:ahLst/>
            <a:cxnLst>
              <a:cxn ang="0">
                <a:pos x="13" y="384"/>
              </a:cxn>
              <a:cxn ang="0">
                <a:pos x="79" y="191"/>
              </a:cxn>
              <a:cxn ang="0">
                <a:pos x="13" y="0"/>
              </a:cxn>
              <a:cxn ang="0">
                <a:pos x="157" y="0"/>
              </a:cxn>
              <a:cxn ang="0">
                <a:pos x="157" y="384"/>
              </a:cxn>
              <a:cxn ang="0">
                <a:pos x="13" y="384"/>
              </a:cxn>
            </a:cxnLst>
            <a:rect l="0" t="0" r="r" b="b"/>
            <a:pathLst>
              <a:path w="157" h="384">
                <a:moveTo>
                  <a:pt x="13" y="384"/>
                </a:moveTo>
                <a:cubicBezTo>
                  <a:pt x="0" y="352"/>
                  <a:pt x="79" y="255"/>
                  <a:pt x="79" y="191"/>
                </a:cubicBezTo>
                <a:cubicBezTo>
                  <a:pt x="79" y="127"/>
                  <a:pt x="0" y="32"/>
                  <a:pt x="13" y="0"/>
                </a:cubicBezTo>
                <a:lnTo>
                  <a:pt x="157" y="0"/>
                </a:lnTo>
                <a:lnTo>
                  <a:pt x="157" y="384"/>
                </a:lnTo>
                <a:lnTo>
                  <a:pt x="13" y="384"/>
                </a:lnTo>
                <a:close/>
              </a:path>
            </a:pathLst>
          </a:cu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116" name="Straight Connector 115"/>
          <p:cNvCxnSpPr>
            <a:stCxn id="97" idx="0"/>
          </p:cNvCxnSpPr>
          <p:nvPr/>
        </p:nvCxnSpPr>
        <p:spPr>
          <a:xfrm rot="5400000" flipH="1" flipV="1">
            <a:off x="812629" y="5083536"/>
            <a:ext cx="384706" cy="88563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0" name="Straight Connector 119"/>
          <p:cNvCxnSpPr>
            <a:stCxn id="97" idx="2"/>
            <a:endCxn id="6" idx="4"/>
          </p:cNvCxnSpPr>
          <p:nvPr/>
        </p:nvCxnSpPr>
        <p:spPr>
          <a:xfrm rot="16200000" flipH="1">
            <a:off x="1037644" y="5422183"/>
            <a:ext cx="42500" cy="925231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Rectangle 123"/>
          <p:cNvSpPr/>
          <p:nvPr/>
        </p:nvSpPr>
        <p:spPr>
          <a:xfrm rot="20804836">
            <a:off x="2891118" y="4954298"/>
            <a:ext cx="85167" cy="63556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5" name="Block Arc 124"/>
          <p:cNvSpPr/>
          <p:nvPr/>
        </p:nvSpPr>
        <p:spPr>
          <a:xfrm rot="16260000">
            <a:off x="3282180" y="5033550"/>
            <a:ext cx="650235" cy="497722"/>
          </a:xfrm>
          <a:prstGeom prst="blockArc">
            <a:avLst>
              <a:gd name="adj1" fmla="val 10800000"/>
              <a:gd name="adj2" fmla="val 68879"/>
              <a:gd name="adj3" fmla="val 19199"/>
            </a:avLst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26" name="Block Arc 125"/>
          <p:cNvSpPr/>
          <p:nvPr/>
        </p:nvSpPr>
        <p:spPr>
          <a:xfrm rot="16260000">
            <a:off x="4806180" y="5033551"/>
            <a:ext cx="650235" cy="497722"/>
          </a:xfrm>
          <a:prstGeom prst="blockArc">
            <a:avLst>
              <a:gd name="adj1" fmla="val 10800000"/>
              <a:gd name="adj2" fmla="val 68879"/>
              <a:gd name="adj3" fmla="val 19199"/>
            </a:avLst>
          </a:prstGeom>
          <a:solidFill>
            <a:srgbClr val="00FF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46" name="Picture 5" descr="F:\SS AC OPA @ TCC\AC optimized 5-6-10\No Expanding Tele\RGD 75_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578600" y="1828800"/>
            <a:ext cx="2565400" cy="1752600"/>
          </a:xfrm>
          <a:prstGeom prst="rect">
            <a:avLst/>
          </a:prstGeom>
          <a:noFill/>
        </p:spPr>
      </p:pic>
      <p:cxnSp>
        <p:nvCxnSpPr>
          <p:cNvPr id="147" name="Straight Arrow Connector 146"/>
          <p:cNvCxnSpPr/>
          <p:nvPr/>
        </p:nvCxnSpPr>
        <p:spPr bwMode="auto">
          <a:xfrm>
            <a:off x="6553200" y="3505200"/>
            <a:ext cx="2590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cxnSp>
        <p:nvCxnSpPr>
          <p:cNvPr id="148" name="Straight Arrow Connector 147"/>
          <p:cNvCxnSpPr/>
          <p:nvPr/>
        </p:nvCxnSpPr>
        <p:spPr bwMode="auto">
          <a:xfrm rot="5400000" flipH="1" flipV="1">
            <a:off x="5922702" y="2701607"/>
            <a:ext cx="1593793" cy="57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sp>
        <p:nvSpPr>
          <p:cNvPr id="149" name="TextBox 148"/>
          <p:cNvSpPr txBox="1"/>
          <p:nvPr/>
        </p:nvSpPr>
        <p:spPr>
          <a:xfrm>
            <a:off x="7239000" y="3276599"/>
            <a:ext cx="890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 3.6ps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50" name="TextBox 149"/>
          <p:cNvSpPr txBox="1"/>
          <p:nvPr/>
        </p:nvSpPr>
        <p:spPr>
          <a:xfrm>
            <a:off x="6629400" y="2743200"/>
            <a:ext cx="927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 24cm</a:t>
            </a:r>
            <a:endParaRPr lang="en-US" sz="1200" dirty="0">
              <a:solidFill>
                <a:srgbClr val="FFFF00"/>
              </a:solidFill>
            </a:endParaRPr>
          </a:p>
        </p:txBody>
      </p:sp>
      <p:pic>
        <p:nvPicPr>
          <p:cNvPr id="153" name="Content Placeholder 4" descr="RGD SF 43_5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6583680" y="4191000"/>
            <a:ext cx="2540000" cy="1905000"/>
          </a:xfrm>
        </p:spPr>
      </p:pic>
      <p:cxnSp>
        <p:nvCxnSpPr>
          <p:cNvPr id="154" name="Straight Arrow Connector 153"/>
          <p:cNvCxnSpPr/>
          <p:nvPr/>
        </p:nvCxnSpPr>
        <p:spPr bwMode="auto">
          <a:xfrm>
            <a:off x="6477000" y="5816260"/>
            <a:ext cx="2667000" cy="461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cxnSp>
        <p:nvCxnSpPr>
          <p:cNvPr id="155" name="Straight Arrow Connector 154"/>
          <p:cNvCxnSpPr/>
          <p:nvPr/>
        </p:nvCxnSpPr>
        <p:spPr bwMode="auto">
          <a:xfrm rot="5400000" flipH="1" flipV="1">
            <a:off x="5846502" y="5063808"/>
            <a:ext cx="1593793" cy="579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cxnSp>
        <p:nvCxnSpPr>
          <p:cNvPr id="156" name="Straight Connector 155"/>
          <p:cNvCxnSpPr/>
          <p:nvPr/>
        </p:nvCxnSpPr>
        <p:spPr bwMode="auto">
          <a:xfrm>
            <a:off x="7481846" y="4293709"/>
            <a:ext cx="860594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57" name="TextBox 156"/>
          <p:cNvSpPr txBox="1"/>
          <p:nvPr/>
        </p:nvSpPr>
        <p:spPr>
          <a:xfrm>
            <a:off x="7162800" y="5562600"/>
            <a:ext cx="89058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 3.6ps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58" name="TextBox 157"/>
          <p:cNvSpPr txBox="1"/>
          <p:nvPr/>
        </p:nvSpPr>
        <p:spPr>
          <a:xfrm>
            <a:off x="6615906" y="5195565"/>
            <a:ext cx="92789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FF00"/>
                </a:solidFill>
              </a:rPr>
              <a:t> 24cm</a:t>
            </a:r>
            <a:endParaRPr lang="en-US" sz="1200" dirty="0">
              <a:solidFill>
                <a:srgbClr val="FFFF00"/>
              </a:solidFill>
            </a:endParaRPr>
          </a:p>
        </p:txBody>
      </p:sp>
      <p:sp>
        <p:nvSpPr>
          <p:cNvPr id="159" name="TextBox 158"/>
          <p:cNvSpPr txBox="1"/>
          <p:nvPr/>
        </p:nvSpPr>
        <p:spPr>
          <a:xfrm>
            <a:off x="7467600" y="4293709"/>
            <a:ext cx="123666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 1.1ps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60" name="Oval 159"/>
          <p:cNvSpPr/>
          <p:nvPr/>
        </p:nvSpPr>
        <p:spPr bwMode="auto">
          <a:xfrm>
            <a:off x="8116094" y="5611528"/>
            <a:ext cx="55563" cy="5695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12" charset="0"/>
            </a:endParaRPr>
          </a:p>
        </p:txBody>
      </p:sp>
      <p:cxnSp>
        <p:nvCxnSpPr>
          <p:cNvPr id="161" name="Straight Connector 160"/>
          <p:cNvCxnSpPr/>
          <p:nvPr/>
        </p:nvCxnSpPr>
        <p:spPr bwMode="auto">
          <a:xfrm rot="16200000" flipH="1">
            <a:off x="7545138" y="5060408"/>
            <a:ext cx="1586414" cy="1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162" name="Oval 161"/>
          <p:cNvSpPr/>
          <p:nvPr/>
        </p:nvSpPr>
        <p:spPr bwMode="auto">
          <a:xfrm>
            <a:off x="7449968" y="4267201"/>
            <a:ext cx="55563" cy="5695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12" charset="0"/>
            </a:endParaRPr>
          </a:p>
        </p:txBody>
      </p:sp>
      <p:cxnSp>
        <p:nvCxnSpPr>
          <p:cNvPr id="163" name="Straight Connector 162"/>
          <p:cNvCxnSpPr/>
          <p:nvPr/>
        </p:nvCxnSpPr>
        <p:spPr bwMode="auto">
          <a:xfrm>
            <a:off x="8143875" y="5639634"/>
            <a:ext cx="194470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164" name="TextBox 163"/>
          <p:cNvSpPr txBox="1"/>
          <p:nvPr/>
        </p:nvSpPr>
        <p:spPr>
          <a:xfrm>
            <a:off x="7848600" y="5590401"/>
            <a:ext cx="115966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rgbClr val="FF0000"/>
                </a:solidFill>
              </a:rPr>
              <a:t> 220fs</a:t>
            </a:r>
            <a:endParaRPr lang="en-US" sz="1200" dirty="0">
              <a:solidFill>
                <a:srgbClr val="FF0000"/>
              </a:solidFill>
            </a:endParaRPr>
          </a:p>
        </p:txBody>
      </p:sp>
      <p:sp>
        <p:nvSpPr>
          <p:cNvPr id="165" name="Rectangle 164"/>
          <p:cNvSpPr/>
          <p:nvPr/>
        </p:nvSpPr>
        <p:spPr bwMode="auto">
          <a:xfrm>
            <a:off x="6500099" y="5004485"/>
            <a:ext cx="2614559" cy="98350"/>
          </a:xfrm>
          <a:prstGeom prst="rect">
            <a:avLst/>
          </a:prstGeom>
          <a:noFill/>
          <a:ln w="12700" cap="flat" cmpd="sng" algn="ctr">
            <a:solidFill>
              <a:schemeClr val="bg1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12" charset="0"/>
            </a:endParaRPr>
          </a:p>
        </p:txBody>
      </p:sp>
      <p:sp>
        <p:nvSpPr>
          <p:cNvPr id="166" name="TextBox 165"/>
          <p:cNvSpPr txBox="1"/>
          <p:nvPr/>
        </p:nvSpPr>
        <p:spPr>
          <a:xfrm>
            <a:off x="8393906" y="4572000"/>
            <a:ext cx="9786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120fs FWHM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67" name="Oval 166"/>
          <p:cNvSpPr/>
          <p:nvPr/>
        </p:nvSpPr>
        <p:spPr bwMode="auto">
          <a:xfrm>
            <a:off x="8310562" y="5023288"/>
            <a:ext cx="55563" cy="56958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12" charset="0"/>
            </a:endParaRPr>
          </a:p>
        </p:txBody>
      </p:sp>
      <p:sp>
        <p:nvSpPr>
          <p:cNvPr id="168" name="Freeform 167"/>
          <p:cNvSpPr/>
          <p:nvPr/>
        </p:nvSpPr>
        <p:spPr bwMode="auto">
          <a:xfrm>
            <a:off x="8253575" y="4776329"/>
            <a:ext cx="168112" cy="517585"/>
          </a:xfrm>
          <a:custGeom>
            <a:avLst/>
            <a:gdLst>
              <a:gd name="connsiteX0" fmla="*/ 4726112 w 4726112"/>
              <a:gd name="connsiteY0" fmla="*/ 2619910 h 2619910"/>
              <a:gd name="connsiteX1" fmla="*/ 2363056 w 4726112"/>
              <a:gd name="connsiteY1" fmla="*/ 0 h 2619910"/>
              <a:gd name="connsiteX2" fmla="*/ 0 w 4726112"/>
              <a:gd name="connsiteY2" fmla="*/ 2619910 h 261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26112" h="2619910">
                <a:moveTo>
                  <a:pt x="4726112" y="2619910"/>
                </a:moveTo>
                <a:cubicBezTo>
                  <a:pt x="3938426" y="1309955"/>
                  <a:pt x="3150741" y="0"/>
                  <a:pt x="2363056" y="0"/>
                </a:cubicBezTo>
                <a:cubicBezTo>
                  <a:pt x="1575371" y="0"/>
                  <a:pt x="400692" y="2202094"/>
                  <a:pt x="0" y="2619910"/>
                </a:cubicBez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12" charset="0"/>
            </a:endParaRPr>
          </a:p>
        </p:txBody>
      </p:sp>
      <p:sp>
        <p:nvSpPr>
          <p:cNvPr id="170" name="TextBox 169"/>
          <p:cNvSpPr txBox="1"/>
          <p:nvPr/>
        </p:nvSpPr>
        <p:spPr>
          <a:xfrm>
            <a:off x="8165306" y="2286000"/>
            <a:ext cx="97869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150fs FWHM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1" name="TextBox 170"/>
          <p:cNvSpPr txBox="1"/>
          <p:nvPr/>
        </p:nvSpPr>
        <p:spPr>
          <a:xfrm>
            <a:off x="457200" y="1143000"/>
            <a:ext cx="7696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elvetica" pitchFamily="34" charset="0"/>
                <a:cs typeface="Helvetica" pitchFamily="34" charset="0"/>
              </a:rPr>
              <a:t>Standard SHG autocorrelation will measure a narrow temporal overlap across the beam.</a:t>
            </a:r>
            <a:endParaRPr lang="en-US" sz="14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72" name="TextBox 171"/>
          <p:cNvSpPr txBox="1"/>
          <p:nvPr/>
        </p:nvSpPr>
        <p:spPr>
          <a:xfrm>
            <a:off x="609600" y="3657600"/>
            <a:ext cx="7315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Helvetica" pitchFamily="34" charset="0"/>
                <a:cs typeface="Helvetica" pitchFamily="34" charset="0"/>
              </a:rPr>
              <a:t>SHG correlation between the (full size) pulse and expanded center reference will measure relative temporal delay between beam center and edge.</a:t>
            </a:r>
            <a:endParaRPr lang="en-US" sz="1400" b="1" dirty="0">
              <a:latin typeface="Helvetica" pitchFamily="34" charset="0"/>
              <a:cs typeface="Helvetica" pitchFamily="34" charset="0"/>
            </a:endParaRPr>
          </a:p>
        </p:txBody>
      </p:sp>
      <p:sp>
        <p:nvSpPr>
          <p:cNvPr id="173" name="Freeform 172"/>
          <p:cNvSpPr/>
          <p:nvPr/>
        </p:nvSpPr>
        <p:spPr bwMode="auto">
          <a:xfrm>
            <a:off x="8153400" y="2667000"/>
            <a:ext cx="168112" cy="517585"/>
          </a:xfrm>
          <a:custGeom>
            <a:avLst/>
            <a:gdLst>
              <a:gd name="connsiteX0" fmla="*/ 4726112 w 4726112"/>
              <a:gd name="connsiteY0" fmla="*/ 2619910 h 2619910"/>
              <a:gd name="connsiteX1" fmla="*/ 2363056 w 4726112"/>
              <a:gd name="connsiteY1" fmla="*/ 0 h 2619910"/>
              <a:gd name="connsiteX2" fmla="*/ 0 w 4726112"/>
              <a:gd name="connsiteY2" fmla="*/ 2619910 h 261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26112" h="2619910">
                <a:moveTo>
                  <a:pt x="4726112" y="2619910"/>
                </a:moveTo>
                <a:cubicBezTo>
                  <a:pt x="3938426" y="1309955"/>
                  <a:pt x="3150741" y="0"/>
                  <a:pt x="2363056" y="0"/>
                </a:cubicBezTo>
                <a:cubicBezTo>
                  <a:pt x="1575371" y="0"/>
                  <a:pt x="400692" y="2202094"/>
                  <a:pt x="0" y="2619910"/>
                </a:cubicBezTo>
              </a:path>
            </a:pathLst>
          </a:custGeom>
          <a:noFill/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1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12" charset="0"/>
            </a:endParaRPr>
          </a:p>
        </p:txBody>
      </p:sp>
      <p:sp>
        <p:nvSpPr>
          <p:cNvPr id="174" name="TextBox 173"/>
          <p:cNvSpPr txBox="1"/>
          <p:nvPr/>
        </p:nvSpPr>
        <p:spPr>
          <a:xfrm>
            <a:off x="6553200" y="18288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solidFill>
                  <a:srgbClr val="FF0000"/>
                </a:solidFill>
              </a:rPr>
              <a:t>False pulse duration</a:t>
            </a:r>
            <a:endParaRPr lang="en-US" sz="1400" dirty="0">
              <a:solidFill>
                <a:srgbClr val="FF0000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838200" y="6334780"/>
            <a:ext cx="76962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dirty="0" smtClean="0">
                <a:latin typeface="Helvetica" pitchFamily="34" charset="0"/>
                <a:cs typeface="Helvetica" pitchFamily="34" charset="0"/>
              </a:rPr>
              <a:t> Problem typically arises in &gt;20 TW </a:t>
            </a:r>
            <a:r>
              <a:rPr lang="en-US" dirty="0" err="1" smtClean="0">
                <a:latin typeface="Helvetica" pitchFamily="34" charset="0"/>
                <a:cs typeface="Helvetica" pitchFamily="34" charset="0"/>
              </a:rPr>
              <a:t>TiSa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 lasers and &gt; 100 TW glass lasers or </a:t>
            </a:r>
            <a:r>
              <a:rPr lang="en-US" dirty="0" err="1" smtClean="0">
                <a:latin typeface="Helvetica" pitchFamily="34" charset="0"/>
                <a:cs typeface="Helvetica" pitchFamily="34" charset="0"/>
              </a:rPr>
              <a:t>fs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 microscopy (</a:t>
            </a:r>
            <a:r>
              <a:rPr lang="en-US" dirty="0" err="1" smtClean="0">
                <a:latin typeface="Helvetica" pitchFamily="34" charset="0"/>
                <a:cs typeface="Helvetica" pitchFamily="34" charset="0"/>
              </a:rPr>
              <a:t>Bor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 </a:t>
            </a:r>
            <a:r>
              <a:rPr lang="en-US" dirty="0" err="1" smtClean="0">
                <a:latin typeface="Helvetica" pitchFamily="34" charset="0"/>
                <a:cs typeface="Helvetica" pitchFamily="34" charset="0"/>
              </a:rPr>
              <a:t>J.M.Opt</a:t>
            </a:r>
            <a:r>
              <a:rPr lang="en-US" dirty="0" smtClean="0">
                <a:latin typeface="Helvetica" pitchFamily="34" charset="0"/>
                <a:cs typeface="Helvetica" pitchFamily="34" charset="0"/>
              </a:rPr>
              <a:t>. 88), but is sometimes ignored due to incorrect measurement</a:t>
            </a:r>
          </a:p>
        </p:txBody>
      </p:sp>
    </p:spTree>
  </p:cSld>
  <p:clrMapOvr>
    <a:masterClrMapping/>
  </p:clrMapOvr>
  <p:transition advClick="0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229600" cy="868362"/>
          </a:xfrm>
        </p:spPr>
        <p:txBody>
          <a:bodyPr/>
          <a:lstStyle/>
          <a:p>
            <a:pPr algn="l"/>
            <a:r>
              <a:rPr lang="en-US" dirty="0" smtClean="0"/>
              <a:t>Radial group delay of pulse front can be corrected with achromatic system optics</a:t>
            </a:r>
            <a:endParaRPr lang="en-US" dirty="0"/>
          </a:p>
        </p:txBody>
      </p:sp>
      <p:grpSp>
        <p:nvGrpSpPr>
          <p:cNvPr id="3" name="Group 59"/>
          <p:cNvGrpSpPr>
            <a:grpSpLocks noChangeAspect="1"/>
          </p:cNvGrpSpPr>
          <p:nvPr/>
        </p:nvGrpSpPr>
        <p:grpSpPr>
          <a:xfrm>
            <a:off x="642310" y="5029200"/>
            <a:ext cx="1719890" cy="1074931"/>
            <a:chOff x="799495" y="5233862"/>
            <a:chExt cx="1219200" cy="762000"/>
          </a:xfrm>
        </p:grpSpPr>
        <p:sp>
          <p:nvSpPr>
            <p:cNvPr id="6" name="Freeform 61"/>
            <p:cNvSpPr>
              <a:spLocks/>
            </p:cNvSpPr>
            <p:nvPr/>
          </p:nvSpPr>
          <p:spPr bwMode="auto">
            <a:xfrm>
              <a:off x="1180495" y="5233862"/>
              <a:ext cx="249238" cy="762000"/>
            </a:xfrm>
            <a:custGeom>
              <a:avLst/>
              <a:gdLst/>
              <a:ahLst/>
              <a:cxnLst>
                <a:cxn ang="0">
                  <a:pos x="13" y="384"/>
                </a:cxn>
                <a:cxn ang="0">
                  <a:pos x="79" y="191"/>
                </a:cxn>
                <a:cxn ang="0">
                  <a:pos x="13" y="0"/>
                </a:cxn>
                <a:cxn ang="0">
                  <a:pos x="157" y="0"/>
                </a:cxn>
                <a:cxn ang="0">
                  <a:pos x="157" y="384"/>
                </a:cxn>
                <a:cxn ang="0">
                  <a:pos x="13" y="384"/>
                </a:cxn>
              </a:cxnLst>
              <a:rect l="0" t="0" r="r" b="b"/>
              <a:pathLst>
                <a:path w="157" h="384">
                  <a:moveTo>
                    <a:pt x="13" y="384"/>
                  </a:moveTo>
                  <a:cubicBezTo>
                    <a:pt x="0" y="352"/>
                    <a:pt x="79" y="255"/>
                    <a:pt x="79" y="191"/>
                  </a:cubicBezTo>
                  <a:cubicBezTo>
                    <a:pt x="79" y="127"/>
                    <a:pt x="0" y="32"/>
                    <a:pt x="13" y="0"/>
                  </a:cubicBezTo>
                  <a:lnTo>
                    <a:pt x="157" y="0"/>
                  </a:lnTo>
                  <a:lnTo>
                    <a:pt x="157" y="384"/>
                  </a:lnTo>
                  <a:lnTo>
                    <a:pt x="13" y="384"/>
                  </a:lnTo>
                  <a:close/>
                </a:path>
              </a:pathLst>
            </a:custGeom>
            <a:solidFill>
              <a:schemeClr val="accent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" name="Arc 62"/>
            <p:cNvSpPr>
              <a:spLocks/>
            </p:cNvSpPr>
            <p:nvPr/>
          </p:nvSpPr>
          <p:spPr bwMode="auto">
            <a:xfrm rot="13207065">
              <a:off x="799495" y="5310062"/>
              <a:ext cx="533400" cy="609600"/>
            </a:xfrm>
            <a:custGeom>
              <a:avLst/>
              <a:gdLst>
                <a:gd name="G0" fmla="+- 0 0 0"/>
                <a:gd name="G1" fmla="+- 21600 0 0"/>
                <a:gd name="G2" fmla="+- 21600 0 0"/>
                <a:gd name="T0" fmla="*/ 0 w 21600"/>
                <a:gd name="T1" fmla="*/ 0 h 21600"/>
                <a:gd name="T2" fmla="*/ 21600 w 21600"/>
                <a:gd name="T3" fmla="*/ 21600 h 21600"/>
                <a:gd name="T4" fmla="*/ 0 w 21600"/>
                <a:gd name="T5" fmla="*/ 2160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</a:path>
                <a:path w="21600" h="21600" stroke="0" extrusionOk="0">
                  <a:moveTo>
                    <a:pt x="-1" y="0"/>
                  </a:moveTo>
                  <a:cubicBezTo>
                    <a:pt x="11929" y="0"/>
                    <a:pt x="21600" y="9670"/>
                    <a:pt x="21600" y="21600"/>
                  </a:cubicBezTo>
                  <a:lnTo>
                    <a:pt x="0" y="21600"/>
                  </a:lnTo>
                  <a:close/>
                </a:path>
              </a:pathLst>
            </a:cu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Line 63"/>
            <p:cNvSpPr>
              <a:spLocks noChangeShapeType="1"/>
            </p:cNvSpPr>
            <p:nvPr/>
          </p:nvSpPr>
          <p:spPr bwMode="auto">
            <a:xfrm flipH="1">
              <a:off x="875695" y="5614862"/>
              <a:ext cx="11430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64"/>
            <p:cNvSpPr>
              <a:spLocks noChangeShapeType="1"/>
            </p:cNvSpPr>
            <p:nvPr/>
          </p:nvSpPr>
          <p:spPr bwMode="auto">
            <a:xfrm flipH="1">
              <a:off x="1332895" y="5310062"/>
              <a:ext cx="685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65"/>
            <p:cNvSpPr>
              <a:spLocks noChangeShapeType="1"/>
            </p:cNvSpPr>
            <p:nvPr/>
          </p:nvSpPr>
          <p:spPr bwMode="auto">
            <a:xfrm flipH="1">
              <a:off x="1332895" y="5919662"/>
              <a:ext cx="685800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Line 66"/>
            <p:cNvSpPr>
              <a:spLocks noChangeShapeType="1"/>
            </p:cNvSpPr>
            <p:nvPr/>
          </p:nvSpPr>
          <p:spPr bwMode="auto">
            <a:xfrm flipH="1">
              <a:off x="1028095" y="5919662"/>
              <a:ext cx="3048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Line 67"/>
            <p:cNvSpPr>
              <a:spLocks noChangeShapeType="1"/>
            </p:cNvSpPr>
            <p:nvPr/>
          </p:nvSpPr>
          <p:spPr bwMode="auto">
            <a:xfrm flipH="1" flipV="1">
              <a:off x="1028095" y="5233862"/>
              <a:ext cx="304800" cy="7620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13" name="Picture 3" descr="\\172.16.102.150\mechanics\drawings\TPW5000  rod amp\TPW5000G  RA optics assy.JPG"/>
          <p:cNvPicPr>
            <a:picLocks noChangeAspect="1" noChangeArrowheads="1"/>
          </p:cNvPicPr>
          <p:nvPr/>
        </p:nvPicPr>
        <p:blipFill>
          <a:blip r:embed="rId2" cstate="print"/>
          <a:srcRect l="5388" t="26508" b="30671"/>
          <a:stretch>
            <a:fillRect/>
          </a:stretch>
        </p:blipFill>
        <p:spPr bwMode="auto">
          <a:xfrm>
            <a:off x="0" y="1600200"/>
            <a:ext cx="8637525" cy="2582669"/>
          </a:xfrm>
          <a:prstGeom prst="rect">
            <a:avLst/>
          </a:prstGeom>
          <a:noFill/>
        </p:spPr>
      </p:pic>
      <p:sp>
        <p:nvSpPr>
          <p:cNvPr id="14" name="Oval 13"/>
          <p:cNvSpPr/>
          <p:nvPr/>
        </p:nvSpPr>
        <p:spPr>
          <a:xfrm>
            <a:off x="213108" y="2667000"/>
            <a:ext cx="1006092" cy="809470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2" descr="\\172.16.102.150\mechanics\drawings\TPW5000  rod amp\5671 - 5675 RA Group Velocity Corrector\TPW5675A  RA Group Velocity Corrector Assy.JPG"/>
          <p:cNvPicPr>
            <a:picLocks noChangeAspect="1" noChangeArrowheads="1"/>
          </p:cNvPicPr>
          <p:nvPr/>
        </p:nvPicPr>
        <p:blipFill>
          <a:blip r:embed="rId3" cstate="print"/>
          <a:srcRect l="20940" r="20648"/>
          <a:stretch>
            <a:fillRect/>
          </a:stretch>
        </p:blipFill>
        <p:spPr bwMode="auto">
          <a:xfrm>
            <a:off x="3200400" y="4495800"/>
            <a:ext cx="1855785" cy="1705749"/>
          </a:xfrm>
          <a:prstGeom prst="rect">
            <a:avLst/>
          </a:prstGeom>
          <a:noFill/>
        </p:spPr>
      </p:pic>
      <p:cxnSp>
        <p:nvCxnSpPr>
          <p:cNvPr id="16" name="Straight Connector 15"/>
          <p:cNvCxnSpPr/>
          <p:nvPr/>
        </p:nvCxnSpPr>
        <p:spPr bwMode="auto">
          <a:xfrm rot="5400000" flipH="1" flipV="1">
            <a:off x="6768023" y="3518983"/>
            <a:ext cx="989696" cy="3173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17" name="Straight Connector 16"/>
          <p:cNvCxnSpPr/>
          <p:nvPr/>
        </p:nvCxnSpPr>
        <p:spPr bwMode="auto">
          <a:xfrm>
            <a:off x="609600" y="3048793"/>
            <a:ext cx="5391835" cy="1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8" name="Straight Connector 17"/>
          <p:cNvCxnSpPr/>
          <p:nvPr/>
        </p:nvCxnSpPr>
        <p:spPr bwMode="auto">
          <a:xfrm rot="10800000">
            <a:off x="4267201" y="2824584"/>
            <a:ext cx="275555" cy="177979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 flipV="1">
            <a:off x="4267200" y="2824582"/>
            <a:ext cx="4724400" cy="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stealth" w="lg" len="lg"/>
          </a:ln>
          <a:effectLst/>
        </p:spPr>
      </p:cxnSp>
      <p:cxnSp>
        <p:nvCxnSpPr>
          <p:cNvPr id="20" name="Straight Connector 19"/>
          <p:cNvCxnSpPr/>
          <p:nvPr/>
        </p:nvCxnSpPr>
        <p:spPr bwMode="auto">
          <a:xfrm rot="5400000" flipH="1" flipV="1">
            <a:off x="6774114" y="3337331"/>
            <a:ext cx="671125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stealth" w="lg" len="lg"/>
            <a:tailEnd type="stealth" w="lg" len="lg"/>
          </a:ln>
          <a:effectLst/>
        </p:spPr>
      </p:cxnSp>
      <p:cxnSp>
        <p:nvCxnSpPr>
          <p:cNvPr id="21" name="Straight Connector 20"/>
          <p:cNvCxnSpPr/>
          <p:nvPr/>
        </p:nvCxnSpPr>
        <p:spPr bwMode="auto">
          <a:xfrm>
            <a:off x="5012066" y="4015417"/>
            <a:ext cx="2249217" cy="1588"/>
          </a:xfrm>
          <a:prstGeom prst="line">
            <a:avLst/>
          </a:prstGeom>
          <a:solidFill>
            <a:schemeClr val="accent1"/>
          </a:solidFill>
          <a:ln w="28575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Oval 21"/>
          <p:cNvSpPr/>
          <p:nvPr/>
        </p:nvSpPr>
        <p:spPr>
          <a:xfrm>
            <a:off x="3200400" y="4724400"/>
            <a:ext cx="870355" cy="1272242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3" name="Straight Arrow Connector 22"/>
          <p:cNvCxnSpPr/>
          <p:nvPr/>
        </p:nvCxnSpPr>
        <p:spPr bwMode="auto">
          <a:xfrm flipV="1">
            <a:off x="2057400" y="5486400"/>
            <a:ext cx="1161592" cy="179786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00FF"/>
            </a:solidFill>
            <a:prstDash val="solid"/>
            <a:round/>
            <a:headEnd type="stealth" w="lg" len="lg"/>
            <a:tailEnd type="none"/>
          </a:ln>
          <a:effectLst/>
        </p:spPr>
      </p:cxnSp>
      <p:sp>
        <p:nvSpPr>
          <p:cNvPr id="24" name="Text Box 55"/>
          <p:cNvSpPr txBox="1">
            <a:spLocks noChangeArrowheads="1"/>
          </p:cNvSpPr>
          <p:nvPr/>
        </p:nvSpPr>
        <p:spPr bwMode="auto">
          <a:xfrm>
            <a:off x="990600" y="6071121"/>
            <a:ext cx="1130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200" b="1" dirty="0" smtClean="0">
                <a:latin typeface="Helvetica" pitchFamily="-112" charset="0"/>
              </a:rPr>
              <a:t>Negative Lens</a:t>
            </a:r>
            <a:endParaRPr lang="en-US" sz="1200" b="1" dirty="0">
              <a:latin typeface="Helvetica" pitchFamily="-112" charset="0"/>
            </a:endParaRPr>
          </a:p>
        </p:txBody>
      </p:sp>
      <p:sp>
        <p:nvSpPr>
          <p:cNvPr id="25" name="Text Box 55"/>
          <p:cNvSpPr txBox="1">
            <a:spLocks noChangeArrowheads="1"/>
          </p:cNvSpPr>
          <p:nvPr/>
        </p:nvSpPr>
        <p:spPr bwMode="auto">
          <a:xfrm>
            <a:off x="-152400" y="5342131"/>
            <a:ext cx="1130781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200" b="1" dirty="0" smtClean="0">
                <a:latin typeface="Helvetica" pitchFamily="-112" charset="0"/>
              </a:rPr>
              <a:t>Aspheric </a:t>
            </a:r>
          </a:p>
          <a:p>
            <a:pPr algn="ctr"/>
            <a:r>
              <a:rPr lang="en-US" sz="1200" b="1" dirty="0" smtClean="0">
                <a:latin typeface="Helvetica" pitchFamily="-112" charset="0"/>
              </a:rPr>
              <a:t>Mirror</a:t>
            </a:r>
            <a:endParaRPr lang="en-US" sz="1200" b="1" dirty="0">
              <a:latin typeface="Helvetica" pitchFamily="-112" charset="0"/>
            </a:endParaRPr>
          </a:p>
        </p:txBody>
      </p:sp>
      <p:cxnSp>
        <p:nvCxnSpPr>
          <p:cNvPr id="26" name="Straight Arrow Connector 25"/>
          <p:cNvCxnSpPr>
            <a:cxnSpLocks noChangeAspect="1"/>
            <a:stCxn id="14" idx="5"/>
          </p:cNvCxnSpPr>
          <p:nvPr/>
        </p:nvCxnSpPr>
        <p:spPr>
          <a:xfrm rot="16200000" flipH="1">
            <a:off x="2018864" y="2410922"/>
            <a:ext cx="920333" cy="2814339"/>
          </a:xfrm>
          <a:prstGeom prst="straightConnector1">
            <a:avLst/>
          </a:prstGeom>
          <a:ln w="38100" cmpd="sng">
            <a:solidFill>
              <a:srgbClr val="0000FF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 Box 55"/>
          <p:cNvSpPr txBox="1">
            <a:spLocks noChangeArrowheads="1"/>
          </p:cNvSpPr>
          <p:nvPr/>
        </p:nvSpPr>
        <p:spPr bwMode="auto">
          <a:xfrm>
            <a:off x="3200400" y="2209800"/>
            <a:ext cx="1301721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0" dirty="0" smtClean="0">
                <a:latin typeface="Helvetica" pitchFamily="-112" charset="0"/>
              </a:rPr>
              <a:t>Faraday Rotator</a:t>
            </a:r>
            <a:endParaRPr lang="en-US" sz="1100" b="0" dirty="0">
              <a:latin typeface="Helvetica" pitchFamily="-112" charset="0"/>
            </a:endParaRPr>
          </a:p>
        </p:txBody>
      </p:sp>
      <p:sp>
        <p:nvSpPr>
          <p:cNvPr id="28" name="Text Box 55"/>
          <p:cNvSpPr txBox="1">
            <a:spLocks noChangeArrowheads="1"/>
          </p:cNvSpPr>
          <p:nvPr/>
        </p:nvSpPr>
        <p:spPr bwMode="auto">
          <a:xfrm>
            <a:off x="213108" y="1752600"/>
            <a:ext cx="3524037" cy="30777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400" b="0" dirty="0" smtClean="0">
                <a:latin typeface="Helvetica" pitchFamily="-112" charset="0"/>
              </a:rPr>
              <a:t>The Texas Petawatt 64 mm Rod Amplifier</a:t>
            </a:r>
            <a:endParaRPr lang="en-US" sz="1400" b="0" dirty="0">
              <a:latin typeface="Helvetica" pitchFamily="-112" charset="0"/>
            </a:endParaRPr>
          </a:p>
        </p:txBody>
      </p:sp>
      <p:sp>
        <p:nvSpPr>
          <p:cNvPr id="29" name="Text Box 55"/>
          <p:cNvSpPr txBox="1">
            <a:spLocks noChangeArrowheads="1"/>
          </p:cNvSpPr>
          <p:nvPr/>
        </p:nvSpPr>
        <p:spPr bwMode="auto">
          <a:xfrm>
            <a:off x="5486400" y="3886200"/>
            <a:ext cx="1301721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0" dirty="0" smtClean="0">
                <a:latin typeface="Helvetica" pitchFamily="-112" charset="0"/>
              </a:rPr>
              <a:t>Input from OPA</a:t>
            </a:r>
            <a:endParaRPr lang="en-US" sz="1100" b="0" dirty="0">
              <a:latin typeface="Helvetica" pitchFamily="-112" charset="0"/>
            </a:endParaRPr>
          </a:p>
        </p:txBody>
      </p:sp>
      <p:sp>
        <p:nvSpPr>
          <p:cNvPr id="30" name="Text Box 55"/>
          <p:cNvSpPr txBox="1">
            <a:spLocks noChangeArrowheads="1"/>
          </p:cNvSpPr>
          <p:nvPr/>
        </p:nvSpPr>
        <p:spPr bwMode="auto">
          <a:xfrm>
            <a:off x="6477000" y="3542883"/>
            <a:ext cx="533399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0" dirty="0" smtClean="0">
                <a:latin typeface="Helvetica" pitchFamily="-112" charset="0"/>
              </a:rPr>
              <a:t>Retro</a:t>
            </a:r>
            <a:endParaRPr lang="en-US" sz="1100" b="0" dirty="0">
              <a:latin typeface="Helvetica" pitchFamily="-112" charset="0"/>
            </a:endParaRPr>
          </a:p>
        </p:txBody>
      </p:sp>
      <p:sp>
        <p:nvSpPr>
          <p:cNvPr id="31" name="Text Box 55"/>
          <p:cNvSpPr txBox="1">
            <a:spLocks noChangeArrowheads="1"/>
          </p:cNvSpPr>
          <p:nvPr/>
        </p:nvSpPr>
        <p:spPr bwMode="auto">
          <a:xfrm>
            <a:off x="7696200" y="2405390"/>
            <a:ext cx="609599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0" dirty="0" smtClean="0">
                <a:latin typeface="Helvetica" pitchFamily="-112" charset="0"/>
              </a:rPr>
              <a:t>Output</a:t>
            </a:r>
            <a:endParaRPr lang="en-US" sz="1100" b="0" dirty="0">
              <a:latin typeface="Helvetica" pitchFamily="-112" charset="0"/>
            </a:endParaRPr>
          </a:p>
        </p:txBody>
      </p:sp>
      <p:sp>
        <p:nvSpPr>
          <p:cNvPr id="32" name="Text Box 55"/>
          <p:cNvSpPr txBox="1">
            <a:spLocks noChangeArrowheads="1"/>
          </p:cNvSpPr>
          <p:nvPr/>
        </p:nvSpPr>
        <p:spPr bwMode="auto">
          <a:xfrm>
            <a:off x="1583302" y="3214860"/>
            <a:ext cx="1301721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0" dirty="0" smtClean="0">
                <a:latin typeface="Helvetica" pitchFamily="-112" charset="0"/>
              </a:rPr>
              <a:t>Relay Telescope</a:t>
            </a:r>
            <a:endParaRPr lang="en-US" sz="1100" b="0" dirty="0">
              <a:latin typeface="Helvetica" pitchFamily="-112" charset="0"/>
            </a:endParaRPr>
          </a:p>
        </p:txBody>
      </p:sp>
      <p:sp>
        <p:nvSpPr>
          <p:cNvPr id="33" name="Text Box 55"/>
          <p:cNvSpPr txBox="1">
            <a:spLocks noChangeArrowheads="1"/>
          </p:cNvSpPr>
          <p:nvPr/>
        </p:nvSpPr>
        <p:spPr bwMode="auto">
          <a:xfrm>
            <a:off x="6165879" y="1981200"/>
            <a:ext cx="1301721" cy="430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0" dirty="0" smtClean="0">
                <a:latin typeface="Helvetica" pitchFamily="-112" charset="0"/>
              </a:rPr>
              <a:t>Injection Relay Telescope</a:t>
            </a:r>
            <a:endParaRPr lang="en-US" sz="1100" b="0" dirty="0">
              <a:latin typeface="Helvetica" pitchFamily="-112" charset="0"/>
            </a:endParaRPr>
          </a:p>
        </p:txBody>
      </p:sp>
      <p:sp>
        <p:nvSpPr>
          <p:cNvPr id="34" name="Text Box 55"/>
          <p:cNvSpPr txBox="1">
            <a:spLocks noChangeArrowheads="1"/>
          </p:cNvSpPr>
          <p:nvPr/>
        </p:nvSpPr>
        <p:spPr bwMode="auto">
          <a:xfrm>
            <a:off x="4947285" y="1981200"/>
            <a:ext cx="859876" cy="26161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100" b="0" dirty="0" smtClean="0">
                <a:latin typeface="Helvetica" pitchFamily="-112" charset="0"/>
              </a:rPr>
              <a:t>Rod Amp</a:t>
            </a:r>
            <a:endParaRPr lang="en-US" sz="1100" b="0" dirty="0">
              <a:latin typeface="Helvetica" pitchFamily="-112" charset="0"/>
            </a:endParaRPr>
          </a:p>
        </p:txBody>
      </p:sp>
      <p:cxnSp>
        <p:nvCxnSpPr>
          <p:cNvPr id="35" name="Straight Arrow Connector 34"/>
          <p:cNvCxnSpPr/>
          <p:nvPr/>
        </p:nvCxnSpPr>
        <p:spPr bwMode="auto">
          <a:xfrm rot="16200000" flipH="1">
            <a:off x="4388862" y="2545337"/>
            <a:ext cx="477082" cy="415607"/>
          </a:xfrm>
          <a:prstGeom prst="straightConnector1">
            <a:avLst/>
          </a:prstGeom>
          <a:solidFill>
            <a:schemeClr val="accent1"/>
          </a:solidFill>
          <a:ln w="2857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36" name="Straight Arrow Connector 35"/>
          <p:cNvCxnSpPr>
            <a:stCxn id="34" idx="2"/>
          </p:cNvCxnSpPr>
          <p:nvPr/>
        </p:nvCxnSpPr>
        <p:spPr bwMode="auto">
          <a:xfrm rot="16200000" flipH="1">
            <a:off x="5040355" y="2579677"/>
            <a:ext cx="782913" cy="109177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37" name="TextBox 36"/>
          <p:cNvSpPr txBox="1"/>
          <p:nvPr/>
        </p:nvSpPr>
        <p:spPr>
          <a:xfrm>
            <a:off x="5715000" y="4191000"/>
            <a:ext cx="259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corrector lens assembly</a:t>
            </a:r>
            <a:endParaRPr lang="en-US" sz="1400" dirty="0"/>
          </a:p>
        </p:txBody>
      </p:sp>
      <p:pic>
        <p:nvPicPr>
          <p:cNvPr id="38" name="Picture 4" descr="L:\Review09\DSC_0938.JPG"/>
          <p:cNvPicPr>
            <a:picLocks noChangeAspect="1" noChangeArrowheads="1"/>
          </p:cNvPicPr>
          <p:nvPr/>
        </p:nvPicPr>
        <p:blipFill>
          <a:blip r:embed="rId4" cstate="print"/>
          <a:srcRect r="16120"/>
          <a:stretch>
            <a:fillRect/>
          </a:stretch>
        </p:blipFill>
        <p:spPr bwMode="auto">
          <a:xfrm>
            <a:off x="5867400" y="4495800"/>
            <a:ext cx="2291296" cy="1828800"/>
          </a:xfrm>
          <a:prstGeom prst="rect">
            <a:avLst/>
          </a:prstGeom>
          <a:noFill/>
        </p:spPr>
      </p:pic>
      <p:sp>
        <p:nvSpPr>
          <p:cNvPr id="42" name="Text Box 55"/>
          <p:cNvSpPr txBox="1">
            <a:spLocks noChangeArrowheads="1"/>
          </p:cNvSpPr>
          <p:nvPr/>
        </p:nvSpPr>
        <p:spPr bwMode="auto">
          <a:xfrm>
            <a:off x="457200" y="1219200"/>
            <a:ext cx="69342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400" b="1" dirty="0" smtClean="0">
                <a:latin typeface="Helvetica" pitchFamily="-112" charset="0"/>
              </a:rPr>
              <a:t>RGD correction installed in rod amplifier is optimized for </a:t>
            </a:r>
            <a:r>
              <a:rPr lang="en-US" sz="1400" b="1" u="sng" dirty="0" smtClean="0">
                <a:latin typeface="Helvetica" pitchFamily="-112" charset="0"/>
              </a:rPr>
              <a:t>all </a:t>
            </a:r>
            <a:r>
              <a:rPr lang="en-US" sz="1400" b="1" dirty="0" smtClean="0">
                <a:latin typeface="Helvetica" pitchFamily="-112" charset="0"/>
              </a:rPr>
              <a:t>TPW telescopes</a:t>
            </a:r>
            <a:endParaRPr lang="en-US" sz="1400" b="1" dirty="0">
              <a:latin typeface="Helvetica" pitchFamily="-112" charset="0"/>
            </a:endParaRPr>
          </a:p>
        </p:txBody>
      </p:sp>
    </p:spTree>
  </p:cSld>
  <p:clrMapOvr>
    <a:masterClrMapping/>
  </p:clrMapOvr>
  <p:transition advClick="0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RGD SF 43_5.png"/>
          <p:cNvPicPr>
            <a:picLocks noGrp="1" noChangeAspect="1"/>
          </p:cNvPicPr>
          <p:nvPr>
            <p:ph idx="1"/>
          </p:nvPr>
        </p:nvPicPr>
        <p:blipFill>
          <a:blip r:embed="rId2" cstate="screen"/>
          <a:stretch>
            <a:fillRect/>
          </a:stretch>
        </p:blipFill>
        <p:spPr>
          <a:xfrm>
            <a:off x="5462840" y="1585098"/>
            <a:ext cx="3304821" cy="2478616"/>
          </a:xfrm>
        </p:spPr>
      </p:pic>
      <p:cxnSp>
        <p:nvCxnSpPr>
          <p:cNvPr id="7" name="Straight Arrow Connector 6"/>
          <p:cNvCxnSpPr/>
          <p:nvPr/>
        </p:nvCxnSpPr>
        <p:spPr bwMode="auto">
          <a:xfrm>
            <a:off x="5462840" y="3994146"/>
            <a:ext cx="3304820" cy="71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cxnSp>
        <p:nvCxnSpPr>
          <p:cNvPr id="11" name="Straight Arrow Connector 10"/>
          <p:cNvCxnSpPr/>
          <p:nvPr/>
        </p:nvCxnSpPr>
        <p:spPr bwMode="auto">
          <a:xfrm rot="5400000" flipH="1" flipV="1">
            <a:off x="4274173" y="2812575"/>
            <a:ext cx="2478615" cy="717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FF00"/>
            </a:solidFill>
            <a:prstDash val="solid"/>
            <a:round/>
            <a:headEnd type="arrow" w="lg" len="lg"/>
            <a:tailEnd type="arrow" w="lg" len="lg"/>
          </a:ln>
          <a:effectLst/>
        </p:spPr>
      </p:cxnSp>
      <p:cxnSp>
        <p:nvCxnSpPr>
          <p:cNvPr id="19" name="Straight Connector 18"/>
          <p:cNvCxnSpPr/>
          <p:nvPr/>
        </p:nvCxnSpPr>
        <p:spPr bwMode="auto">
          <a:xfrm>
            <a:off x="6707998" y="1626324"/>
            <a:ext cx="106640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27" name="TextBox 26"/>
          <p:cNvSpPr txBox="1"/>
          <p:nvPr/>
        </p:nvSpPr>
        <p:spPr>
          <a:xfrm>
            <a:off x="6301041" y="3566297"/>
            <a:ext cx="11595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3.6ps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634966" y="2686704"/>
            <a:ext cx="74227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 24cm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6861592" y="1626324"/>
            <a:ext cx="87331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1.1ps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30" name="Oval 29"/>
          <p:cNvSpPr/>
          <p:nvPr/>
        </p:nvSpPr>
        <p:spPr bwMode="auto">
          <a:xfrm>
            <a:off x="7493927" y="3675754"/>
            <a:ext cx="68850" cy="8857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12" charset="0"/>
            </a:endParaRPr>
          </a:p>
        </p:txBody>
      </p:sp>
      <p:cxnSp>
        <p:nvCxnSpPr>
          <p:cNvPr id="31" name="Straight Connector 30"/>
          <p:cNvCxnSpPr/>
          <p:nvPr/>
        </p:nvCxnSpPr>
        <p:spPr bwMode="auto">
          <a:xfrm rot="16200000" flipH="1">
            <a:off x="6535761" y="2818669"/>
            <a:ext cx="2467141" cy="2"/>
          </a:xfrm>
          <a:prstGeom prst="line">
            <a:avLst/>
          </a:prstGeom>
          <a:solidFill>
            <a:schemeClr val="accent1"/>
          </a:solidFill>
          <a:ln w="12700" cap="flat" cmpd="sng" algn="ctr">
            <a:solidFill>
              <a:srgbClr val="FF0000"/>
            </a:solidFill>
            <a:prstDash val="lgDash"/>
            <a:round/>
            <a:headEnd type="none" w="med" len="med"/>
            <a:tailEnd type="none" w="med" len="med"/>
          </a:ln>
          <a:effectLst/>
        </p:spPr>
      </p:cxnSp>
      <p:sp>
        <p:nvSpPr>
          <p:cNvPr id="34" name="Oval 33"/>
          <p:cNvSpPr/>
          <p:nvPr/>
        </p:nvSpPr>
        <p:spPr bwMode="auto">
          <a:xfrm>
            <a:off x="6668496" y="1585099"/>
            <a:ext cx="68850" cy="8857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12" charset="0"/>
            </a:endParaRPr>
          </a:p>
        </p:txBody>
      </p:sp>
      <p:cxnSp>
        <p:nvCxnSpPr>
          <p:cNvPr id="37" name="Straight Connector 36"/>
          <p:cNvCxnSpPr/>
          <p:nvPr/>
        </p:nvCxnSpPr>
        <p:spPr bwMode="auto">
          <a:xfrm>
            <a:off x="7528353" y="3719462"/>
            <a:ext cx="240978" cy="0"/>
          </a:xfrm>
          <a:prstGeom prst="line">
            <a:avLst/>
          </a:prstGeom>
          <a:solidFill>
            <a:schemeClr val="accent1"/>
          </a:solidFill>
          <a:ln w="1905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 w="med" len="med"/>
          </a:ln>
          <a:effectLst/>
        </p:spPr>
      </p:cxnSp>
      <p:sp>
        <p:nvSpPr>
          <p:cNvPr id="43" name="TextBox 42"/>
          <p:cNvSpPr txBox="1"/>
          <p:nvPr/>
        </p:nvSpPr>
        <p:spPr>
          <a:xfrm>
            <a:off x="7744733" y="3566297"/>
            <a:ext cx="994708" cy="257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 220fs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44" name="Rectangle 43"/>
          <p:cNvSpPr/>
          <p:nvPr/>
        </p:nvSpPr>
        <p:spPr bwMode="auto">
          <a:xfrm>
            <a:off x="5491463" y="2731700"/>
            <a:ext cx="3239838" cy="152950"/>
          </a:xfrm>
          <a:prstGeom prst="rect">
            <a:avLst/>
          </a:prstGeom>
          <a:noFill/>
          <a:ln w="12700" cap="flat" cmpd="sng" algn="ctr">
            <a:solidFill>
              <a:srgbClr val="0000FF"/>
            </a:solidFill>
            <a:prstDash val="lgDash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12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7838179" y="2376879"/>
            <a:ext cx="929482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FF"/>
                </a:solidFill>
              </a:rPr>
              <a:t>120fs FWHM</a:t>
            </a:r>
            <a:endParaRPr lang="en-US" dirty="0">
              <a:solidFill>
                <a:srgbClr val="0000FF"/>
              </a:solidFill>
            </a:endParaRPr>
          </a:p>
        </p:txBody>
      </p:sp>
      <p:sp>
        <p:nvSpPr>
          <p:cNvPr id="47" name="Oval 46"/>
          <p:cNvSpPr/>
          <p:nvPr/>
        </p:nvSpPr>
        <p:spPr bwMode="auto">
          <a:xfrm>
            <a:off x="7734903" y="2760941"/>
            <a:ext cx="68850" cy="88579"/>
          </a:xfrm>
          <a:prstGeom prst="ellipse">
            <a:avLst/>
          </a:prstGeom>
          <a:noFill/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12" charset="0"/>
            </a:endParaRPr>
          </a:p>
        </p:txBody>
      </p:sp>
      <p:sp>
        <p:nvSpPr>
          <p:cNvPr id="26" name="Freeform 25"/>
          <p:cNvSpPr/>
          <p:nvPr/>
        </p:nvSpPr>
        <p:spPr bwMode="auto">
          <a:xfrm>
            <a:off x="7664288" y="2376879"/>
            <a:ext cx="208317" cy="804931"/>
          </a:xfrm>
          <a:custGeom>
            <a:avLst/>
            <a:gdLst>
              <a:gd name="connsiteX0" fmla="*/ 4726112 w 4726112"/>
              <a:gd name="connsiteY0" fmla="*/ 2619910 h 2619910"/>
              <a:gd name="connsiteX1" fmla="*/ 2363056 w 4726112"/>
              <a:gd name="connsiteY1" fmla="*/ 0 h 2619910"/>
              <a:gd name="connsiteX2" fmla="*/ 0 w 4726112"/>
              <a:gd name="connsiteY2" fmla="*/ 2619910 h 261991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4726112" h="2619910">
                <a:moveTo>
                  <a:pt x="4726112" y="2619910"/>
                </a:moveTo>
                <a:cubicBezTo>
                  <a:pt x="3938426" y="1309955"/>
                  <a:pt x="3150741" y="0"/>
                  <a:pt x="2363056" y="0"/>
                </a:cubicBezTo>
                <a:cubicBezTo>
                  <a:pt x="1575371" y="0"/>
                  <a:pt x="400692" y="2202094"/>
                  <a:pt x="0" y="2619910"/>
                </a:cubicBezTo>
              </a:path>
            </a:pathLst>
          </a:custGeom>
          <a:noFill/>
          <a:ln w="19050" cap="flat" cmpd="sng" algn="ctr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6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Helvetica" pitchFamily="-112" charset="0"/>
            </a:endParaRPr>
          </a:p>
        </p:txBody>
      </p:sp>
      <p:pic>
        <p:nvPicPr>
          <p:cNvPr id="24" name="Picture 30" descr="PTD1"/>
          <p:cNvPicPr>
            <a:picLocks noChangeAspect="1" noChangeArrowheads="1"/>
          </p:cNvPicPr>
          <p:nvPr/>
        </p:nvPicPr>
        <p:blipFill>
          <a:blip r:embed="rId3" cstate="print"/>
          <a:srcRect l="6522" t="4347" r="4347" b="8696"/>
          <a:stretch>
            <a:fillRect/>
          </a:stretch>
        </p:blipFill>
        <p:spPr bwMode="auto">
          <a:xfrm>
            <a:off x="378579" y="1544595"/>
            <a:ext cx="3124200" cy="2286000"/>
          </a:xfrm>
          <a:prstGeom prst="rect">
            <a:avLst/>
          </a:prstGeom>
          <a:noFill/>
        </p:spPr>
      </p:pic>
      <p:sp>
        <p:nvSpPr>
          <p:cNvPr id="25" name="Text Box 31"/>
          <p:cNvSpPr txBox="1">
            <a:spLocks noChangeArrowheads="1"/>
          </p:cNvSpPr>
          <p:nvPr/>
        </p:nvSpPr>
        <p:spPr bwMode="auto">
          <a:xfrm>
            <a:off x="76200" y="1221429"/>
            <a:ext cx="35573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latin typeface="Helvetica" pitchFamily="-112" charset="0"/>
              </a:rPr>
              <a:t>Calculated Radial Group Delay</a:t>
            </a:r>
          </a:p>
          <a:p>
            <a:r>
              <a:rPr lang="en-US" sz="1800" b="1" dirty="0" smtClean="0">
                <a:latin typeface="Helvetica" pitchFamily="-112" charset="0"/>
              </a:rPr>
              <a:t>Uncorrected -&gt; 1.3 </a:t>
            </a:r>
            <a:r>
              <a:rPr lang="en-US" sz="1800" b="1" dirty="0" err="1" smtClean="0">
                <a:latin typeface="Helvetica" pitchFamily="-112" charset="0"/>
              </a:rPr>
              <a:t>ps</a:t>
            </a:r>
            <a:endParaRPr lang="en-US" sz="1800" b="1" dirty="0">
              <a:latin typeface="Helvetica" pitchFamily="-112" charset="0"/>
            </a:endParaRPr>
          </a:p>
        </p:txBody>
      </p:sp>
      <p:pic>
        <p:nvPicPr>
          <p:cNvPr id="32" name="Picture 29" descr="PTD2"/>
          <p:cNvPicPr>
            <a:picLocks noChangeAspect="1" noChangeArrowheads="1"/>
          </p:cNvPicPr>
          <p:nvPr/>
        </p:nvPicPr>
        <p:blipFill>
          <a:blip r:embed="rId4" cstate="print"/>
          <a:srcRect l="8511" t="5673" r="6383" b="6383"/>
          <a:stretch>
            <a:fillRect/>
          </a:stretch>
        </p:blipFill>
        <p:spPr bwMode="auto">
          <a:xfrm>
            <a:off x="626229" y="4292263"/>
            <a:ext cx="3048000" cy="2362200"/>
          </a:xfrm>
          <a:prstGeom prst="rect">
            <a:avLst/>
          </a:prstGeom>
          <a:noFill/>
        </p:spPr>
      </p:pic>
      <p:sp>
        <p:nvSpPr>
          <p:cNvPr id="33" name="Text Box 32"/>
          <p:cNvSpPr txBox="1">
            <a:spLocks noChangeArrowheads="1"/>
          </p:cNvSpPr>
          <p:nvPr/>
        </p:nvSpPr>
        <p:spPr bwMode="auto">
          <a:xfrm>
            <a:off x="149979" y="3942778"/>
            <a:ext cx="3862184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sz="1800" b="1" dirty="0" smtClean="0">
                <a:latin typeface="Helvetica" pitchFamily="-112" charset="0"/>
              </a:rPr>
              <a:t>Calculated Radial Group Delay</a:t>
            </a:r>
          </a:p>
          <a:p>
            <a:r>
              <a:rPr lang="en-US" sz="1800" b="1" dirty="0" smtClean="0">
                <a:latin typeface="Helvetica" pitchFamily="-112" charset="0"/>
              </a:rPr>
              <a:t>Corrected -&gt; </a:t>
            </a:r>
            <a:r>
              <a:rPr lang="en-US" sz="1800" b="1" dirty="0">
                <a:latin typeface="Helvetica" pitchFamily="-112" charset="0"/>
              </a:rPr>
              <a:t>13 </a:t>
            </a:r>
            <a:r>
              <a:rPr lang="en-US" sz="1800" b="1" dirty="0" err="1">
                <a:latin typeface="Helvetica" pitchFamily="-112" charset="0"/>
              </a:rPr>
              <a:t>fs</a:t>
            </a:r>
            <a:endParaRPr lang="en-US" sz="1800" b="1" dirty="0">
              <a:latin typeface="Helvetica" pitchFamily="-112" charset="0"/>
            </a:endParaRPr>
          </a:p>
        </p:txBody>
      </p:sp>
      <p:sp>
        <p:nvSpPr>
          <p:cNvPr id="35" name="Text Box 55"/>
          <p:cNvSpPr txBox="1">
            <a:spLocks noChangeArrowheads="1"/>
          </p:cNvSpPr>
          <p:nvPr/>
        </p:nvSpPr>
        <p:spPr bwMode="auto">
          <a:xfrm>
            <a:off x="5107242" y="1246543"/>
            <a:ext cx="393515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Helvetica" pitchFamily="-112" charset="0"/>
              </a:rPr>
              <a:t>Uncorrected Radial Group Delay</a:t>
            </a:r>
            <a:endParaRPr lang="en-US" b="1" dirty="0">
              <a:latin typeface="Helvetica" pitchFamily="-11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 rot="1612496">
            <a:off x="527919" y="3495609"/>
            <a:ext cx="10311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Radius (</a:t>
            </a:r>
            <a:r>
              <a:rPr lang="en-US" sz="1100" dirty="0" err="1" smtClean="0"/>
              <a:t>a.u</a:t>
            </a:r>
            <a:r>
              <a:rPr lang="en-US" sz="1100" dirty="0" smtClean="0"/>
              <a:t>.)</a:t>
            </a:r>
            <a:endParaRPr lang="en-US" sz="1100" dirty="0"/>
          </a:p>
        </p:txBody>
      </p:sp>
      <p:sp>
        <p:nvSpPr>
          <p:cNvPr id="38" name="TextBox 37"/>
          <p:cNvSpPr txBox="1"/>
          <p:nvPr/>
        </p:nvSpPr>
        <p:spPr>
          <a:xfrm rot="18870154">
            <a:off x="2070290" y="3319670"/>
            <a:ext cx="10311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Radius (</a:t>
            </a:r>
            <a:r>
              <a:rPr lang="en-US" sz="1100" dirty="0" err="1" smtClean="0"/>
              <a:t>a.u</a:t>
            </a:r>
            <a:r>
              <a:rPr lang="en-US" sz="1100" dirty="0" smtClean="0"/>
              <a:t>.)</a:t>
            </a:r>
            <a:endParaRPr lang="en-US" sz="1100" dirty="0"/>
          </a:p>
        </p:txBody>
      </p:sp>
      <p:sp>
        <p:nvSpPr>
          <p:cNvPr id="39" name="TextBox 38"/>
          <p:cNvSpPr txBox="1"/>
          <p:nvPr/>
        </p:nvSpPr>
        <p:spPr>
          <a:xfrm rot="16200000">
            <a:off x="-104216" y="2469925"/>
            <a:ext cx="7700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Time (fs)</a:t>
            </a:r>
            <a:endParaRPr lang="en-US" sz="1100" dirty="0"/>
          </a:p>
        </p:txBody>
      </p:sp>
      <p:sp>
        <p:nvSpPr>
          <p:cNvPr id="40" name="TextBox 39"/>
          <p:cNvSpPr txBox="1"/>
          <p:nvPr/>
        </p:nvSpPr>
        <p:spPr>
          <a:xfrm rot="5400000">
            <a:off x="3117779" y="2497955"/>
            <a:ext cx="7700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Time (</a:t>
            </a:r>
            <a:r>
              <a:rPr lang="en-US" sz="1100" dirty="0" err="1" smtClean="0"/>
              <a:t>fs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sp>
        <p:nvSpPr>
          <p:cNvPr id="41" name="TextBox 40"/>
          <p:cNvSpPr txBox="1"/>
          <p:nvPr/>
        </p:nvSpPr>
        <p:spPr>
          <a:xfrm rot="1612496">
            <a:off x="756517" y="6281639"/>
            <a:ext cx="10311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Radius (</a:t>
            </a:r>
            <a:r>
              <a:rPr lang="en-US" sz="1100" dirty="0" err="1" smtClean="0"/>
              <a:t>a.u</a:t>
            </a:r>
            <a:r>
              <a:rPr lang="en-US" sz="1100" dirty="0" smtClean="0"/>
              <a:t>.)</a:t>
            </a:r>
            <a:endParaRPr lang="en-US" sz="1100" dirty="0"/>
          </a:p>
        </p:txBody>
      </p:sp>
      <p:sp>
        <p:nvSpPr>
          <p:cNvPr id="42" name="TextBox 41"/>
          <p:cNvSpPr txBox="1"/>
          <p:nvPr/>
        </p:nvSpPr>
        <p:spPr>
          <a:xfrm rot="18870154">
            <a:off x="2298888" y="6105700"/>
            <a:ext cx="103112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Radius (</a:t>
            </a:r>
            <a:r>
              <a:rPr lang="en-US" sz="1100" dirty="0" err="1" smtClean="0"/>
              <a:t>a.u</a:t>
            </a:r>
            <a:r>
              <a:rPr lang="en-US" sz="1100" dirty="0" smtClean="0"/>
              <a:t>.)</a:t>
            </a:r>
            <a:endParaRPr lang="en-US" sz="1100" dirty="0"/>
          </a:p>
        </p:txBody>
      </p:sp>
      <p:sp>
        <p:nvSpPr>
          <p:cNvPr id="48" name="TextBox 47"/>
          <p:cNvSpPr txBox="1"/>
          <p:nvPr/>
        </p:nvSpPr>
        <p:spPr>
          <a:xfrm rot="5400000">
            <a:off x="3346377" y="5283985"/>
            <a:ext cx="7700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Time (</a:t>
            </a:r>
            <a:r>
              <a:rPr lang="en-US" sz="1100" dirty="0" err="1" smtClean="0"/>
              <a:t>fs</a:t>
            </a:r>
            <a:r>
              <a:rPr lang="en-US" sz="1100" dirty="0" smtClean="0"/>
              <a:t>)</a:t>
            </a:r>
            <a:endParaRPr lang="en-US" sz="1100" dirty="0"/>
          </a:p>
        </p:txBody>
      </p:sp>
      <p:sp>
        <p:nvSpPr>
          <p:cNvPr id="49" name="Title 1"/>
          <p:cNvSpPr>
            <a:spLocks noGrp="1"/>
          </p:cNvSpPr>
          <p:nvPr>
            <p:ph type="title"/>
          </p:nvPr>
        </p:nvSpPr>
        <p:spPr>
          <a:xfrm>
            <a:off x="76200" y="0"/>
            <a:ext cx="8229600" cy="987425"/>
          </a:xfrm>
        </p:spPr>
        <p:txBody>
          <a:bodyPr/>
          <a:lstStyle/>
          <a:p>
            <a:pPr algn="l"/>
            <a:r>
              <a:rPr lang="en-US" dirty="0" smtClean="0"/>
              <a:t>Bulk optics radial group delay correction removes </a:t>
            </a:r>
            <a:br>
              <a:rPr lang="en-US" dirty="0" smtClean="0"/>
            </a:br>
            <a:r>
              <a:rPr lang="en-US" dirty="0" smtClean="0"/>
              <a:t>1.1 </a:t>
            </a:r>
            <a:r>
              <a:rPr lang="en-US" dirty="0" err="1" smtClean="0"/>
              <a:t>ps</a:t>
            </a:r>
            <a:r>
              <a:rPr lang="en-US" dirty="0" smtClean="0"/>
              <a:t> of </a:t>
            </a:r>
            <a:r>
              <a:rPr lang="en-US" dirty="0" err="1" smtClean="0"/>
              <a:t>spatio</a:t>
            </a:r>
            <a:r>
              <a:rPr lang="en-US" dirty="0" smtClean="0"/>
              <a:t>-temporal delay</a:t>
            </a:r>
            <a:endParaRPr lang="en-US" dirty="0"/>
          </a:p>
        </p:txBody>
      </p:sp>
      <p:sp>
        <p:nvSpPr>
          <p:cNvPr id="50" name="TextBox 49"/>
          <p:cNvSpPr txBox="1"/>
          <p:nvPr/>
        </p:nvSpPr>
        <p:spPr>
          <a:xfrm rot="16200000">
            <a:off x="69779" y="5283985"/>
            <a:ext cx="770000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Time (fs)</a:t>
            </a:r>
            <a:endParaRPr lang="en-US" sz="1100" dirty="0"/>
          </a:p>
        </p:txBody>
      </p:sp>
      <p:grpSp>
        <p:nvGrpSpPr>
          <p:cNvPr id="2" name="Group 59"/>
          <p:cNvGrpSpPr/>
          <p:nvPr/>
        </p:nvGrpSpPr>
        <p:grpSpPr>
          <a:xfrm>
            <a:off x="5513122" y="4499358"/>
            <a:ext cx="2921519" cy="2191139"/>
            <a:chOff x="583681" y="4219650"/>
            <a:chExt cx="2921519" cy="2191139"/>
          </a:xfrm>
        </p:grpSpPr>
        <p:pic>
          <p:nvPicPr>
            <p:cNvPr id="46" name="Picture 45" descr="noslide after comp 1.png"/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83681" y="4219650"/>
              <a:ext cx="2921519" cy="2191139"/>
            </a:xfrm>
            <a:prstGeom prst="rect">
              <a:avLst/>
            </a:prstGeom>
          </p:spPr>
        </p:pic>
        <p:cxnSp>
          <p:nvCxnSpPr>
            <p:cNvPr id="51" name="Straight Arrow Connector 50"/>
            <p:cNvCxnSpPr/>
            <p:nvPr/>
          </p:nvCxnSpPr>
          <p:spPr bwMode="auto">
            <a:xfrm rot="5400000" flipH="1" flipV="1">
              <a:off x="-333615" y="5284026"/>
              <a:ext cx="2079714" cy="1434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arrow" w="lg" len="lg"/>
              <a:tailEnd type="arrow" w="lg" len="lg"/>
            </a:ln>
            <a:effectLst/>
          </p:spPr>
        </p:cxnSp>
        <p:sp>
          <p:nvSpPr>
            <p:cNvPr id="53" name="TextBox 52"/>
            <p:cNvSpPr txBox="1"/>
            <p:nvPr/>
          </p:nvSpPr>
          <p:spPr>
            <a:xfrm>
              <a:off x="756325" y="4977824"/>
              <a:ext cx="9827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 24 cm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1066800" y="6019800"/>
              <a:ext cx="115958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FFFF00"/>
                  </a:solidFill>
                </a:rPr>
                <a:t> 2.9 </a:t>
              </a:r>
              <a:r>
                <a:rPr lang="en-US" dirty="0" err="1" smtClean="0">
                  <a:solidFill>
                    <a:srgbClr val="FFFF00"/>
                  </a:solidFill>
                </a:rPr>
                <a:t>ps</a:t>
              </a:r>
              <a:endParaRPr lang="en-US" dirty="0">
                <a:solidFill>
                  <a:srgbClr val="FFFF00"/>
                </a:solidFill>
              </a:endParaRPr>
            </a:p>
          </p:txBody>
        </p:sp>
        <p:cxnSp>
          <p:nvCxnSpPr>
            <p:cNvPr id="55" name="Straight Arrow Connector 54"/>
            <p:cNvCxnSpPr/>
            <p:nvPr/>
          </p:nvCxnSpPr>
          <p:spPr bwMode="auto">
            <a:xfrm>
              <a:off x="808137" y="6323883"/>
              <a:ext cx="2697063" cy="1588"/>
            </a:xfrm>
            <a:prstGeom prst="straightConnector1">
              <a:avLst/>
            </a:prstGeom>
            <a:solidFill>
              <a:schemeClr val="accent1"/>
            </a:solidFill>
            <a:ln w="25400" cap="flat" cmpd="sng" algn="ctr">
              <a:solidFill>
                <a:srgbClr val="FFFF00"/>
              </a:solidFill>
              <a:prstDash val="solid"/>
              <a:round/>
              <a:headEnd type="arrow" w="lg" len="lg"/>
              <a:tailEnd type="arrow" w="lg" len="lg"/>
            </a:ln>
            <a:effectLst/>
          </p:spPr>
        </p:cxnSp>
        <p:sp>
          <p:nvSpPr>
            <p:cNvPr id="57" name="TextBox 56"/>
            <p:cNvSpPr txBox="1"/>
            <p:nvPr/>
          </p:nvSpPr>
          <p:spPr>
            <a:xfrm>
              <a:off x="2531186" y="5435024"/>
              <a:ext cx="92948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>
                  <a:solidFill>
                    <a:srgbClr val="0000FF"/>
                  </a:solidFill>
                </a:rPr>
                <a:t>&lt; 150fs FWHM</a:t>
              </a:r>
              <a:endParaRPr lang="en-US" dirty="0">
                <a:solidFill>
                  <a:srgbClr val="0000FF"/>
                </a:solidFill>
              </a:endParaRPr>
            </a:p>
          </p:txBody>
        </p:sp>
        <p:sp>
          <p:nvSpPr>
            <p:cNvPr id="58" name="Freeform 57"/>
            <p:cNvSpPr/>
            <p:nvPr/>
          </p:nvSpPr>
          <p:spPr bwMode="auto">
            <a:xfrm>
              <a:off x="2356169" y="4913912"/>
              <a:ext cx="208317" cy="804931"/>
            </a:xfrm>
            <a:custGeom>
              <a:avLst/>
              <a:gdLst>
                <a:gd name="connsiteX0" fmla="*/ 4726112 w 4726112"/>
                <a:gd name="connsiteY0" fmla="*/ 2619910 h 2619910"/>
                <a:gd name="connsiteX1" fmla="*/ 2363056 w 4726112"/>
                <a:gd name="connsiteY1" fmla="*/ 0 h 2619910"/>
                <a:gd name="connsiteX2" fmla="*/ 0 w 4726112"/>
                <a:gd name="connsiteY2" fmla="*/ 2619910 h 261991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726112" h="2619910">
                  <a:moveTo>
                    <a:pt x="4726112" y="2619910"/>
                  </a:moveTo>
                  <a:cubicBezTo>
                    <a:pt x="3938426" y="1309955"/>
                    <a:pt x="3150741" y="0"/>
                    <a:pt x="2363056" y="0"/>
                  </a:cubicBezTo>
                  <a:cubicBezTo>
                    <a:pt x="1575371" y="0"/>
                    <a:pt x="400692" y="2202094"/>
                    <a:pt x="0" y="2619910"/>
                  </a:cubicBezTo>
                </a:path>
              </a:pathLst>
            </a:custGeom>
            <a:noFill/>
            <a:ln w="19050" cap="flat" cmpd="sng" algn="ctr">
              <a:solidFill>
                <a:srgbClr val="0000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1600" b="1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Helvetica" pitchFamily="-112" charset="0"/>
              </a:endParaRPr>
            </a:p>
          </p:txBody>
        </p:sp>
      </p:grpSp>
      <p:sp>
        <p:nvSpPr>
          <p:cNvPr id="59" name="Text Box 55"/>
          <p:cNvSpPr txBox="1">
            <a:spLocks noChangeArrowheads="1"/>
          </p:cNvSpPr>
          <p:nvPr/>
        </p:nvSpPr>
        <p:spPr bwMode="auto">
          <a:xfrm>
            <a:off x="5188103" y="4155262"/>
            <a:ext cx="357955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Helvetica" pitchFamily="-112" charset="0"/>
              </a:rPr>
              <a:t>Corrected Radial Group Delay</a:t>
            </a:r>
            <a:endParaRPr lang="en-US" b="1" dirty="0">
              <a:latin typeface="Helvetica" pitchFamily="-112" charset="0"/>
            </a:endParaRPr>
          </a:p>
        </p:txBody>
      </p:sp>
      <p:sp>
        <p:nvSpPr>
          <p:cNvPr id="52" name="Left Arrow 51"/>
          <p:cNvSpPr/>
          <p:nvPr/>
        </p:nvSpPr>
        <p:spPr>
          <a:xfrm>
            <a:off x="3674229" y="1867760"/>
            <a:ext cx="1400433" cy="672525"/>
          </a:xfrm>
          <a:prstGeom prst="leftArrow">
            <a:avLst/>
          </a:prstGeom>
          <a:ln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Simulation</a:t>
            </a:r>
          </a:p>
        </p:txBody>
      </p:sp>
      <p:sp>
        <p:nvSpPr>
          <p:cNvPr id="60" name="Right Arrow 59"/>
          <p:cNvSpPr/>
          <p:nvPr/>
        </p:nvSpPr>
        <p:spPr>
          <a:xfrm>
            <a:off x="3634520" y="3017791"/>
            <a:ext cx="1667810" cy="672525"/>
          </a:xfrm>
          <a:prstGeom prst="rightArrow">
            <a:avLst/>
          </a:prstGeom>
          <a:ln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r>
              <a:rPr lang="en-US" sz="1600" b="1" dirty="0" smtClean="0">
                <a:latin typeface="Arial"/>
                <a:cs typeface="Arial"/>
              </a:rPr>
              <a:t>Measurement</a:t>
            </a:r>
          </a:p>
        </p:txBody>
      </p:sp>
    </p:spTree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28600"/>
            <a:ext cx="7924800" cy="715963"/>
          </a:xfrm>
        </p:spPr>
        <p:txBody>
          <a:bodyPr/>
          <a:lstStyle/>
          <a:p>
            <a:r>
              <a:rPr lang="en-US" dirty="0" smtClean="0"/>
              <a:t>We </a:t>
            </a:r>
            <a:r>
              <a:rPr lang="en-US" dirty="0" smtClean="0"/>
              <a:t>have </a:t>
            </a:r>
            <a:r>
              <a:rPr lang="en-US" dirty="0" smtClean="0"/>
              <a:t>installed a deformable mirror to remove and pre-correct measured </a:t>
            </a:r>
            <a:r>
              <a:rPr lang="en-US" dirty="0" err="1" smtClean="0"/>
              <a:t>wavefront</a:t>
            </a:r>
            <a:r>
              <a:rPr lang="en-US" dirty="0" smtClean="0"/>
              <a:t> distortion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 bwMode="auto">
          <a:xfrm>
            <a:off x="152400" y="1371600"/>
            <a:ext cx="4198937" cy="243143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baseline="0" dirty="0" smtClean="0">
                <a:latin typeface="Arial"/>
                <a:cs typeface="Arial"/>
              </a:rPr>
              <a:t>• </a:t>
            </a:r>
            <a:r>
              <a:rPr lang="en-US" sz="1600" b="1" baseline="0" dirty="0" err="1" smtClean="0">
                <a:latin typeface="Arial"/>
                <a:cs typeface="Arial"/>
              </a:rPr>
              <a:t>Wavefront</a:t>
            </a:r>
            <a:r>
              <a:rPr lang="en-US" sz="1600" b="1" baseline="0" dirty="0" smtClean="0">
                <a:latin typeface="Arial"/>
                <a:cs typeface="Arial"/>
              </a:rPr>
              <a:t> sensor purchased in advance and used throughout system</a:t>
            </a:r>
          </a:p>
          <a:p>
            <a:pPr>
              <a:spcBef>
                <a:spcPct val="50000"/>
              </a:spcBef>
            </a:pPr>
            <a:r>
              <a:rPr lang="en-US" sz="1600" b="1" dirty="0" smtClean="0">
                <a:latin typeface="Arial"/>
                <a:cs typeface="Arial"/>
              </a:rPr>
              <a:t>• Deformable mirror can correct multiple waves of distortion (</a:t>
            </a:r>
            <a:r>
              <a:rPr lang="en-US" sz="1600" b="1" dirty="0" smtClean="0">
                <a:latin typeface="Arial"/>
                <a:cs typeface="Arial"/>
              </a:rPr>
              <a:t>32 </a:t>
            </a:r>
            <a:r>
              <a:rPr lang="en-US" sz="1600" b="1" dirty="0" smtClean="0">
                <a:latin typeface="Arial"/>
                <a:cs typeface="Arial"/>
              </a:rPr>
              <a:t>actuators)</a:t>
            </a:r>
          </a:p>
          <a:p>
            <a:pPr>
              <a:spcBef>
                <a:spcPct val="50000"/>
              </a:spcBef>
            </a:pPr>
            <a:r>
              <a:rPr lang="en-US" sz="1600" b="1" baseline="0" dirty="0" smtClean="0">
                <a:latin typeface="Arial"/>
                <a:cs typeface="Arial"/>
              </a:rPr>
              <a:t>• Rod</a:t>
            </a:r>
            <a:r>
              <a:rPr lang="en-US" sz="1600" b="1" dirty="0" smtClean="0">
                <a:latin typeface="Arial"/>
                <a:cs typeface="Arial"/>
              </a:rPr>
              <a:t> and main amp shots induce thermal distortion</a:t>
            </a:r>
          </a:p>
          <a:p>
            <a:pPr>
              <a:spcBef>
                <a:spcPct val="50000"/>
              </a:spcBef>
            </a:pPr>
            <a:r>
              <a:rPr lang="en-US" sz="1600" b="1" dirty="0" smtClean="0">
                <a:latin typeface="Arial"/>
                <a:cs typeface="Arial"/>
              </a:rPr>
              <a:t>• The deformable mirror is </a:t>
            </a:r>
            <a:r>
              <a:rPr lang="en-US" sz="1600" b="1" dirty="0" smtClean="0">
                <a:latin typeface="Arial"/>
                <a:cs typeface="Arial"/>
              </a:rPr>
              <a:t>placed </a:t>
            </a:r>
            <a:r>
              <a:rPr lang="en-US" sz="1600" b="1" dirty="0" smtClean="0">
                <a:latin typeface="Arial"/>
                <a:cs typeface="Arial"/>
              </a:rPr>
              <a:t>at the mid point of the rod amplifier</a:t>
            </a:r>
          </a:p>
        </p:txBody>
      </p:sp>
      <p:pic>
        <p:nvPicPr>
          <p:cNvPr id="9" name="Picture 8" descr="image648.bmp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87855" y="1265985"/>
            <a:ext cx="3639820" cy="2743200"/>
          </a:xfrm>
          <a:prstGeom prst="rect">
            <a:avLst/>
          </a:prstGeom>
        </p:spPr>
      </p:pic>
      <p:pic>
        <p:nvPicPr>
          <p:cNvPr id="10" name="Picture 9" descr="DSC_1182.JPG"/>
          <p:cNvPicPr>
            <a:picLocks noChangeAspect="1"/>
          </p:cNvPicPr>
          <p:nvPr/>
        </p:nvPicPr>
        <p:blipFill>
          <a:blip r:embed="rId3" cstate="print"/>
          <a:srcRect l="27040" t="5556" r="35772" b="51219"/>
          <a:stretch>
            <a:fillRect/>
          </a:stretch>
        </p:blipFill>
        <p:spPr>
          <a:xfrm>
            <a:off x="5029200" y="4046219"/>
            <a:ext cx="3429000" cy="266792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 bwMode="auto">
          <a:xfrm>
            <a:off x="5638800" y="6172200"/>
            <a:ext cx="248073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baseline="0" dirty="0" smtClean="0">
                <a:latin typeface="Arial"/>
                <a:cs typeface="Arial"/>
              </a:rPr>
              <a:t>The deformable mirror</a:t>
            </a:r>
            <a:endParaRPr lang="en-US" sz="1600" b="1" baseline="0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 bwMode="auto">
          <a:xfrm>
            <a:off x="5029200" y="3657600"/>
            <a:ext cx="3241746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dirty="0" err="1" smtClean="0">
                <a:latin typeface="Arial"/>
                <a:cs typeface="Arial"/>
              </a:rPr>
              <a:t>wavefront</a:t>
            </a:r>
            <a:r>
              <a:rPr lang="en-US" sz="1600" b="1" dirty="0" smtClean="0">
                <a:latin typeface="Arial"/>
                <a:cs typeface="Arial"/>
              </a:rPr>
              <a:t> </a:t>
            </a:r>
            <a:r>
              <a:rPr lang="en-US" sz="1600" b="1" dirty="0" smtClean="0">
                <a:latin typeface="Arial"/>
                <a:cs typeface="Arial"/>
              </a:rPr>
              <a:t>sensor </a:t>
            </a:r>
            <a:r>
              <a:rPr lang="en-US" sz="1600" b="1" dirty="0" smtClean="0">
                <a:latin typeface="Arial"/>
                <a:cs typeface="Arial"/>
              </a:rPr>
              <a:t>control</a:t>
            </a:r>
            <a:endParaRPr lang="en-US" sz="1600" b="1" baseline="0" dirty="0">
              <a:latin typeface="Arial"/>
              <a:cs typeface="Arial"/>
            </a:endParaRPr>
          </a:p>
        </p:txBody>
      </p:sp>
      <p:pic>
        <p:nvPicPr>
          <p:cNvPr id="13" name="Picture 12" descr="DSC_116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5476" y="4093855"/>
            <a:ext cx="4098125" cy="2743200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rot="10800000" flipV="1">
            <a:off x="2590800" y="6070600"/>
            <a:ext cx="1447800" cy="3556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H="1">
            <a:off x="1756833" y="5592233"/>
            <a:ext cx="1016001" cy="65193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Down Arrow 17"/>
          <p:cNvSpPr/>
          <p:nvPr/>
        </p:nvSpPr>
        <p:spPr>
          <a:xfrm>
            <a:off x="1769535" y="4732868"/>
            <a:ext cx="355600" cy="516467"/>
          </a:xfrm>
          <a:prstGeom prst="downArrow">
            <a:avLst/>
          </a:prstGeom>
          <a:solidFill>
            <a:srgbClr val="FFFFFF"/>
          </a:solidFill>
          <a:ln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US" sz="1600" b="1" dirty="0" smtClean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529168" y="4148092"/>
            <a:ext cx="2480734" cy="58477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baseline="0" dirty="0" smtClean="0">
                <a:latin typeface="Arial"/>
                <a:cs typeface="Arial"/>
              </a:rPr>
              <a:t>Location for deformable mirror</a:t>
            </a:r>
            <a:endParaRPr lang="en-US" sz="1600" b="1" baseline="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 correction with several iterations are can correct the focus spot but add aberrations </a:t>
            </a:r>
            <a:r>
              <a:rPr lang="en-US" dirty="0" err="1" smtClean="0"/>
              <a:t>abfront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43590" y="4038600"/>
            <a:ext cx="914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End Chain FF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228600" y="2057400"/>
            <a:ext cx="8381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Comp Input FF</a:t>
            </a:r>
            <a:endParaRPr lang="en-US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6410" y="1359408"/>
            <a:ext cx="260579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3581400"/>
            <a:ext cx="260579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61236" y="1359408"/>
            <a:ext cx="260579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176226" y="3569208"/>
            <a:ext cx="260579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75610" y="1359408"/>
            <a:ext cx="260579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3554321"/>
            <a:ext cx="2605790" cy="220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0" name="TextBox 19"/>
          <p:cNvSpPr txBox="1"/>
          <p:nvPr/>
        </p:nvSpPr>
        <p:spPr>
          <a:xfrm>
            <a:off x="1219200" y="1143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OPA uncorrected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3733800" y="11430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OPA corrected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324600" y="1066800"/>
            <a:ext cx="1905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Rod shot corrected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6324600" y="5867400"/>
            <a:ext cx="1905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Rod shot add ~0.75 wave focus during shot</a:t>
            </a:r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2"/>
          <p:cNvPicPr>
            <a:picLocks noChangeAspect="1" noChangeArrowheads="1"/>
          </p:cNvPicPr>
          <p:nvPr/>
        </p:nvPicPr>
        <p:blipFill>
          <a:blip r:embed="rId2" cstate="print"/>
          <a:srcRect l="13881" t="24487" r="25014" b="8730"/>
          <a:stretch>
            <a:fillRect/>
          </a:stretch>
        </p:blipFill>
        <p:spPr bwMode="auto">
          <a:xfrm>
            <a:off x="4724400" y="3581400"/>
            <a:ext cx="426974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high </a:t>
            </a:r>
            <a:r>
              <a:rPr lang="en-US" dirty="0" err="1" smtClean="0"/>
              <a:t>f</a:t>
            </a:r>
            <a:r>
              <a:rPr lang="en-US" dirty="0" smtClean="0"/>
              <a:t>/# </a:t>
            </a:r>
            <a:r>
              <a:rPr lang="en-US" dirty="0" err="1" smtClean="0"/>
              <a:t>beamline</a:t>
            </a:r>
            <a:r>
              <a:rPr lang="en-US" dirty="0" smtClean="0"/>
              <a:t> enables a variety of experiments more suitable for soft focusing</a:t>
            </a:r>
            <a:endParaRPr lang="en-US" dirty="0"/>
          </a:p>
        </p:txBody>
      </p:sp>
      <p:pic>
        <p:nvPicPr>
          <p:cNvPr id="4" name="Picture 3" descr="High Bay from cap room ramp.TIF"/>
          <p:cNvPicPr>
            <a:picLocks noChangeAspect="1"/>
          </p:cNvPicPr>
          <p:nvPr/>
        </p:nvPicPr>
        <p:blipFill>
          <a:blip r:embed="rId3" cstate="print"/>
          <a:srcRect l="41111" t="6268" r="28982"/>
          <a:stretch>
            <a:fillRect/>
          </a:stretch>
        </p:blipFill>
        <p:spPr>
          <a:xfrm>
            <a:off x="440278" y="1261532"/>
            <a:ext cx="2992063" cy="557106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rot="5400000">
            <a:off x="1892292" y="4813297"/>
            <a:ext cx="169334" cy="76200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>
            <a:off x="1938859" y="4936064"/>
            <a:ext cx="423341" cy="93136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rot="5400000" flipH="1" flipV="1">
            <a:off x="2132039" y="4470331"/>
            <a:ext cx="789030" cy="328709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276605" y="1866899"/>
            <a:ext cx="135466" cy="431800"/>
          </a:xfrm>
          <a:prstGeom prst="rect">
            <a:avLst/>
          </a:prstGeom>
          <a:solidFill>
            <a:srgbClr val="0D0D0D"/>
          </a:solidFill>
          <a:ln>
            <a:solidFill>
              <a:srgbClr val="FF0000"/>
            </a:solidFill>
          </a:ln>
          <a:scene3d>
            <a:camera prst="orthographicFront">
              <a:rot lat="18088485" lon="11965529" rev="9495618"/>
            </a:camera>
            <a:lightRig rig="threePt" dir="t"/>
          </a:scene3d>
        </p:spPr>
        <p:txBody>
          <a:bodyPr wrap="square" rtlCol="0" anchor="ctr">
            <a:spAutoFit/>
          </a:bodyPr>
          <a:lstStyle/>
          <a:p>
            <a:pPr algn="ctr"/>
            <a:endParaRPr lang="en-US" sz="1600" b="1" dirty="0" smtClean="0">
              <a:latin typeface="Arial"/>
              <a:cs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581578" y="3781344"/>
            <a:ext cx="272424" cy="645094"/>
          </a:xfrm>
          <a:prstGeom prst="rect">
            <a:avLst/>
          </a:prstGeom>
          <a:solidFill>
            <a:srgbClr val="0D0D0D"/>
          </a:solidFill>
          <a:ln>
            <a:solidFill>
              <a:srgbClr val="FF0000"/>
            </a:solidFill>
          </a:ln>
          <a:scene3d>
            <a:camera prst="orthographicFront">
              <a:rot lat="18088485" lon="11965529" rev="9495618"/>
            </a:camera>
            <a:lightRig rig="threePt" dir="t"/>
          </a:scene3d>
        </p:spPr>
        <p:txBody>
          <a:bodyPr wrap="square" rtlCol="0" anchor="ctr">
            <a:spAutoFit/>
          </a:bodyPr>
          <a:lstStyle/>
          <a:p>
            <a:pPr algn="ctr"/>
            <a:endParaRPr lang="en-US" sz="1600" b="1" dirty="0" smtClean="0">
              <a:latin typeface="Arial"/>
              <a:cs typeface="Arial"/>
            </a:endParaRPr>
          </a:p>
        </p:txBody>
      </p:sp>
      <p:sp>
        <p:nvSpPr>
          <p:cNvPr id="20" name="TextBox 19"/>
          <p:cNvSpPr txBox="1"/>
          <p:nvPr/>
        </p:nvSpPr>
        <p:spPr bwMode="auto">
          <a:xfrm>
            <a:off x="3540123" y="1866899"/>
            <a:ext cx="2767544" cy="33855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Arial"/>
                <a:cs typeface="Arial"/>
              </a:rPr>
              <a:t>Leak-through diagnostics</a:t>
            </a:r>
            <a:endParaRPr lang="en-US" sz="1600" b="1" baseline="0" dirty="0">
              <a:latin typeface="Arial"/>
              <a:cs typeface="Arial"/>
            </a:endParaRPr>
          </a:p>
        </p:txBody>
      </p:sp>
      <p:sp>
        <p:nvSpPr>
          <p:cNvPr id="21" name="TextBox 20"/>
          <p:cNvSpPr txBox="1"/>
          <p:nvPr/>
        </p:nvSpPr>
        <p:spPr bwMode="auto">
          <a:xfrm>
            <a:off x="3285066" y="2421525"/>
            <a:ext cx="2294467" cy="33855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Arial"/>
                <a:cs typeface="Arial"/>
              </a:rPr>
              <a:t>f/40 spherical mirror</a:t>
            </a:r>
            <a:endParaRPr lang="en-US" sz="1600" b="1" baseline="0" dirty="0">
              <a:latin typeface="Arial"/>
              <a:cs typeface="Arial"/>
            </a:endParaRPr>
          </a:p>
        </p:txBody>
      </p:sp>
      <p:sp>
        <p:nvSpPr>
          <p:cNvPr id="22" name="TextBox 21"/>
          <p:cNvSpPr txBox="1"/>
          <p:nvPr/>
        </p:nvSpPr>
        <p:spPr bwMode="auto">
          <a:xfrm>
            <a:off x="3062815" y="3090446"/>
            <a:ext cx="2152652" cy="58477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Arial"/>
                <a:cs typeface="Arial"/>
              </a:rPr>
              <a:t>Future f/22 focusing option</a:t>
            </a:r>
            <a:endParaRPr lang="en-US" sz="1600" b="1" baseline="0" dirty="0">
              <a:latin typeface="Arial"/>
              <a:cs typeface="Arial"/>
            </a:endParaRPr>
          </a:p>
        </p:txBody>
      </p:sp>
      <p:sp>
        <p:nvSpPr>
          <p:cNvPr id="23" name="TextBox 22"/>
          <p:cNvSpPr txBox="1"/>
          <p:nvPr/>
        </p:nvSpPr>
        <p:spPr bwMode="auto">
          <a:xfrm>
            <a:off x="2690909" y="4426438"/>
            <a:ext cx="2150537" cy="584776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Arial"/>
                <a:cs typeface="Arial"/>
              </a:rPr>
              <a:t>Full aperture beam pickoff diagnostic</a:t>
            </a:r>
            <a:endParaRPr lang="en-US" sz="1600" b="1" baseline="0" dirty="0"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1807631" y="5461000"/>
            <a:ext cx="2624669" cy="33855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Arial"/>
                <a:cs typeface="Arial"/>
              </a:rPr>
              <a:t>Target chamber at focus</a:t>
            </a:r>
            <a:endParaRPr lang="en-US" sz="1600" b="1" baseline="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999066" y="6388692"/>
            <a:ext cx="1363133" cy="338554"/>
          </a:xfrm>
          <a:prstGeom prst="rect">
            <a:avLst/>
          </a:prstGeom>
          <a:solidFill>
            <a:schemeClr val="bg1"/>
          </a:solidFill>
          <a:ln w="12700" cap="flat" cmpd="sng" algn="ctr">
            <a:solidFill>
              <a:srgbClr val="FF6600"/>
            </a:solidFill>
            <a:prstDash val="solid"/>
            <a:miter lim="800000"/>
            <a:headEnd type="none" w="med" len="med"/>
            <a:tailEnd type="none" w="med" len="med"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Arial"/>
                <a:cs typeface="Arial"/>
              </a:rPr>
              <a:t>Beam dump</a:t>
            </a:r>
            <a:endParaRPr lang="en-US" sz="1600" b="1" baseline="0" dirty="0">
              <a:latin typeface="Arial"/>
              <a:cs typeface="Arial"/>
            </a:endParaRPr>
          </a:p>
        </p:txBody>
      </p:sp>
      <p:cxnSp>
        <p:nvCxnSpPr>
          <p:cNvPr id="28" name="Straight Connector 27"/>
          <p:cNvCxnSpPr>
            <a:endCxn id="18" idx="1"/>
          </p:cNvCxnSpPr>
          <p:nvPr/>
        </p:nvCxnSpPr>
        <p:spPr>
          <a:xfrm rot="5400000" flipH="1" flipV="1">
            <a:off x="3060703" y="2146299"/>
            <a:ext cx="279401" cy="152403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2" name="Rectangle 31"/>
          <p:cNvSpPr/>
          <p:nvPr/>
        </p:nvSpPr>
        <p:spPr>
          <a:xfrm>
            <a:off x="5791200" y="3048000"/>
            <a:ext cx="24162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 smtClean="0">
                <a:solidFill>
                  <a:srgbClr val="4F81BD"/>
                </a:solidFill>
                <a:latin typeface="Arial"/>
                <a:cs typeface="Arial"/>
              </a:rPr>
              <a:t>Cluster fusion setup</a:t>
            </a:r>
            <a:endParaRPr lang="en-US" b="1" dirty="0">
              <a:solidFill>
                <a:srgbClr val="4F81BD"/>
              </a:solidFill>
              <a:latin typeface="Arial"/>
              <a:cs typeface="Arial"/>
            </a:endParaRPr>
          </a:p>
        </p:txBody>
      </p:sp>
      <p:cxnSp>
        <p:nvCxnSpPr>
          <p:cNvPr id="33" name="Straight Connector 32"/>
          <p:cNvCxnSpPr/>
          <p:nvPr/>
        </p:nvCxnSpPr>
        <p:spPr>
          <a:xfrm>
            <a:off x="1807631" y="4563531"/>
            <a:ext cx="207428" cy="93136"/>
          </a:xfrm>
          <a:prstGeom prst="line">
            <a:avLst/>
          </a:prstGeom>
          <a:ln w="38100" cap="flat" cmpd="sng" algn="ctr">
            <a:solidFill>
              <a:schemeClr val="accent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 bwMode="auto">
          <a:xfrm rot="18587700">
            <a:off x="445068" y="3295643"/>
            <a:ext cx="150301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1" baseline="0" dirty="0" smtClean="0">
                <a:latin typeface="Arial"/>
                <a:cs typeface="Arial"/>
              </a:rPr>
              <a:t>Compressor</a:t>
            </a:r>
            <a:endParaRPr lang="en-US" sz="1600" b="1" i="1" baseline="0" dirty="0">
              <a:latin typeface="Arial"/>
              <a:cs typeface="Arial"/>
            </a:endParaRPr>
          </a:p>
        </p:txBody>
      </p:sp>
      <p:sp>
        <p:nvSpPr>
          <p:cNvPr id="37" name="TextBox 36"/>
          <p:cNvSpPr txBox="1"/>
          <p:nvPr/>
        </p:nvSpPr>
        <p:spPr bwMode="auto">
          <a:xfrm>
            <a:off x="2107196" y="1227766"/>
            <a:ext cx="1167426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i="1" baseline="0" dirty="0" smtClean="0">
                <a:latin typeface="Arial"/>
                <a:cs typeface="Arial"/>
              </a:rPr>
              <a:t>Laser bay</a:t>
            </a:r>
            <a:endParaRPr lang="en-US" sz="1600" b="1" i="1" baseline="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81000" y="152400"/>
            <a:ext cx="7391400" cy="838200"/>
          </a:xfrm>
        </p:spPr>
        <p:txBody>
          <a:bodyPr/>
          <a:lstStyle/>
          <a:p>
            <a:r>
              <a:rPr lang="en-US" sz="2300"/>
              <a:t>Optical Parametric Amplification and mixed glass amplification produces a new type of Petawatt laser</a:t>
            </a:r>
          </a:p>
        </p:txBody>
      </p:sp>
      <p:sp>
        <p:nvSpPr>
          <p:cNvPr id="7172" name="Rectangle 3"/>
          <p:cNvSpPr>
            <a:spLocks noChangeArrowheads="1"/>
          </p:cNvSpPr>
          <p:nvPr/>
        </p:nvSpPr>
        <p:spPr bwMode="auto">
          <a:xfrm>
            <a:off x="4476750" y="1143000"/>
            <a:ext cx="1379538" cy="4048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600">
                <a:latin typeface="Helvetica" pitchFamily="34" charset="0"/>
              </a:rPr>
              <a:t>Stretcher</a:t>
            </a:r>
          </a:p>
        </p:txBody>
      </p:sp>
      <p:sp>
        <p:nvSpPr>
          <p:cNvPr id="7173" name="Oval 4"/>
          <p:cNvSpPr>
            <a:spLocks noChangeArrowheads="1"/>
          </p:cNvSpPr>
          <p:nvPr/>
        </p:nvSpPr>
        <p:spPr bwMode="auto">
          <a:xfrm>
            <a:off x="6018213" y="1811338"/>
            <a:ext cx="80962" cy="452437"/>
          </a:xfrm>
          <a:prstGeom prst="ellipse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Helvetica" pitchFamily="34" charset="0"/>
            </a:endParaRPr>
          </a:p>
        </p:txBody>
      </p:sp>
      <p:sp>
        <p:nvSpPr>
          <p:cNvPr id="7174" name="Oval 5"/>
          <p:cNvSpPr>
            <a:spLocks noChangeArrowheads="1"/>
          </p:cNvSpPr>
          <p:nvPr/>
        </p:nvSpPr>
        <p:spPr bwMode="auto">
          <a:xfrm>
            <a:off x="4883150" y="1811338"/>
            <a:ext cx="79375" cy="452437"/>
          </a:xfrm>
          <a:prstGeom prst="ellipse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Helvetica" pitchFamily="34" charset="0"/>
            </a:endParaRPr>
          </a:p>
        </p:txBody>
      </p:sp>
      <p:sp>
        <p:nvSpPr>
          <p:cNvPr id="7175" name="Line 6"/>
          <p:cNvSpPr>
            <a:spLocks noChangeShapeType="1"/>
          </p:cNvSpPr>
          <p:nvPr/>
        </p:nvSpPr>
        <p:spPr bwMode="auto">
          <a:xfrm flipV="1">
            <a:off x="4176713" y="2038350"/>
            <a:ext cx="2327275" cy="0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6" name="Line 7"/>
          <p:cNvSpPr>
            <a:spLocks noChangeShapeType="1"/>
          </p:cNvSpPr>
          <p:nvPr/>
        </p:nvSpPr>
        <p:spPr bwMode="auto">
          <a:xfrm>
            <a:off x="2043113" y="1641475"/>
            <a:ext cx="2687637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7" name="Rectangle 8"/>
          <p:cNvSpPr>
            <a:spLocks noChangeArrowheads="1"/>
          </p:cNvSpPr>
          <p:nvPr/>
        </p:nvSpPr>
        <p:spPr bwMode="auto">
          <a:xfrm rot="1800000">
            <a:off x="4071938" y="1754188"/>
            <a:ext cx="107950" cy="508000"/>
          </a:xfrm>
          <a:prstGeom prst="rect">
            <a:avLst/>
          </a:prstGeom>
          <a:gradFill rotWithShape="1">
            <a:gsLst>
              <a:gs pos="0">
                <a:srgbClr val="FAE3B7"/>
              </a:gs>
              <a:gs pos="17999">
                <a:srgbClr val="A28949"/>
              </a:gs>
              <a:gs pos="31000">
                <a:srgbClr val="835E17"/>
              </a:gs>
              <a:gs pos="33000">
                <a:srgbClr val="BD922A"/>
              </a:gs>
              <a:gs pos="37000">
                <a:srgbClr val="FBE4AE"/>
              </a:gs>
              <a:gs pos="78999">
                <a:srgbClr val="BD922A"/>
              </a:gs>
              <a:gs pos="87000">
                <a:srgbClr val="BD922A"/>
              </a:gs>
              <a:gs pos="100000">
                <a:srgbClr val="FBE4AE"/>
              </a:gs>
            </a:gsLst>
            <a:lin ang="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 eaLnBrk="0" hangingPunct="0">
              <a:spcBef>
                <a:spcPct val="20000"/>
              </a:spcBef>
            </a:pPr>
            <a:endParaRPr lang="en-US" sz="1800" i="1">
              <a:latin typeface="Helvetica" pitchFamily="34" charset="0"/>
            </a:endParaRPr>
          </a:p>
        </p:txBody>
      </p:sp>
      <p:sp>
        <p:nvSpPr>
          <p:cNvPr id="7178" name="Line 9"/>
          <p:cNvSpPr>
            <a:spLocks noChangeShapeType="1"/>
          </p:cNvSpPr>
          <p:nvPr/>
        </p:nvSpPr>
        <p:spPr bwMode="auto">
          <a:xfrm flipV="1">
            <a:off x="4176713" y="1866900"/>
            <a:ext cx="706437" cy="17145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79" name="Line 10"/>
          <p:cNvSpPr>
            <a:spLocks noChangeShapeType="1"/>
          </p:cNvSpPr>
          <p:nvPr/>
        </p:nvSpPr>
        <p:spPr bwMode="auto">
          <a:xfrm>
            <a:off x="4176713" y="2038350"/>
            <a:ext cx="706437" cy="1682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0" name="Line 11"/>
          <p:cNvSpPr>
            <a:spLocks noChangeShapeType="1"/>
          </p:cNvSpPr>
          <p:nvPr/>
        </p:nvSpPr>
        <p:spPr bwMode="auto">
          <a:xfrm>
            <a:off x="4883150" y="2206625"/>
            <a:ext cx="1216025" cy="0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1" name="Line 12"/>
          <p:cNvSpPr>
            <a:spLocks noChangeShapeType="1"/>
          </p:cNvSpPr>
          <p:nvPr/>
        </p:nvSpPr>
        <p:spPr bwMode="auto">
          <a:xfrm flipH="1" flipV="1">
            <a:off x="5942013" y="1585913"/>
            <a:ext cx="481012" cy="339725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2" name="Rectangle 13"/>
          <p:cNvSpPr>
            <a:spLocks noChangeArrowheads="1"/>
          </p:cNvSpPr>
          <p:nvPr/>
        </p:nvSpPr>
        <p:spPr bwMode="auto">
          <a:xfrm rot="-1800000">
            <a:off x="7069138" y="5272088"/>
            <a:ext cx="106362" cy="508000"/>
          </a:xfrm>
          <a:prstGeom prst="rect">
            <a:avLst/>
          </a:prstGeom>
          <a:gradFill rotWithShape="1">
            <a:gsLst>
              <a:gs pos="0">
                <a:srgbClr val="FAE3B7"/>
              </a:gs>
              <a:gs pos="17999">
                <a:srgbClr val="A28949"/>
              </a:gs>
              <a:gs pos="31000">
                <a:srgbClr val="835E17"/>
              </a:gs>
              <a:gs pos="33000">
                <a:srgbClr val="BD922A"/>
              </a:gs>
              <a:gs pos="37000">
                <a:srgbClr val="FBE4AE"/>
              </a:gs>
              <a:gs pos="78999">
                <a:srgbClr val="BD922A"/>
              </a:gs>
              <a:gs pos="87000">
                <a:srgbClr val="BD922A"/>
              </a:gs>
              <a:gs pos="100000">
                <a:srgbClr val="FBE4AE"/>
              </a:gs>
            </a:gsLst>
            <a:lin ang="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Helvetica" pitchFamily="34" charset="0"/>
            </a:endParaRPr>
          </a:p>
        </p:txBody>
      </p:sp>
      <p:sp>
        <p:nvSpPr>
          <p:cNvPr id="7183" name="Line 14"/>
          <p:cNvSpPr>
            <a:spLocks noChangeShapeType="1"/>
          </p:cNvSpPr>
          <p:nvPr/>
        </p:nvSpPr>
        <p:spPr bwMode="auto">
          <a:xfrm flipV="1">
            <a:off x="4176713" y="1641475"/>
            <a:ext cx="542925" cy="39687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4" name="Rectangle 15"/>
          <p:cNvSpPr>
            <a:spLocks noChangeArrowheads="1"/>
          </p:cNvSpPr>
          <p:nvPr/>
        </p:nvSpPr>
        <p:spPr bwMode="auto">
          <a:xfrm rot="-1380000">
            <a:off x="4719638" y="1473200"/>
            <a:ext cx="82550" cy="280988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Helvetica" pitchFamily="34" charset="0"/>
            </a:endParaRPr>
          </a:p>
        </p:txBody>
      </p:sp>
      <p:sp>
        <p:nvSpPr>
          <p:cNvPr id="7185" name="Line 16"/>
          <p:cNvSpPr>
            <a:spLocks noChangeShapeType="1"/>
          </p:cNvSpPr>
          <p:nvPr/>
        </p:nvSpPr>
        <p:spPr bwMode="auto">
          <a:xfrm flipH="1" flipV="1">
            <a:off x="5916613" y="1620838"/>
            <a:ext cx="608012" cy="423862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6" name="Line 17"/>
          <p:cNvSpPr>
            <a:spLocks noChangeShapeType="1"/>
          </p:cNvSpPr>
          <p:nvPr/>
        </p:nvSpPr>
        <p:spPr bwMode="auto">
          <a:xfrm>
            <a:off x="4883150" y="1866900"/>
            <a:ext cx="1216025" cy="0"/>
          </a:xfrm>
          <a:prstGeom prst="line">
            <a:avLst/>
          </a:prstGeom>
          <a:noFill/>
          <a:ln w="38100">
            <a:solidFill>
              <a:srgbClr val="FF33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7" name="Line 18"/>
          <p:cNvSpPr>
            <a:spLocks noChangeShapeType="1"/>
          </p:cNvSpPr>
          <p:nvPr/>
        </p:nvSpPr>
        <p:spPr bwMode="auto">
          <a:xfrm flipH="1" flipV="1">
            <a:off x="5900738" y="1647825"/>
            <a:ext cx="649287" cy="452438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88" name="Rectangle 19"/>
          <p:cNvSpPr>
            <a:spLocks noChangeArrowheads="1"/>
          </p:cNvSpPr>
          <p:nvPr/>
        </p:nvSpPr>
        <p:spPr bwMode="auto">
          <a:xfrm rot="2700000">
            <a:off x="5872957" y="1412081"/>
            <a:ext cx="57150" cy="404813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Helvetica" pitchFamily="34" charset="0"/>
            </a:endParaRPr>
          </a:p>
        </p:txBody>
      </p:sp>
      <p:sp>
        <p:nvSpPr>
          <p:cNvPr id="7189" name="Rectangle 20"/>
          <p:cNvSpPr>
            <a:spLocks noChangeArrowheads="1"/>
          </p:cNvSpPr>
          <p:nvPr/>
        </p:nvSpPr>
        <p:spPr bwMode="auto">
          <a:xfrm rot="2700000">
            <a:off x="2705101" y="1411287"/>
            <a:ext cx="55562" cy="404813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Helvetica" pitchFamily="34" charset="0"/>
            </a:endParaRPr>
          </a:p>
        </p:txBody>
      </p:sp>
      <p:sp>
        <p:nvSpPr>
          <p:cNvPr id="7190" name="Line 21"/>
          <p:cNvSpPr>
            <a:spLocks noChangeShapeType="1"/>
          </p:cNvSpPr>
          <p:nvPr/>
        </p:nvSpPr>
        <p:spPr bwMode="auto">
          <a:xfrm>
            <a:off x="2773363" y="1641475"/>
            <a:ext cx="0" cy="95885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1" name="Line 22"/>
          <p:cNvSpPr>
            <a:spLocks noChangeShapeType="1"/>
          </p:cNvSpPr>
          <p:nvPr/>
        </p:nvSpPr>
        <p:spPr bwMode="auto">
          <a:xfrm flipV="1">
            <a:off x="533400" y="3657600"/>
            <a:ext cx="13716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92" name="Freeform 23"/>
          <p:cNvSpPr>
            <a:spLocks/>
          </p:cNvSpPr>
          <p:nvPr/>
        </p:nvSpPr>
        <p:spPr bwMode="auto">
          <a:xfrm>
            <a:off x="609600" y="3276600"/>
            <a:ext cx="1217613" cy="320675"/>
          </a:xfrm>
          <a:custGeom>
            <a:avLst/>
            <a:gdLst>
              <a:gd name="T0" fmla="*/ 2147483647 w 1573"/>
              <a:gd name="T1" fmla="*/ 2147483647 h 1066"/>
              <a:gd name="T2" fmla="*/ 2147483647 w 1573"/>
              <a:gd name="T3" fmla="*/ 2147483647 h 1066"/>
              <a:gd name="T4" fmla="*/ 2147483647 w 1573"/>
              <a:gd name="T5" fmla="*/ 2147483647 h 1066"/>
              <a:gd name="T6" fmla="*/ 2147483647 w 1573"/>
              <a:gd name="T7" fmla="*/ 2147483647 h 1066"/>
              <a:gd name="T8" fmla="*/ 2147483647 w 1573"/>
              <a:gd name="T9" fmla="*/ 2147483647 h 1066"/>
              <a:gd name="T10" fmla="*/ 2147483647 w 1573"/>
              <a:gd name="T11" fmla="*/ 2147483647 h 1066"/>
              <a:gd name="T12" fmla="*/ 2147483647 w 1573"/>
              <a:gd name="T13" fmla="*/ 2147483647 h 1066"/>
              <a:gd name="T14" fmla="*/ 2147483647 w 1573"/>
              <a:gd name="T15" fmla="*/ 2147483647 h 1066"/>
              <a:gd name="T16" fmla="*/ 2147483647 w 1573"/>
              <a:gd name="T17" fmla="*/ 2147483647 h 1066"/>
              <a:gd name="T18" fmla="*/ 2147483647 w 1573"/>
              <a:gd name="T19" fmla="*/ 2147483647 h 1066"/>
              <a:gd name="T20" fmla="*/ 2147483647 w 1573"/>
              <a:gd name="T21" fmla="*/ 2147483647 h 1066"/>
              <a:gd name="T22" fmla="*/ 2147483647 w 1573"/>
              <a:gd name="T23" fmla="*/ 2147483647 h 1066"/>
              <a:gd name="T24" fmla="*/ 2147483647 w 1573"/>
              <a:gd name="T25" fmla="*/ 2147483647 h 1066"/>
              <a:gd name="T26" fmla="*/ 2147483647 w 1573"/>
              <a:gd name="T27" fmla="*/ 2147483647 h 1066"/>
              <a:gd name="T28" fmla="*/ 2147483647 w 1573"/>
              <a:gd name="T29" fmla="*/ 2147483647 h 1066"/>
              <a:gd name="T30" fmla="*/ 2147483647 w 1573"/>
              <a:gd name="T31" fmla="*/ 2147483647 h 1066"/>
              <a:gd name="T32" fmla="*/ 2147483647 w 1573"/>
              <a:gd name="T33" fmla="*/ 2147483647 h 1066"/>
              <a:gd name="T34" fmla="*/ 2147483647 w 1573"/>
              <a:gd name="T35" fmla="*/ 2147483647 h 1066"/>
              <a:gd name="T36" fmla="*/ 2147483647 w 1573"/>
              <a:gd name="T37" fmla="*/ 2147483647 h 1066"/>
              <a:gd name="T38" fmla="*/ 2147483647 w 1573"/>
              <a:gd name="T39" fmla="*/ 2147483647 h 1066"/>
              <a:gd name="T40" fmla="*/ 2147483647 w 1573"/>
              <a:gd name="T41" fmla="*/ 2147483647 h 1066"/>
              <a:gd name="T42" fmla="*/ 2147483647 w 1573"/>
              <a:gd name="T43" fmla="*/ 2147483647 h 1066"/>
              <a:gd name="T44" fmla="*/ 2147483647 w 1573"/>
              <a:gd name="T45" fmla="*/ 2147483647 h 1066"/>
              <a:gd name="T46" fmla="*/ 2147483647 w 1573"/>
              <a:gd name="T47" fmla="*/ 2147483647 h 1066"/>
              <a:gd name="T48" fmla="*/ 2147483647 w 1573"/>
              <a:gd name="T49" fmla="*/ 2147483647 h 1066"/>
              <a:gd name="T50" fmla="*/ 2147483647 w 1573"/>
              <a:gd name="T51" fmla="*/ 2147483647 h 1066"/>
              <a:gd name="T52" fmla="*/ 2147483647 w 1573"/>
              <a:gd name="T53" fmla="*/ 2147483647 h 1066"/>
              <a:gd name="T54" fmla="*/ 2147483647 w 1573"/>
              <a:gd name="T55" fmla="*/ 2147483647 h 1066"/>
              <a:gd name="T56" fmla="*/ 2147483647 w 1573"/>
              <a:gd name="T57" fmla="*/ 2147483647 h 106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573"/>
              <a:gd name="T88" fmla="*/ 0 h 1066"/>
              <a:gd name="T89" fmla="*/ 1573 w 1573"/>
              <a:gd name="T90" fmla="*/ 1066 h 106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573" h="1066">
                <a:moveTo>
                  <a:pt x="6" y="1066"/>
                </a:moveTo>
                <a:cubicBezTo>
                  <a:pt x="7" y="1060"/>
                  <a:pt x="0" y="1036"/>
                  <a:pt x="15" y="1030"/>
                </a:cubicBezTo>
                <a:cubicBezTo>
                  <a:pt x="30" y="1024"/>
                  <a:pt x="68" y="1030"/>
                  <a:pt x="97" y="1029"/>
                </a:cubicBezTo>
                <a:cubicBezTo>
                  <a:pt x="126" y="1028"/>
                  <a:pt x="158" y="1029"/>
                  <a:pt x="187" y="1026"/>
                </a:cubicBezTo>
                <a:cubicBezTo>
                  <a:pt x="216" y="1023"/>
                  <a:pt x="240" y="1021"/>
                  <a:pt x="270" y="1008"/>
                </a:cubicBezTo>
                <a:cubicBezTo>
                  <a:pt x="300" y="995"/>
                  <a:pt x="338" y="974"/>
                  <a:pt x="366" y="950"/>
                </a:cubicBezTo>
                <a:cubicBezTo>
                  <a:pt x="394" y="926"/>
                  <a:pt x="413" y="901"/>
                  <a:pt x="436" y="863"/>
                </a:cubicBezTo>
                <a:cubicBezTo>
                  <a:pt x="459" y="825"/>
                  <a:pt x="472" y="796"/>
                  <a:pt x="502" y="720"/>
                </a:cubicBezTo>
                <a:cubicBezTo>
                  <a:pt x="532" y="644"/>
                  <a:pt x="588" y="484"/>
                  <a:pt x="615" y="404"/>
                </a:cubicBezTo>
                <a:cubicBezTo>
                  <a:pt x="642" y="324"/>
                  <a:pt x="645" y="291"/>
                  <a:pt x="663" y="240"/>
                </a:cubicBezTo>
                <a:cubicBezTo>
                  <a:pt x="681" y="189"/>
                  <a:pt x="707" y="131"/>
                  <a:pt x="723" y="96"/>
                </a:cubicBezTo>
                <a:cubicBezTo>
                  <a:pt x="739" y="61"/>
                  <a:pt x="747" y="43"/>
                  <a:pt x="762" y="27"/>
                </a:cubicBezTo>
                <a:cubicBezTo>
                  <a:pt x="777" y="11"/>
                  <a:pt x="794" y="0"/>
                  <a:pt x="810" y="3"/>
                </a:cubicBezTo>
                <a:cubicBezTo>
                  <a:pt x="826" y="6"/>
                  <a:pt x="846" y="26"/>
                  <a:pt x="861" y="45"/>
                </a:cubicBezTo>
                <a:cubicBezTo>
                  <a:pt x="876" y="64"/>
                  <a:pt x="886" y="91"/>
                  <a:pt x="898" y="117"/>
                </a:cubicBezTo>
                <a:cubicBezTo>
                  <a:pt x="910" y="143"/>
                  <a:pt x="917" y="160"/>
                  <a:pt x="931" y="200"/>
                </a:cubicBezTo>
                <a:cubicBezTo>
                  <a:pt x="945" y="240"/>
                  <a:pt x="966" y="304"/>
                  <a:pt x="984" y="360"/>
                </a:cubicBezTo>
                <a:cubicBezTo>
                  <a:pt x="1002" y="416"/>
                  <a:pt x="1024" y="485"/>
                  <a:pt x="1042" y="537"/>
                </a:cubicBezTo>
                <a:cubicBezTo>
                  <a:pt x="1060" y="589"/>
                  <a:pt x="1072" y="625"/>
                  <a:pt x="1089" y="671"/>
                </a:cubicBezTo>
                <a:cubicBezTo>
                  <a:pt x="1106" y="717"/>
                  <a:pt x="1131" y="780"/>
                  <a:pt x="1147" y="815"/>
                </a:cubicBezTo>
                <a:cubicBezTo>
                  <a:pt x="1163" y="850"/>
                  <a:pt x="1171" y="861"/>
                  <a:pt x="1186" y="882"/>
                </a:cubicBezTo>
                <a:cubicBezTo>
                  <a:pt x="1201" y="903"/>
                  <a:pt x="1223" y="927"/>
                  <a:pt x="1236" y="941"/>
                </a:cubicBezTo>
                <a:cubicBezTo>
                  <a:pt x="1249" y="955"/>
                  <a:pt x="1251" y="956"/>
                  <a:pt x="1263" y="965"/>
                </a:cubicBezTo>
                <a:cubicBezTo>
                  <a:pt x="1275" y="974"/>
                  <a:pt x="1286" y="986"/>
                  <a:pt x="1308" y="995"/>
                </a:cubicBezTo>
                <a:cubicBezTo>
                  <a:pt x="1330" y="1004"/>
                  <a:pt x="1368" y="1017"/>
                  <a:pt x="1395" y="1022"/>
                </a:cubicBezTo>
                <a:cubicBezTo>
                  <a:pt x="1422" y="1027"/>
                  <a:pt x="1443" y="1025"/>
                  <a:pt x="1470" y="1026"/>
                </a:cubicBezTo>
                <a:cubicBezTo>
                  <a:pt x="1497" y="1027"/>
                  <a:pt x="1541" y="1025"/>
                  <a:pt x="1557" y="1031"/>
                </a:cubicBezTo>
                <a:cubicBezTo>
                  <a:pt x="1573" y="1037"/>
                  <a:pt x="1567" y="1057"/>
                  <a:pt x="1569" y="1064"/>
                </a:cubicBezTo>
                <a:cubicBezTo>
                  <a:pt x="1569" y="1064"/>
                  <a:pt x="6" y="1066"/>
                  <a:pt x="6" y="1066"/>
                </a:cubicBezTo>
                <a:close/>
              </a:path>
            </a:pathLst>
          </a:cu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 w="28575">
            <a:noFill/>
            <a:round/>
            <a:headEnd/>
            <a:tailEnd/>
          </a:ln>
        </p:spPr>
        <p:txBody>
          <a:bodyPr/>
          <a:lstStyle/>
          <a:p>
            <a:endParaRPr lang="en-US" sz="2000" b="0">
              <a:latin typeface="Helvetica" pitchFamily="34" charset="0"/>
            </a:endParaRPr>
          </a:p>
        </p:txBody>
      </p:sp>
      <p:sp>
        <p:nvSpPr>
          <p:cNvPr id="7193" name="Line 24"/>
          <p:cNvSpPr>
            <a:spLocks noChangeShapeType="1"/>
          </p:cNvSpPr>
          <p:nvPr/>
        </p:nvSpPr>
        <p:spPr bwMode="auto">
          <a:xfrm>
            <a:off x="5943600" y="3657600"/>
            <a:ext cx="1536700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194" name="Line 25"/>
          <p:cNvSpPr>
            <a:spLocks noChangeShapeType="1"/>
          </p:cNvSpPr>
          <p:nvPr/>
        </p:nvSpPr>
        <p:spPr bwMode="auto">
          <a:xfrm>
            <a:off x="7467600" y="3657600"/>
            <a:ext cx="0" cy="12112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5" name="Line 26"/>
          <p:cNvSpPr>
            <a:spLocks noChangeShapeType="1"/>
          </p:cNvSpPr>
          <p:nvPr/>
        </p:nvSpPr>
        <p:spPr bwMode="auto">
          <a:xfrm flipH="1" flipV="1">
            <a:off x="6096000" y="4876800"/>
            <a:ext cx="866775" cy="9525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6" name="Line 27"/>
          <p:cNvSpPr>
            <a:spLocks noChangeShapeType="1"/>
          </p:cNvSpPr>
          <p:nvPr/>
        </p:nvSpPr>
        <p:spPr bwMode="auto">
          <a:xfrm rot="10800000" flipH="1" flipV="1">
            <a:off x="4959350" y="5554663"/>
            <a:ext cx="568325" cy="395287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7" name="Line 28"/>
          <p:cNvSpPr>
            <a:spLocks noChangeShapeType="1"/>
          </p:cNvSpPr>
          <p:nvPr/>
        </p:nvSpPr>
        <p:spPr bwMode="auto">
          <a:xfrm rot="10800000" flipH="1" flipV="1">
            <a:off x="4797425" y="5367338"/>
            <a:ext cx="757238" cy="525462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8" name="Line 29"/>
          <p:cNvSpPr>
            <a:spLocks noChangeShapeType="1"/>
          </p:cNvSpPr>
          <p:nvPr/>
        </p:nvSpPr>
        <p:spPr bwMode="auto">
          <a:xfrm rot="10800000" flipH="1" flipV="1">
            <a:off x="4797425" y="5302250"/>
            <a:ext cx="817563" cy="568325"/>
          </a:xfrm>
          <a:prstGeom prst="line">
            <a:avLst/>
          </a:prstGeom>
          <a:noFill/>
          <a:ln w="38100">
            <a:solidFill>
              <a:srgbClr val="FF511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199" name="Rectangle 30"/>
          <p:cNvSpPr>
            <a:spLocks noChangeArrowheads="1"/>
          </p:cNvSpPr>
          <p:nvPr/>
        </p:nvSpPr>
        <p:spPr bwMode="auto">
          <a:xfrm rot="-8100000">
            <a:off x="5562600" y="5718175"/>
            <a:ext cx="55563" cy="404813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Helvetica" pitchFamily="34" charset="0"/>
            </a:endParaRPr>
          </a:p>
        </p:txBody>
      </p:sp>
      <p:sp>
        <p:nvSpPr>
          <p:cNvPr id="7200" name="Line 31"/>
          <p:cNvSpPr>
            <a:spLocks noChangeShapeType="1"/>
          </p:cNvSpPr>
          <p:nvPr/>
        </p:nvSpPr>
        <p:spPr bwMode="auto">
          <a:xfrm rot="10800000" flipH="1" flipV="1">
            <a:off x="6096000" y="4876800"/>
            <a:ext cx="973138" cy="677863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01" name="Line 32"/>
          <p:cNvSpPr>
            <a:spLocks noChangeShapeType="1"/>
          </p:cNvSpPr>
          <p:nvPr/>
        </p:nvSpPr>
        <p:spPr bwMode="auto">
          <a:xfrm flipV="1">
            <a:off x="5040313" y="5554663"/>
            <a:ext cx="2028825" cy="66675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02" name="Line 33"/>
          <p:cNvSpPr>
            <a:spLocks noChangeShapeType="1"/>
          </p:cNvSpPr>
          <p:nvPr/>
        </p:nvSpPr>
        <p:spPr bwMode="auto">
          <a:xfrm>
            <a:off x="4959350" y="5499100"/>
            <a:ext cx="2109788" cy="55563"/>
          </a:xfrm>
          <a:prstGeom prst="line">
            <a:avLst/>
          </a:prstGeom>
          <a:noFill/>
          <a:ln w="38100">
            <a:solidFill>
              <a:srgbClr val="66FF33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03" name="Line 34"/>
          <p:cNvSpPr>
            <a:spLocks noChangeShapeType="1"/>
          </p:cNvSpPr>
          <p:nvPr/>
        </p:nvSpPr>
        <p:spPr bwMode="auto">
          <a:xfrm>
            <a:off x="4797425" y="5327650"/>
            <a:ext cx="2271713" cy="227013"/>
          </a:xfrm>
          <a:prstGeom prst="line">
            <a:avLst/>
          </a:prstGeom>
          <a:noFill/>
          <a:ln w="38100">
            <a:solidFill>
              <a:srgbClr val="FF511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04" name="Rectangle 35"/>
          <p:cNvSpPr>
            <a:spLocks noChangeArrowheads="1"/>
          </p:cNvSpPr>
          <p:nvPr/>
        </p:nvSpPr>
        <p:spPr bwMode="auto">
          <a:xfrm rot="-2700000">
            <a:off x="7467600" y="3505200"/>
            <a:ext cx="80963" cy="280988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Helvetica" pitchFamily="34" charset="0"/>
            </a:endParaRPr>
          </a:p>
        </p:txBody>
      </p:sp>
      <p:sp>
        <p:nvSpPr>
          <p:cNvPr id="7205" name="Rectangle 36"/>
          <p:cNvSpPr>
            <a:spLocks noChangeArrowheads="1"/>
          </p:cNvSpPr>
          <p:nvPr/>
        </p:nvSpPr>
        <p:spPr bwMode="auto">
          <a:xfrm rot="-2700000">
            <a:off x="457200" y="3581400"/>
            <a:ext cx="80963" cy="282575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Helvetica" pitchFamily="34" charset="0"/>
            </a:endParaRPr>
          </a:p>
        </p:txBody>
      </p:sp>
      <p:sp>
        <p:nvSpPr>
          <p:cNvPr id="7206" name="Rectangle 37"/>
          <p:cNvSpPr>
            <a:spLocks noChangeArrowheads="1"/>
          </p:cNvSpPr>
          <p:nvPr/>
        </p:nvSpPr>
        <p:spPr bwMode="auto">
          <a:xfrm rot="2700000">
            <a:off x="7489032" y="4702968"/>
            <a:ext cx="57150" cy="404813"/>
          </a:xfrm>
          <a:prstGeom prst="rect">
            <a:avLst/>
          </a:prstGeom>
          <a:noFill/>
          <a:ln w="1905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Helvetica" pitchFamily="34" charset="0"/>
            </a:endParaRPr>
          </a:p>
        </p:txBody>
      </p:sp>
      <p:sp>
        <p:nvSpPr>
          <p:cNvPr id="7207" name="Rectangle 38"/>
          <p:cNvSpPr>
            <a:spLocks noChangeArrowheads="1"/>
          </p:cNvSpPr>
          <p:nvPr/>
        </p:nvSpPr>
        <p:spPr bwMode="auto">
          <a:xfrm rot="1080000">
            <a:off x="6015038" y="4708525"/>
            <a:ext cx="80962" cy="280988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Helvetica" pitchFamily="34" charset="0"/>
            </a:endParaRPr>
          </a:p>
        </p:txBody>
      </p:sp>
      <p:sp>
        <p:nvSpPr>
          <p:cNvPr id="7208" name="Line 39"/>
          <p:cNvSpPr>
            <a:spLocks noChangeShapeType="1"/>
          </p:cNvSpPr>
          <p:nvPr/>
        </p:nvSpPr>
        <p:spPr bwMode="auto">
          <a:xfrm>
            <a:off x="6962775" y="4886325"/>
            <a:ext cx="1865313" cy="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09" name="Freeform 40"/>
          <p:cNvSpPr>
            <a:spLocks/>
          </p:cNvSpPr>
          <p:nvPr/>
        </p:nvSpPr>
        <p:spPr bwMode="auto">
          <a:xfrm>
            <a:off x="2206625" y="1416050"/>
            <a:ext cx="404813" cy="174625"/>
          </a:xfrm>
          <a:custGeom>
            <a:avLst/>
            <a:gdLst>
              <a:gd name="T0" fmla="*/ 2147483647 w 1573"/>
              <a:gd name="T1" fmla="*/ 2147483647 h 1066"/>
              <a:gd name="T2" fmla="*/ 2147483647 w 1573"/>
              <a:gd name="T3" fmla="*/ 2147483647 h 1066"/>
              <a:gd name="T4" fmla="*/ 2147483647 w 1573"/>
              <a:gd name="T5" fmla="*/ 2147483647 h 1066"/>
              <a:gd name="T6" fmla="*/ 2147483647 w 1573"/>
              <a:gd name="T7" fmla="*/ 2147483647 h 1066"/>
              <a:gd name="T8" fmla="*/ 2147483647 w 1573"/>
              <a:gd name="T9" fmla="*/ 2147483647 h 1066"/>
              <a:gd name="T10" fmla="*/ 2147483647 w 1573"/>
              <a:gd name="T11" fmla="*/ 2147483647 h 1066"/>
              <a:gd name="T12" fmla="*/ 2147483647 w 1573"/>
              <a:gd name="T13" fmla="*/ 2147483647 h 1066"/>
              <a:gd name="T14" fmla="*/ 2147483647 w 1573"/>
              <a:gd name="T15" fmla="*/ 2147483647 h 1066"/>
              <a:gd name="T16" fmla="*/ 2147483647 w 1573"/>
              <a:gd name="T17" fmla="*/ 2147483647 h 1066"/>
              <a:gd name="T18" fmla="*/ 2147483647 w 1573"/>
              <a:gd name="T19" fmla="*/ 2147483647 h 1066"/>
              <a:gd name="T20" fmla="*/ 2147483647 w 1573"/>
              <a:gd name="T21" fmla="*/ 2147483647 h 1066"/>
              <a:gd name="T22" fmla="*/ 2147483647 w 1573"/>
              <a:gd name="T23" fmla="*/ 2147483647 h 1066"/>
              <a:gd name="T24" fmla="*/ 2147483647 w 1573"/>
              <a:gd name="T25" fmla="*/ 2147483647 h 1066"/>
              <a:gd name="T26" fmla="*/ 2147483647 w 1573"/>
              <a:gd name="T27" fmla="*/ 2147483647 h 1066"/>
              <a:gd name="T28" fmla="*/ 2147483647 w 1573"/>
              <a:gd name="T29" fmla="*/ 2147483647 h 1066"/>
              <a:gd name="T30" fmla="*/ 2147483647 w 1573"/>
              <a:gd name="T31" fmla="*/ 2147483647 h 1066"/>
              <a:gd name="T32" fmla="*/ 2147483647 w 1573"/>
              <a:gd name="T33" fmla="*/ 2147483647 h 1066"/>
              <a:gd name="T34" fmla="*/ 2147483647 w 1573"/>
              <a:gd name="T35" fmla="*/ 2147483647 h 1066"/>
              <a:gd name="T36" fmla="*/ 2147483647 w 1573"/>
              <a:gd name="T37" fmla="*/ 2147483647 h 1066"/>
              <a:gd name="T38" fmla="*/ 2147483647 w 1573"/>
              <a:gd name="T39" fmla="*/ 2147483647 h 1066"/>
              <a:gd name="T40" fmla="*/ 2147483647 w 1573"/>
              <a:gd name="T41" fmla="*/ 2147483647 h 1066"/>
              <a:gd name="T42" fmla="*/ 2147483647 w 1573"/>
              <a:gd name="T43" fmla="*/ 2147483647 h 1066"/>
              <a:gd name="T44" fmla="*/ 2147483647 w 1573"/>
              <a:gd name="T45" fmla="*/ 2147483647 h 1066"/>
              <a:gd name="T46" fmla="*/ 2147483647 w 1573"/>
              <a:gd name="T47" fmla="*/ 2147483647 h 1066"/>
              <a:gd name="T48" fmla="*/ 2147483647 w 1573"/>
              <a:gd name="T49" fmla="*/ 2147483647 h 1066"/>
              <a:gd name="T50" fmla="*/ 2147483647 w 1573"/>
              <a:gd name="T51" fmla="*/ 2147483647 h 1066"/>
              <a:gd name="T52" fmla="*/ 2147483647 w 1573"/>
              <a:gd name="T53" fmla="*/ 2147483647 h 1066"/>
              <a:gd name="T54" fmla="*/ 2147483647 w 1573"/>
              <a:gd name="T55" fmla="*/ 2147483647 h 1066"/>
              <a:gd name="T56" fmla="*/ 2147483647 w 1573"/>
              <a:gd name="T57" fmla="*/ 2147483647 h 106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573"/>
              <a:gd name="T88" fmla="*/ 0 h 1066"/>
              <a:gd name="T89" fmla="*/ 1573 w 1573"/>
              <a:gd name="T90" fmla="*/ 1066 h 106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573" h="1066">
                <a:moveTo>
                  <a:pt x="6" y="1066"/>
                </a:moveTo>
                <a:cubicBezTo>
                  <a:pt x="7" y="1060"/>
                  <a:pt x="0" y="1036"/>
                  <a:pt x="15" y="1030"/>
                </a:cubicBezTo>
                <a:cubicBezTo>
                  <a:pt x="30" y="1024"/>
                  <a:pt x="68" y="1030"/>
                  <a:pt x="97" y="1029"/>
                </a:cubicBezTo>
                <a:cubicBezTo>
                  <a:pt x="126" y="1028"/>
                  <a:pt x="158" y="1029"/>
                  <a:pt x="187" y="1026"/>
                </a:cubicBezTo>
                <a:cubicBezTo>
                  <a:pt x="216" y="1023"/>
                  <a:pt x="240" y="1021"/>
                  <a:pt x="270" y="1008"/>
                </a:cubicBezTo>
                <a:cubicBezTo>
                  <a:pt x="300" y="995"/>
                  <a:pt x="338" y="974"/>
                  <a:pt x="366" y="950"/>
                </a:cubicBezTo>
                <a:cubicBezTo>
                  <a:pt x="394" y="926"/>
                  <a:pt x="413" y="901"/>
                  <a:pt x="436" y="863"/>
                </a:cubicBezTo>
                <a:cubicBezTo>
                  <a:pt x="459" y="825"/>
                  <a:pt x="472" y="796"/>
                  <a:pt x="502" y="720"/>
                </a:cubicBezTo>
                <a:cubicBezTo>
                  <a:pt x="532" y="644"/>
                  <a:pt x="588" y="484"/>
                  <a:pt x="615" y="404"/>
                </a:cubicBezTo>
                <a:cubicBezTo>
                  <a:pt x="642" y="324"/>
                  <a:pt x="645" y="291"/>
                  <a:pt x="663" y="240"/>
                </a:cubicBezTo>
                <a:cubicBezTo>
                  <a:pt x="681" y="189"/>
                  <a:pt x="707" y="131"/>
                  <a:pt x="723" y="96"/>
                </a:cubicBezTo>
                <a:cubicBezTo>
                  <a:pt x="739" y="61"/>
                  <a:pt x="747" y="43"/>
                  <a:pt x="762" y="27"/>
                </a:cubicBezTo>
                <a:cubicBezTo>
                  <a:pt x="777" y="11"/>
                  <a:pt x="794" y="0"/>
                  <a:pt x="810" y="3"/>
                </a:cubicBezTo>
                <a:cubicBezTo>
                  <a:pt x="826" y="6"/>
                  <a:pt x="846" y="26"/>
                  <a:pt x="861" y="45"/>
                </a:cubicBezTo>
                <a:cubicBezTo>
                  <a:pt x="876" y="64"/>
                  <a:pt x="886" y="91"/>
                  <a:pt x="898" y="117"/>
                </a:cubicBezTo>
                <a:cubicBezTo>
                  <a:pt x="910" y="143"/>
                  <a:pt x="917" y="160"/>
                  <a:pt x="931" y="200"/>
                </a:cubicBezTo>
                <a:cubicBezTo>
                  <a:pt x="945" y="240"/>
                  <a:pt x="966" y="304"/>
                  <a:pt x="984" y="360"/>
                </a:cubicBezTo>
                <a:cubicBezTo>
                  <a:pt x="1002" y="416"/>
                  <a:pt x="1024" y="485"/>
                  <a:pt x="1042" y="537"/>
                </a:cubicBezTo>
                <a:cubicBezTo>
                  <a:pt x="1060" y="589"/>
                  <a:pt x="1072" y="625"/>
                  <a:pt x="1089" y="671"/>
                </a:cubicBezTo>
                <a:cubicBezTo>
                  <a:pt x="1106" y="717"/>
                  <a:pt x="1131" y="780"/>
                  <a:pt x="1147" y="815"/>
                </a:cubicBezTo>
                <a:cubicBezTo>
                  <a:pt x="1163" y="850"/>
                  <a:pt x="1171" y="861"/>
                  <a:pt x="1186" y="882"/>
                </a:cubicBezTo>
                <a:cubicBezTo>
                  <a:pt x="1201" y="903"/>
                  <a:pt x="1223" y="927"/>
                  <a:pt x="1236" y="941"/>
                </a:cubicBezTo>
                <a:cubicBezTo>
                  <a:pt x="1249" y="955"/>
                  <a:pt x="1251" y="956"/>
                  <a:pt x="1263" y="965"/>
                </a:cubicBezTo>
                <a:cubicBezTo>
                  <a:pt x="1275" y="974"/>
                  <a:pt x="1286" y="986"/>
                  <a:pt x="1308" y="995"/>
                </a:cubicBezTo>
                <a:cubicBezTo>
                  <a:pt x="1330" y="1004"/>
                  <a:pt x="1368" y="1017"/>
                  <a:pt x="1395" y="1022"/>
                </a:cubicBezTo>
                <a:cubicBezTo>
                  <a:pt x="1422" y="1027"/>
                  <a:pt x="1443" y="1025"/>
                  <a:pt x="1470" y="1026"/>
                </a:cubicBezTo>
                <a:cubicBezTo>
                  <a:pt x="1497" y="1027"/>
                  <a:pt x="1541" y="1025"/>
                  <a:pt x="1557" y="1031"/>
                </a:cubicBezTo>
                <a:cubicBezTo>
                  <a:pt x="1573" y="1037"/>
                  <a:pt x="1567" y="1057"/>
                  <a:pt x="1569" y="1064"/>
                </a:cubicBezTo>
                <a:cubicBezTo>
                  <a:pt x="1569" y="1064"/>
                  <a:pt x="6" y="1066"/>
                  <a:pt x="6" y="1066"/>
                </a:cubicBezTo>
                <a:close/>
              </a:path>
            </a:pathLst>
          </a:custGeom>
          <a:solidFill>
            <a:srgbClr val="FF511B"/>
          </a:solidFill>
          <a:ln w="28575">
            <a:noFill/>
            <a:round/>
            <a:headEnd/>
            <a:tailEnd/>
          </a:ln>
        </p:spPr>
        <p:txBody>
          <a:bodyPr/>
          <a:lstStyle/>
          <a:p>
            <a:endParaRPr lang="en-US" sz="2000" b="0">
              <a:latin typeface="Helvetica" pitchFamily="34" charset="0"/>
            </a:endParaRPr>
          </a:p>
        </p:txBody>
      </p:sp>
      <p:sp>
        <p:nvSpPr>
          <p:cNvPr id="7210" name="Rectangle 41"/>
          <p:cNvSpPr>
            <a:spLocks noChangeArrowheads="1"/>
          </p:cNvSpPr>
          <p:nvPr/>
        </p:nvSpPr>
        <p:spPr bwMode="auto">
          <a:xfrm>
            <a:off x="584200" y="1304925"/>
            <a:ext cx="1539875" cy="561975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600">
                <a:latin typeface="Helvetica" pitchFamily="34" charset="0"/>
              </a:rPr>
              <a:t>Mode-locked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sz="1600">
                <a:latin typeface="Helvetica" pitchFamily="34" charset="0"/>
              </a:rPr>
              <a:t>oscillator</a:t>
            </a:r>
          </a:p>
        </p:txBody>
      </p:sp>
      <p:sp>
        <p:nvSpPr>
          <p:cNvPr id="7211" name="Rectangle 42"/>
          <p:cNvSpPr>
            <a:spLocks noChangeArrowheads="1"/>
          </p:cNvSpPr>
          <p:nvPr/>
        </p:nvSpPr>
        <p:spPr bwMode="auto">
          <a:xfrm>
            <a:off x="5040313" y="5102225"/>
            <a:ext cx="1541462" cy="28416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600">
                <a:latin typeface="Helvetica" pitchFamily="34" charset="0"/>
              </a:rPr>
              <a:t>Compressor</a:t>
            </a:r>
          </a:p>
        </p:txBody>
      </p:sp>
      <p:sp>
        <p:nvSpPr>
          <p:cNvPr id="7212" name="Rectangle 43"/>
          <p:cNvSpPr>
            <a:spLocks noChangeArrowheads="1"/>
          </p:cNvSpPr>
          <p:nvPr/>
        </p:nvSpPr>
        <p:spPr bwMode="auto">
          <a:xfrm>
            <a:off x="1905000" y="3124200"/>
            <a:ext cx="1135063" cy="914400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600">
                <a:latin typeface="Helvetica" pitchFamily="34" charset="0"/>
              </a:rPr>
              <a:t>broadband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sz="1600">
                <a:latin typeface="Helvetica" pitchFamily="34" charset="0"/>
              </a:rPr>
              <a:t>OPCPA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sz="1600">
                <a:latin typeface="Helvetica" pitchFamily="34" charset="0"/>
              </a:rPr>
              <a:t>stages</a:t>
            </a:r>
          </a:p>
        </p:txBody>
      </p:sp>
      <p:sp>
        <p:nvSpPr>
          <p:cNvPr id="7213" name="Text Box 44"/>
          <p:cNvSpPr txBox="1">
            <a:spLocks noChangeArrowheads="1"/>
          </p:cNvSpPr>
          <p:nvPr/>
        </p:nvSpPr>
        <p:spPr bwMode="auto">
          <a:xfrm>
            <a:off x="304800" y="1893888"/>
            <a:ext cx="2119313" cy="336550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600">
                <a:latin typeface="Helvetica" pitchFamily="34" charset="0"/>
              </a:rPr>
              <a:t>100 fs, (16 nm), 2 nJ</a:t>
            </a:r>
          </a:p>
        </p:txBody>
      </p:sp>
      <p:sp>
        <p:nvSpPr>
          <p:cNvPr id="7214" name="Freeform 45"/>
          <p:cNvSpPr>
            <a:spLocks/>
          </p:cNvSpPr>
          <p:nvPr/>
        </p:nvSpPr>
        <p:spPr bwMode="auto">
          <a:xfrm>
            <a:off x="6172200" y="2362200"/>
            <a:ext cx="1217613" cy="1247775"/>
          </a:xfrm>
          <a:custGeom>
            <a:avLst/>
            <a:gdLst>
              <a:gd name="T0" fmla="*/ 2147483647 w 767"/>
              <a:gd name="T1" fmla="*/ 2147483647 h 498"/>
              <a:gd name="T2" fmla="*/ 2147483647 w 767"/>
              <a:gd name="T3" fmla="*/ 2147483647 h 498"/>
              <a:gd name="T4" fmla="*/ 2147483647 w 767"/>
              <a:gd name="T5" fmla="*/ 2147483647 h 498"/>
              <a:gd name="T6" fmla="*/ 2147483647 w 767"/>
              <a:gd name="T7" fmla="*/ 2147483647 h 498"/>
              <a:gd name="T8" fmla="*/ 2147483647 w 767"/>
              <a:gd name="T9" fmla="*/ 2147483647 h 498"/>
              <a:gd name="T10" fmla="*/ 2147483647 w 767"/>
              <a:gd name="T11" fmla="*/ 2147483647 h 498"/>
              <a:gd name="T12" fmla="*/ 2147483647 w 767"/>
              <a:gd name="T13" fmla="*/ 2147483647 h 498"/>
              <a:gd name="T14" fmla="*/ 2147483647 w 767"/>
              <a:gd name="T15" fmla="*/ 2147483647 h 498"/>
              <a:gd name="T16" fmla="*/ 2147483647 w 767"/>
              <a:gd name="T17" fmla="*/ 2147483647 h 498"/>
              <a:gd name="T18" fmla="*/ 2147483647 w 767"/>
              <a:gd name="T19" fmla="*/ 2147483647 h 498"/>
              <a:gd name="T20" fmla="*/ 2147483647 w 767"/>
              <a:gd name="T21" fmla="*/ 2147483647 h 498"/>
              <a:gd name="T22" fmla="*/ 2147483647 w 767"/>
              <a:gd name="T23" fmla="*/ 2147483647 h 498"/>
              <a:gd name="T24" fmla="*/ 2147483647 w 767"/>
              <a:gd name="T25" fmla="*/ 2147483647 h 498"/>
              <a:gd name="T26" fmla="*/ 2147483647 w 767"/>
              <a:gd name="T27" fmla="*/ 2147483647 h 498"/>
              <a:gd name="T28" fmla="*/ 2147483647 w 767"/>
              <a:gd name="T29" fmla="*/ 2147483647 h 498"/>
              <a:gd name="T30" fmla="*/ 2147483647 w 767"/>
              <a:gd name="T31" fmla="*/ 2147483647 h 498"/>
              <a:gd name="T32" fmla="*/ 2147483647 w 767"/>
              <a:gd name="T33" fmla="*/ 2147483647 h 498"/>
              <a:gd name="T34" fmla="*/ 2147483647 w 767"/>
              <a:gd name="T35" fmla="*/ 2147483647 h 498"/>
              <a:gd name="T36" fmla="*/ 2147483647 w 767"/>
              <a:gd name="T37" fmla="*/ 2147483647 h 498"/>
              <a:gd name="T38" fmla="*/ 2147483647 w 767"/>
              <a:gd name="T39" fmla="*/ 2147483647 h 498"/>
              <a:gd name="T40" fmla="*/ 2147483647 w 767"/>
              <a:gd name="T41" fmla="*/ 2147483647 h 498"/>
              <a:gd name="T42" fmla="*/ 2147483647 w 767"/>
              <a:gd name="T43" fmla="*/ 2147483647 h 498"/>
              <a:gd name="T44" fmla="*/ 2147483647 w 767"/>
              <a:gd name="T45" fmla="*/ 2147483647 h 498"/>
              <a:gd name="T46" fmla="*/ 2147483647 w 767"/>
              <a:gd name="T47" fmla="*/ 2147483647 h 498"/>
              <a:gd name="T48" fmla="*/ 2147483647 w 767"/>
              <a:gd name="T49" fmla="*/ 2147483647 h 498"/>
              <a:gd name="T50" fmla="*/ 2147483647 w 767"/>
              <a:gd name="T51" fmla="*/ 2147483647 h 498"/>
              <a:gd name="T52" fmla="*/ 2147483647 w 767"/>
              <a:gd name="T53" fmla="*/ 2147483647 h 498"/>
              <a:gd name="T54" fmla="*/ 2147483647 w 767"/>
              <a:gd name="T55" fmla="*/ 2147483647 h 498"/>
              <a:gd name="T56" fmla="*/ 2147483647 w 767"/>
              <a:gd name="T57" fmla="*/ 2147483647 h 498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767"/>
              <a:gd name="T88" fmla="*/ 0 h 498"/>
              <a:gd name="T89" fmla="*/ 767 w 767"/>
              <a:gd name="T90" fmla="*/ 498 h 498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767" h="498">
                <a:moveTo>
                  <a:pt x="3" y="498"/>
                </a:moveTo>
                <a:cubicBezTo>
                  <a:pt x="3" y="495"/>
                  <a:pt x="0" y="484"/>
                  <a:pt x="7" y="481"/>
                </a:cubicBezTo>
                <a:cubicBezTo>
                  <a:pt x="15" y="478"/>
                  <a:pt x="33" y="481"/>
                  <a:pt x="47" y="481"/>
                </a:cubicBezTo>
                <a:cubicBezTo>
                  <a:pt x="61" y="480"/>
                  <a:pt x="75" y="479"/>
                  <a:pt x="91" y="479"/>
                </a:cubicBezTo>
                <a:cubicBezTo>
                  <a:pt x="107" y="479"/>
                  <a:pt x="123" y="486"/>
                  <a:pt x="144" y="484"/>
                </a:cubicBezTo>
                <a:cubicBezTo>
                  <a:pt x="165" y="482"/>
                  <a:pt x="196" y="473"/>
                  <a:pt x="216" y="464"/>
                </a:cubicBezTo>
                <a:cubicBezTo>
                  <a:pt x="236" y="455"/>
                  <a:pt x="253" y="454"/>
                  <a:pt x="264" y="432"/>
                </a:cubicBezTo>
                <a:cubicBezTo>
                  <a:pt x="275" y="410"/>
                  <a:pt x="275" y="367"/>
                  <a:pt x="284" y="332"/>
                </a:cubicBezTo>
                <a:cubicBezTo>
                  <a:pt x="293" y="297"/>
                  <a:pt x="309" y="258"/>
                  <a:pt x="318" y="222"/>
                </a:cubicBezTo>
                <a:cubicBezTo>
                  <a:pt x="327" y="186"/>
                  <a:pt x="330" y="143"/>
                  <a:pt x="336" y="114"/>
                </a:cubicBezTo>
                <a:cubicBezTo>
                  <a:pt x="342" y="85"/>
                  <a:pt x="347" y="62"/>
                  <a:pt x="353" y="45"/>
                </a:cubicBezTo>
                <a:cubicBezTo>
                  <a:pt x="359" y="28"/>
                  <a:pt x="364" y="20"/>
                  <a:pt x="372" y="13"/>
                </a:cubicBezTo>
                <a:cubicBezTo>
                  <a:pt x="379" y="5"/>
                  <a:pt x="387" y="0"/>
                  <a:pt x="395" y="1"/>
                </a:cubicBezTo>
                <a:cubicBezTo>
                  <a:pt x="403" y="3"/>
                  <a:pt x="413" y="12"/>
                  <a:pt x="420" y="21"/>
                </a:cubicBezTo>
                <a:cubicBezTo>
                  <a:pt x="427" y="30"/>
                  <a:pt x="432" y="43"/>
                  <a:pt x="438" y="55"/>
                </a:cubicBezTo>
                <a:cubicBezTo>
                  <a:pt x="444" y="67"/>
                  <a:pt x="447" y="75"/>
                  <a:pt x="454" y="93"/>
                </a:cubicBezTo>
                <a:cubicBezTo>
                  <a:pt x="461" y="112"/>
                  <a:pt x="471" y="142"/>
                  <a:pt x="480" y="168"/>
                </a:cubicBezTo>
                <a:cubicBezTo>
                  <a:pt x="489" y="194"/>
                  <a:pt x="502" y="226"/>
                  <a:pt x="508" y="251"/>
                </a:cubicBezTo>
                <a:cubicBezTo>
                  <a:pt x="514" y="276"/>
                  <a:pt x="512" y="293"/>
                  <a:pt x="516" y="316"/>
                </a:cubicBezTo>
                <a:cubicBezTo>
                  <a:pt x="520" y="339"/>
                  <a:pt x="526" y="367"/>
                  <a:pt x="532" y="388"/>
                </a:cubicBezTo>
                <a:cubicBezTo>
                  <a:pt x="538" y="409"/>
                  <a:pt x="542" y="429"/>
                  <a:pt x="552" y="444"/>
                </a:cubicBezTo>
                <a:cubicBezTo>
                  <a:pt x="562" y="459"/>
                  <a:pt x="579" y="469"/>
                  <a:pt x="592" y="476"/>
                </a:cubicBezTo>
                <a:cubicBezTo>
                  <a:pt x="605" y="483"/>
                  <a:pt x="617" y="487"/>
                  <a:pt x="628" y="488"/>
                </a:cubicBezTo>
                <a:cubicBezTo>
                  <a:pt x="639" y="489"/>
                  <a:pt x="651" y="486"/>
                  <a:pt x="660" y="484"/>
                </a:cubicBezTo>
                <a:cubicBezTo>
                  <a:pt x="669" y="482"/>
                  <a:pt x="671" y="475"/>
                  <a:pt x="680" y="477"/>
                </a:cubicBezTo>
                <a:cubicBezTo>
                  <a:pt x="689" y="479"/>
                  <a:pt x="703" y="495"/>
                  <a:pt x="716" y="496"/>
                </a:cubicBezTo>
                <a:cubicBezTo>
                  <a:pt x="729" y="497"/>
                  <a:pt x="751" y="482"/>
                  <a:pt x="759" y="482"/>
                </a:cubicBezTo>
                <a:cubicBezTo>
                  <a:pt x="767" y="482"/>
                  <a:pt x="764" y="494"/>
                  <a:pt x="765" y="497"/>
                </a:cubicBezTo>
                <a:cubicBezTo>
                  <a:pt x="765" y="497"/>
                  <a:pt x="3" y="498"/>
                  <a:pt x="3" y="498"/>
                </a:cubicBezTo>
                <a:close/>
              </a:path>
            </a:pathLst>
          </a:cu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 w="28575">
            <a:noFill/>
            <a:round/>
            <a:headEnd/>
            <a:tailEnd/>
          </a:ln>
        </p:spPr>
        <p:txBody>
          <a:bodyPr/>
          <a:lstStyle/>
          <a:p>
            <a:endParaRPr lang="en-US" sz="2000" b="0">
              <a:latin typeface="Helvetica" pitchFamily="34" charset="0"/>
            </a:endParaRPr>
          </a:p>
        </p:txBody>
      </p:sp>
      <p:sp>
        <p:nvSpPr>
          <p:cNvPr id="7215" name="Freeform 46"/>
          <p:cNvSpPr>
            <a:spLocks/>
          </p:cNvSpPr>
          <p:nvPr/>
        </p:nvSpPr>
        <p:spPr bwMode="auto">
          <a:xfrm>
            <a:off x="8229600" y="1295400"/>
            <a:ext cx="252413" cy="3581400"/>
          </a:xfrm>
          <a:custGeom>
            <a:avLst/>
            <a:gdLst>
              <a:gd name="T0" fmla="*/ 2147483647 w 1573"/>
              <a:gd name="T1" fmla="*/ 2147483647 h 1066"/>
              <a:gd name="T2" fmla="*/ 2147483647 w 1573"/>
              <a:gd name="T3" fmla="*/ 2147483647 h 1066"/>
              <a:gd name="T4" fmla="*/ 2147483647 w 1573"/>
              <a:gd name="T5" fmla="*/ 2147483647 h 1066"/>
              <a:gd name="T6" fmla="*/ 2147483647 w 1573"/>
              <a:gd name="T7" fmla="*/ 2147483647 h 1066"/>
              <a:gd name="T8" fmla="*/ 2147483647 w 1573"/>
              <a:gd name="T9" fmla="*/ 2147483647 h 1066"/>
              <a:gd name="T10" fmla="*/ 2147483647 w 1573"/>
              <a:gd name="T11" fmla="*/ 2147483647 h 1066"/>
              <a:gd name="T12" fmla="*/ 2147483647 w 1573"/>
              <a:gd name="T13" fmla="*/ 2147483647 h 1066"/>
              <a:gd name="T14" fmla="*/ 2147483647 w 1573"/>
              <a:gd name="T15" fmla="*/ 2147483647 h 1066"/>
              <a:gd name="T16" fmla="*/ 2147483647 w 1573"/>
              <a:gd name="T17" fmla="*/ 2147483647 h 1066"/>
              <a:gd name="T18" fmla="*/ 2147483647 w 1573"/>
              <a:gd name="T19" fmla="*/ 2147483647 h 1066"/>
              <a:gd name="T20" fmla="*/ 2147483647 w 1573"/>
              <a:gd name="T21" fmla="*/ 2147483647 h 1066"/>
              <a:gd name="T22" fmla="*/ 2147483647 w 1573"/>
              <a:gd name="T23" fmla="*/ 2147483647 h 1066"/>
              <a:gd name="T24" fmla="*/ 2147483647 w 1573"/>
              <a:gd name="T25" fmla="*/ 2147483647 h 1066"/>
              <a:gd name="T26" fmla="*/ 2147483647 w 1573"/>
              <a:gd name="T27" fmla="*/ 2147483647 h 1066"/>
              <a:gd name="T28" fmla="*/ 2147483647 w 1573"/>
              <a:gd name="T29" fmla="*/ 2147483647 h 1066"/>
              <a:gd name="T30" fmla="*/ 2147483647 w 1573"/>
              <a:gd name="T31" fmla="*/ 2147483647 h 1066"/>
              <a:gd name="T32" fmla="*/ 2147483647 w 1573"/>
              <a:gd name="T33" fmla="*/ 2147483647 h 1066"/>
              <a:gd name="T34" fmla="*/ 2147483647 w 1573"/>
              <a:gd name="T35" fmla="*/ 2147483647 h 1066"/>
              <a:gd name="T36" fmla="*/ 2147483647 w 1573"/>
              <a:gd name="T37" fmla="*/ 2147483647 h 1066"/>
              <a:gd name="T38" fmla="*/ 2147483647 w 1573"/>
              <a:gd name="T39" fmla="*/ 2147483647 h 1066"/>
              <a:gd name="T40" fmla="*/ 2147483647 w 1573"/>
              <a:gd name="T41" fmla="*/ 2147483647 h 1066"/>
              <a:gd name="T42" fmla="*/ 2147483647 w 1573"/>
              <a:gd name="T43" fmla="*/ 2147483647 h 1066"/>
              <a:gd name="T44" fmla="*/ 2147483647 w 1573"/>
              <a:gd name="T45" fmla="*/ 2147483647 h 1066"/>
              <a:gd name="T46" fmla="*/ 2147483647 w 1573"/>
              <a:gd name="T47" fmla="*/ 2147483647 h 1066"/>
              <a:gd name="T48" fmla="*/ 2147483647 w 1573"/>
              <a:gd name="T49" fmla="*/ 2147483647 h 1066"/>
              <a:gd name="T50" fmla="*/ 2147483647 w 1573"/>
              <a:gd name="T51" fmla="*/ 2147483647 h 1066"/>
              <a:gd name="T52" fmla="*/ 2147483647 w 1573"/>
              <a:gd name="T53" fmla="*/ 2147483647 h 1066"/>
              <a:gd name="T54" fmla="*/ 2147483647 w 1573"/>
              <a:gd name="T55" fmla="*/ 2147483647 h 1066"/>
              <a:gd name="T56" fmla="*/ 2147483647 w 1573"/>
              <a:gd name="T57" fmla="*/ 2147483647 h 106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w 1573"/>
              <a:gd name="T88" fmla="*/ 0 h 1066"/>
              <a:gd name="T89" fmla="*/ 1573 w 1573"/>
              <a:gd name="T90" fmla="*/ 1066 h 1066"/>
            </a:gdLst>
            <a:ahLst/>
            <a:cxnLst>
              <a:cxn ang="T58">
                <a:pos x="T0" y="T1"/>
              </a:cxn>
              <a:cxn ang="T59">
                <a:pos x="T2" y="T3"/>
              </a:cxn>
              <a:cxn ang="T60">
                <a:pos x="T4" y="T5"/>
              </a:cxn>
              <a:cxn ang="T61">
                <a:pos x="T6" y="T7"/>
              </a:cxn>
              <a:cxn ang="T62">
                <a:pos x="T8" y="T9"/>
              </a:cxn>
              <a:cxn ang="T63">
                <a:pos x="T10" y="T11"/>
              </a:cxn>
              <a:cxn ang="T64">
                <a:pos x="T12" y="T13"/>
              </a:cxn>
              <a:cxn ang="T65">
                <a:pos x="T14" y="T15"/>
              </a:cxn>
              <a:cxn ang="T66">
                <a:pos x="T16" y="T17"/>
              </a:cxn>
              <a:cxn ang="T67">
                <a:pos x="T18" y="T19"/>
              </a:cxn>
              <a:cxn ang="T68">
                <a:pos x="T20" y="T21"/>
              </a:cxn>
              <a:cxn ang="T69">
                <a:pos x="T22" y="T23"/>
              </a:cxn>
              <a:cxn ang="T70">
                <a:pos x="T24" y="T25"/>
              </a:cxn>
              <a:cxn ang="T71">
                <a:pos x="T26" y="T27"/>
              </a:cxn>
              <a:cxn ang="T72">
                <a:pos x="T28" y="T29"/>
              </a:cxn>
              <a:cxn ang="T73">
                <a:pos x="T30" y="T31"/>
              </a:cxn>
              <a:cxn ang="T74">
                <a:pos x="T32" y="T33"/>
              </a:cxn>
              <a:cxn ang="T75">
                <a:pos x="T34" y="T35"/>
              </a:cxn>
              <a:cxn ang="T76">
                <a:pos x="T36" y="T37"/>
              </a:cxn>
              <a:cxn ang="T77">
                <a:pos x="T38" y="T39"/>
              </a:cxn>
              <a:cxn ang="T78">
                <a:pos x="T40" y="T41"/>
              </a:cxn>
              <a:cxn ang="T79">
                <a:pos x="T42" y="T43"/>
              </a:cxn>
              <a:cxn ang="T80">
                <a:pos x="T44" y="T45"/>
              </a:cxn>
              <a:cxn ang="T81">
                <a:pos x="T46" y="T47"/>
              </a:cxn>
              <a:cxn ang="T82">
                <a:pos x="T48" y="T49"/>
              </a:cxn>
              <a:cxn ang="T83">
                <a:pos x="T50" y="T51"/>
              </a:cxn>
              <a:cxn ang="T84">
                <a:pos x="T52" y="T53"/>
              </a:cxn>
              <a:cxn ang="T85">
                <a:pos x="T54" y="T55"/>
              </a:cxn>
              <a:cxn ang="T86">
                <a:pos x="T56" y="T57"/>
              </a:cxn>
            </a:cxnLst>
            <a:rect l="T87" t="T88" r="T89" b="T90"/>
            <a:pathLst>
              <a:path w="1573" h="1066">
                <a:moveTo>
                  <a:pt x="6" y="1066"/>
                </a:moveTo>
                <a:cubicBezTo>
                  <a:pt x="7" y="1060"/>
                  <a:pt x="0" y="1036"/>
                  <a:pt x="15" y="1030"/>
                </a:cubicBezTo>
                <a:cubicBezTo>
                  <a:pt x="30" y="1024"/>
                  <a:pt x="68" y="1030"/>
                  <a:pt x="97" y="1029"/>
                </a:cubicBezTo>
                <a:cubicBezTo>
                  <a:pt x="126" y="1028"/>
                  <a:pt x="158" y="1029"/>
                  <a:pt x="187" y="1026"/>
                </a:cubicBezTo>
                <a:cubicBezTo>
                  <a:pt x="216" y="1023"/>
                  <a:pt x="240" y="1021"/>
                  <a:pt x="270" y="1008"/>
                </a:cubicBezTo>
                <a:cubicBezTo>
                  <a:pt x="300" y="995"/>
                  <a:pt x="338" y="974"/>
                  <a:pt x="366" y="950"/>
                </a:cubicBezTo>
                <a:cubicBezTo>
                  <a:pt x="394" y="926"/>
                  <a:pt x="413" y="901"/>
                  <a:pt x="436" y="863"/>
                </a:cubicBezTo>
                <a:cubicBezTo>
                  <a:pt x="459" y="825"/>
                  <a:pt x="472" y="796"/>
                  <a:pt x="502" y="720"/>
                </a:cubicBezTo>
                <a:cubicBezTo>
                  <a:pt x="532" y="644"/>
                  <a:pt x="588" y="484"/>
                  <a:pt x="615" y="404"/>
                </a:cubicBezTo>
                <a:cubicBezTo>
                  <a:pt x="642" y="324"/>
                  <a:pt x="645" y="291"/>
                  <a:pt x="663" y="240"/>
                </a:cubicBezTo>
                <a:cubicBezTo>
                  <a:pt x="681" y="189"/>
                  <a:pt x="707" y="131"/>
                  <a:pt x="723" y="96"/>
                </a:cubicBezTo>
                <a:cubicBezTo>
                  <a:pt x="739" y="61"/>
                  <a:pt x="747" y="43"/>
                  <a:pt x="762" y="27"/>
                </a:cubicBezTo>
                <a:cubicBezTo>
                  <a:pt x="777" y="11"/>
                  <a:pt x="794" y="0"/>
                  <a:pt x="810" y="3"/>
                </a:cubicBezTo>
                <a:cubicBezTo>
                  <a:pt x="826" y="6"/>
                  <a:pt x="846" y="26"/>
                  <a:pt x="861" y="45"/>
                </a:cubicBezTo>
                <a:cubicBezTo>
                  <a:pt x="876" y="64"/>
                  <a:pt x="886" y="91"/>
                  <a:pt x="898" y="117"/>
                </a:cubicBezTo>
                <a:cubicBezTo>
                  <a:pt x="910" y="143"/>
                  <a:pt x="917" y="160"/>
                  <a:pt x="931" y="200"/>
                </a:cubicBezTo>
                <a:cubicBezTo>
                  <a:pt x="945" y="240"/>
                  <a:pt x="966" y="304"/>
                  <a:pt x="984" y="360"/>
                </a:cubicBezTo>
                <a:cubicBezTo>
                  <a:pt x="1002" y="416"/>
                  <a:pt x="1024" y="485"/>
                  <a:pt x="1042" y="537"/>
                </a:cubicBezTo>
                <a:cubicBezTo>
                  <a:pt x="1060" y="589"/>
                  <a:pt x="1072" y="625"/>
                  <a:pt x="1089" y="671"/>
                </a:cubicBezTo>
                <a:cubicBezTo>
                  <a:pt x="1106" y="717"/>
                  <a:pt x="1131" y="780"/>
                  <a:pt x="1147" y="815"/>
                </a:cubicBezTo>
                <a:cubicBezTo>
                  <a:pt x="1163" y="850"/>
                  <a:pt x="1171" y="861"/>
                  <a:pt x="1186" y="882"/>
                </a:cubicBezTo>
                <a:cubicBezTo>
                  <a:pt x="1201" y="903"/>
                  <a:pt x="1223" y="927"/>
                  <a:pt x="1236" y="941"/>
                </a:cubicBezTo>
                <a:cubicBezTo>
                  <a:pt x="1249" y="955"/>
                  <a:pt x="1251" y="956"/>
                  <a:pt x="1263" y="965"/>
                </a:cubicBezTo>
                <a:cubicBezTo>
                  <a:pt x="1275" y="974"/>
                  <a:pt x="1286" y="986"/>
                  <a:pt x="1308" y="995"/>
                </a:cubicBezTo>
                <a:cubicBezTo>
                  <a:pt x="1330" y="1004"/>
                  <a:pt x="1368" y="1017"/>
                  <a:pt x="1395" y="1022"/>
                </a:cubicBezTo>
                <a:cubicBezTo>
                  <a:pt x="1422" y="1027"/>
                  <a:pt x="1443" y="1025"/>
                  <a:pt x="1470" y="1026"/>
                </a:cubicBezTo>
                <a:cubicBezTo>
                  <a:pt x="1497" y="1027"/>
                  <a:pt x="1541" y="1025"/>
                  <a:pt x="1557" y="1031"/>
                </a:cubicBezTo>
                <a:cubicBezTo>
                  <a:pt x="1573" y="1037"/>
                  <a:pt x="1567" y="1057"/>
                  <a:pt x="1569" y="1064"/>
                </a:cubicBezTo>
                <a:cubicBezTo>
                  <a:pt x="1569" y="1064"/>
                  <a:pt x="6" y="1066"/>
                  <a:pt x="6" y="1066"/>
                </a:cubicBezTo>
                <a:close/>
              </a:path>
            </a:pathLst>
          </a:custGeom>
          <a:solidFill>
            <a:srgbClr val="FF511B"/>
          </a:solidFill>
          <a:ln w="28575">
            <a:noFill/>
            <a:round/>
            <a:headEnd/>
            <a:tailEnd/>
          </a:ln>
        </p:spPr>
        <p:txBody>
          <a:bodyPr/>
          <a:lstStyle/>
          <a:p>
            <a:endParaRPr lang="en-US" sz="2000" b="0">
              <a:latin typeface="Helvetica" pitchFamily="34" charset="0"/>
            </a:endParaRPr>
          </a:p>
        </p:txBody>
      </p:sp>
      <p:sp>
        <p:nvSpPr>
          <p:cNvPr id="7216" name="Rectangle 47"/>
          <p:cNvSpPr>
            <a:spLocks noChangeArrowheads="1"/>
          </p:cNvSpPr>
          <p:nvPr/>
        </p:nvSpPr>
        <p:spPr bwMode="auto">
          <a:xfrm rot="9000000">
            <a:off x="4878388" y="5272088"/>
            <a:ext cx="106362" cy="508000"/>
          </a:xfrm>
          <a:prstGeom prst="rect">
            <a:avLst/>
          </a:prstGeom>
          <a:gradFill rotWithShape="1">
            <a:gsLst>
              <a:gs pos="0">
                <a:srgbClr val="FAE3B7"/>
              </a:gs>
              <a:gs pos="17999">
                <a:srgbClr val="A28949"/>
              </a:gs>
              <a:gs pos="31000">
                <a:srgbClr val="835E17"/>
              </a:gs>
              <a:gs pos="33000">
                <a:srgbClr val="BD922A"/>
              </a:gs>
              <a:gs pos="37000">
                <a:srgbClr val="FBE4AE"/>
              </a:gs>
              <a:gs pos="78999">
                <a:srgbClr val="BD922A"/>
              </a:gs>
              <a:gs pos="87000">
                <a:srgbClr val="BD922A"/>
              </a:gs>
              <a:gs pos="100000">
                <a:srgbClr val="FBE4AE"/>
              </a:gs>
            </a:gsLst>
            <a:lin ang="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Helvetica" pitchFamily="34" charset="0"/>
            </a:endParaRPr>
          </a:p>
        </p:txBody>
      </p:sp>
      <p:sp>
        <p:nvSpPr>
          <p:cNvPr id="7217" name="Line 48"/>
          <p:cNvSpPr>
            <a:spLocks noChangeShapeType="1"/>
          </p:cNvSpPr>
          <p:nvPr/>
        </p:nvSpPr>
        <p:spPr bwMode="auto">
          <a:xfrm flipV="1">
            <a:off x="6099175" y="2093913"/>
            <a:ext cx="487363" cy="112712"/>
          </a:xfrm>
          <a:prstGeom prst="line">
            <a:avLst/>
          </a:prstGeom>
          <a:noFill/>
          <a:ln w="38100">
            <a:solidFill>
              <a:srgbClr val="0000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18" name="Line 49"/>
          <p:cNvSpPr>
            <a:spLocks noChangeShapeType="1"/>
          </p:cNvSpPr>
          <p:nvPr/>
        </p:nvSpPr>
        <p:spPr bwMode="auto">
          <a:xfrm>
            <a:off x="6099175" y="1866900"/>
            <a:ext cx="385763" cy="68263"/>
          </a:xfrm>
          <a:prstGeom prst="line">
            <a:avLst/>
          </a:prstGeom>
          <a:noFill/>
          <a:ln w="38100">
            <a:solidFill>
              <a:srgbClr val="FF511B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19" name="Rectangle 50"/>
          <p:cNvSpPr>
            <a:spLocks noChangeArrowheads="1"/>
          </p:cNvSpPr>
          <p:nvPr/>
        </p:nvSpPr>
        <p:spPr bwMode="auto">
          <a:xfrm rot="-1800000">
            <a:off x="6503988" y="1754188"/>
            <a:ext cx="107950" cy="508000"/>
          </a:xfrm>
          <a:prstGeom prst="rect">
            <a:avLst/>
          </a:prstGeom>
          <a:gradFill rotWithShape="1">
            <a:gsLst>
              <a:gs pos="0">
                <a:srgbClr val="FAE3B7"/>
              </a:gs>
              <a:gs pos="17999">
                <a:srgbClr val="A28949"/>
              </a:gs>
              <a:gs pos="31000">
                <a:srgbClr val="835E17"/>
              </a:gs>
              <a:gs pos="33000">
                <a:srgbClr val="BD922A"/>
              </a:gs>
              <a:gs pos="37000">
                <a:srgbClr val="FBE4AE"/>
              </a:gs>
              <a:gs pos="78999">
                <a:srgbClr val="BD922A"/>
              </a:gs>
              <a:gs pos="87000">
                <a:srgbClr val="BD922A"/>
              </a:gs>
              <a:gs pos="100000">
                <a:srgbClr val="FBE4AE"/>
              </a:gs>
            </a:gsLst>
            <a:lin ang="0" scaled="1"/>
          </a:gradFill>
          <a:ln w="12700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Helvetica" pitchFamily="34" charset="0"/>
            </a:endParaRPr>
          </a:p>
        </p:txBody>
      </p:sp>
      <p:sp>
        <p:nvSpPr>
          <p:cNvPr id="7220" name="Rectangle 51"/>
          <p:cNvSpPr>
            <a:spLocks noChangeArrowheads="1"/>
          </p:cNvSpPr>
          <p:nvPr/>
        </p:nvSpPr>
        <p:spPr bwMode="auto">
          <a:xfrm rot="2812029">
            <a:off x="2764631" y="2493169"/>
            <a:ext cx="85725" cy="280988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Helvetica" pitchFamily="34" charset="0"/>
            </a:endParaRPr>
          </a:p>
        </p:txBody>
      </p:sp>
      <p:sp>
        <p:nvSpPr>
          <p:cNvPr id="7221" name="Rectangle 52"/>
          <p:cNvSpPr>
            <a:spLocks noChangeArrowheads="1"/>
          </p:cNvSpPr>
          <p:nvPr/>
        </p:nvSpPr>
        <p:spPr bwMode="auto">
          <a:xfrm rot="2812029">
            <a:off x="478631" y="2416969"/>
            <a:ext cx="85725" cy="280988"/>
          </a:xfrm>
          <a:prstGeom prst="rect">
            <a:avLst/>
          </a:prstGeom>
          <a:solidFill>
            <a:schemeClr val="tx1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2000" b="0">
              <a:latin typeface="Helvetica" pitchFamily="34" charset="0"/>
            </a:endParaRPr>
          </a:p>
        </p:txBody>
      </p:sp>
      <p:sp>
        <p:nvSpPr>
          <p:cNvPr id="7222" name="Line 53"/>
          <p:cNvSpPr>
            <a:spLocks noChangeShapeType="1"/>
          </p:cNvSpPr>
          <p:nvPr/>
        </p:nvSpPr>
        <p:spPr bwMode="auto">
          <a:xfrm flipV="1">
            <a:off x="533400" y="2590800"/>
            <a:ext cx="22098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3" name="Line 54"/>
          <p:cNvSpPr>
            <a:spLocks noChangeShapeType="1"/>
          </p:cNvSpPr>
          <p:nvPr/>
        </p:nvSpPr>
        <p:spPr bwMode="auto">
          <a:xfrm>
            <a:off x="533400" y="2590800"/>
            <a:ext cx="0" cy="10668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7224" name="Line 55"/>
          <p:cNvSpPr>
            <a:spLocks noChangeShapeType="1"/>
          </p:cNvSpPr>
          <p:nvPr/>
        </p:nvSpPr>
        <p:spPr bwMode="auto">
          <a:xfrm flipV="1">
            <a:off x="3048000" y="3657600"/>
            <a:ext cx="1752600" cy="1588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25" name="Freeform 56"/>
          <p:cNvSpPr>
            <a:spLocks/>
          </p:cNvSpPr>
          <p:nvPr/>
        </p:nvSpPr>
        <p:spPr bwMode="auto">
          <a:xfrm>
            <a:off x="3429000" y="2840038"/>
            <a:ext cx="1217613" cy="769937"/>
          </a:xfrm>
          <a:custGeom>
            <a:avLst/>
            <a:gdLst>
              <a:gd name="T0" fmla="*/ 2147483647 w 767"/>
              <a:gd name="T1" fmla="*/ 2147483647 h 485"/>
              <a:gd name="T2" fmla="*/ 2147483647 w 767"/>
              <a:gd name="T3" fmla="*/ 2147483647 h 485"/>
              <a:gd name="T4" fmla="*/ 2147483647 w 767"/>
              <a:gd name="T5" fmla="*/ 2147483647 h 485"/>
              <a:gd name="T6" fmla="*/ 2147483647 w 767"/>
              <a:gd name="T7" fmla="*/ 2147483647 h 485"/>
              <a:gd name="T8" fmla="*/ 2147483647 w 767"/>
              <a:gd name="T9" fmla="*/ 2147483647 h 485"/>
              <a:gd name="T10" fmla="*/ 2147483647 w 767"/>
              <a:gd name="T11" fmla="*/ 2147483647 h 485"/>
              <a:gd name="T12" fmla="*/ 2147483647 w 767"/>
              <a:gd name="T13" fmla="*/ 2147483647 h 485"/>
              <a:gd name="T14" fmla="*/ 2147483647 w 767"/>
              <a:gd name="T15" fmla="*/ 2147483647 h 485"/>
              <a:gd name="T16" fmla="*/ 2147483647 w 767"/>
              <a:gd name="T17" fmla="*/ 2147483647 h 485"/>
              <a:gd name="T18" fmla="*/ 2147483647 w 767"/>
              <a:gd name="T19" fmla="*/ 2147483647 h 485"/>
              <a:gd name="T20" fmla="*/ 2147483647 w 767"/>
              <a:gd name="T21" fmla="*/ 2147483647 h 485"/>
              <a:gd name="T22" fmla="*/ 2147483647 w 767"/>
              <a:gd name="T23" fmla="*/ 2147483647 h 485"/>
              <a:gd name="T24" fmla="*/ 2147483647 w 767"/>
              <a:gd name="T25" fmla="*/ 2147483647 h 485"/>
              <a:gd name="T26" fmla="*/ 2147483647 w 767"/>
              <a:gd name="T27" fmla="*/ 2147483647 h 485"/>
              <a:gd name="T28" fmla="*/ 2147483647 w 767"/>
              <a:gd name="T29" fmla="*/ 2147483647 h 485"/>
              <a:gd name="T30" fmla="*/ 2147483647 w 767"/>
              <a:gd name="T31" fmla="*/ 2147483647 h 485"/>
              <a:gd name="T32" fmla="*/ 2147483647 w 767"/>
              <a:gd name="T33" fmla="*/ 2147483647 h 485"/>
              <a:gd name="T34" fmla="*/ 2147483647 w 767"/>
              <a:gd name="T35" fmla="*/ 2147483647 h 485"/>
              <a:gd name="T36" fmla="*/ 2147483647 w 767"/>
              <a:gd name="T37" fmla="*/ 2147483647 h 485"/>
              <a:gd name="T38" fmla="*/ 2147483647 w 767"/>
              <a:gd name="T39" fmla="*/ 2147483647 h 485"/>
              <a:gd name="T40" fmla="*/ 2147483647 w 767"/>
              <a:gd name="T41" fmla="*/ 2147483647 h 485"/>
              <a:gd name="T42" fmla="*/ 2147483647 w 767"/>
              <a:gd name="T43" fmla="*/ 2147483647 h 485"/>
              <a:gd name="T44" fmla="*/ 2147483647 w 767"/>
              <a:gd name="T45" fmla="*/ 2147483647 h 485"/>
              <a:gd name="T46" fmla="*/ 2147483647 w 767"/>
              <a:gd name="T47" fmla="*/ 2147483647 h 485"/>
              <a:gd name="T48" fmla="*/ 2147483647 w 767"/>
              <a:gd name="T49" fmla="*/ 2147483647 h 485"/>
              <a:gd name="T50" fmla="*/ 2147483647 w 767"/>
              <a:gd name="T51" fmla="*/ 2147483647 h 485"/>
              <a:gd name="T52" fmla="*/ 2147483647 w 767"/>
              <a:gd name="T53" fmla="*/ 2147483647 h 485"/>
              <a:gd name="T54" fmla="*/ 2147483647 w 767"/>
              <a:gd name="T55" fmla="*/ 2147483647 h 485"/>
              <a:gd name="T56" fmla="*/ 2147483647 w 767"/>
              <a:gd name="T57" fmla="*/ 2147483647 h 485"/>
              <a:gd name="T58" fmla="*/ 2147483647 w 767"/>
              <a:gd name="T59" fmla="*/ 2147483647 h 485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w 767"/>
              <a:gd name="T91" fmla="*/ 0 h 485"/>
              <a:gd name="T92" fmla="*/ 767 w 767"/>
              <a:gd name="T93" fmla="*/ 485 h 485"/>
            </a:gdLst>
            <a:ahLst/>
            <a:cxnLst>
              <a:cxn ang="T60">
                <a:pos x="T0" y="T1"/>
              </a:cxn>
              <a:cxn ang="T61">
                <a:pos x="T2" y="T3"/>
              </a:cxn>
              <a:cxn ang="T62">
                <a:pos x="T4" y="T5"/>
              </a:cxn>
              <a:cxn ang="T63">
                <a:pos x="T6" y="T7"/>
              </a:cxn>
              <a:cxn ang="T64">
                <a:pos x="T8" y="T9"/>
              </a:cxn>
              <a:cxn ang="T65">
                <a:pos x="T10" y="T11"/>
              </a:cxn>
              <a:cxn ang="T66">
                <a:pos x="T12" y="T13"/>
              </a:cxn>
              <a:cxn ang="T67">
                <a:pos x="T14" y="T15"/>
              </a:cxn>
              <a:cxn ang="T68">
                <a:pos x="T16" y="T17"/>
              </a:cxn>
              <a:cxn ang="T69">
                <a:pos x="T18" y="T19"/>
              </a:cxn>
              <a:cxn ang="T70">
                <a:pos x="T20" y="T21"/>
              </a:cxn>
              <a:cxn ang="T71">
                <a:pos x="T22" y="T23"/>
              </a:cxn>
              <a:cxn ang="T72">
                <a:pos x="T24" y="T25"/>
              </a:cxn>
              <a:cxn ang="T73">
                <a:pos x="T26" y="T27"/>
              </a:cxn>
              <a:cxn ang="T74">
                <a:pos x="T28" y="T29"/>
              </a:cxn>
              <a:cxn ang="T75">
                <a:pos x="T30" y="T31"/>
              </a:cxn>
              <a:cxn ang="T76">
                <a:pos x="T32" y="T33"/>
              </a:cxn>
              <a:cxn ang="T77">
                <a:pos x="T34" y="T35"/>
              </a:cxn>
              <a:cxn ang="T78">
                <a:pos x="T36" y="T37"/>
              </a:cxn>
              <a:cxn ang="T79">
                <a:pos x="T38" y="T39"/>
              </a:cxn>
              <a:cxn ang="T80">
                <a:pos x="T40" y="T41"/>
              </a:cxn>
              <a:cxn ang="T81">
                <a:pos x="T42" y="T43"/>
              </a:cxn>
              <a:cxn ang="T82">
                <a:pos x="T44" y="T45"/>
              </a:cxn>
              <a:cxn ang="T83">
                <a:pos x="T46" y="T47"/>
              </a:cxn>
              <a:cxn ang="T84">
                <a:pos x="T48" y="T49"/>
              </a:cxn>
              <a:cxn ang="T85">
                <a:pos x="T50" y="T51"/>
              </a:cxn>
              <a:cxn ang="T86">
                <a:pos x="T52" y="T53"/>
              </a:cxn>
              <a:cxn ang="T87">
                <a:pos x="T54" y="T55"/>
              </a:cxn>
              <a:cxn ang="T88">
                <a:pos x="T56" y="T57"/>
              </a:cxn>
              <a:cxn ang="T89">
                <a:pos x="T58" y="T59"/>
              </a:cxn>
            </a:cxnLst>
            <a:rect l="T90" t="T91" r="T92" b="T93"/>
            <a:pathLst>
              <a:path w="767" h="485">
                <a:moveTo>
                  <a:pt x="3" y="485"/>
                </a:moveTo>
                <a:cubicBezTo>
                  <a:pt x="3" y="482"/>
                  <a:pt x="0" y="471"/>
                  <a:pt x="7" y="468"/>
                </a:cubicBezTo>
                <a:cubicBezTo>
                  <a:pt x="15" y="465"/>
                  <a:pt x="33" y="468"/>
                  <a:pt x="47" y="468"/>
                </a:cubicBezTo>
                <a:cubicBezTo>
                  <a:pt x="61" y="467"/>
                  <a:pt x="77" y="468"/>
                  <a:pt x="91" y="466"/>
                </a:cubicBezTo>
                <a:cubicBezTo>
                  <a:pt x="105" y="465"/>
                  <a:pt x="121" y="470"/>
                  <a:pt x="132" y="458"/>
                </a:cubicBezTo>
                <a:cubicBezTo>
                  <a:pt x="143" y="446"/>
                  <a:pt x="151" y="412"/>
                  <a:pt x="156" y="391"/>
                </a:cubicBezTo>
                <a:cubicBezTo>
                  <a:pt x="161" y="370"/>
                  <a:pt x="160" y="363"/>
                  <a:pt x="164" y="331"/>
                </a:cubicBezTo>
                <a:cubicBezTo>
                  <a:pt x="168" y="299"/>
                  <a:pt x="177" y="228"/>
                  <a:pt x="180" y="199"/>
                </a:cubicBezTo>
                <a:cubicBezTo>
                  <a:pt x="183" y="170"/>
                  <a:pt x="181" y="181"/>
                  <a:pt x="184" y="155"/>
                </a:cubicBezTo>
                <a:cubicBezTo>
                  <a:pt x="187" y="129"/>
                  <a:pt x="189" y="67"/>
                  <a:pt x="196" y="43"/>
                </a:cubicBezTo>
                <a:cubicBezTo>
                  <a:pt x="203" y="19"/>
                  <a:pt x="211" y="16"/>
                  <a:pt x="224" y="13"/>
                </a:cubicBezTo>
                <a:cubicBezTo>
                  <a:pt x="237" y="10"/>
                  <a:pt x="250" y="21"/>
                  <a:pt x="272" y="27"/>
                </a:cubicBezTo>
                <a:cubicBezTo>
                  <a:pt x="294" y="33"/>
                  <a:pt x="335" y="44"/>
                  <a:pt x="356" y="47"/>
                </a:cubicBezTo>
                <a:cubicBezTo>
                  <a:pt x="377" y="50"/>
                  <a:pt x="388" y="45"/>
                  <a:pt x="400" y="43"/>
                </a:cubicBezTo>
                <a:cubicBezTo>
                  <a:pt x="412" y="41"/>
                  <a:pt x="419" y="36"/>
                  <a:pt x="428" y="35"/>
                </a:cubicBezTo>
                <a:cubicBezTo>
                  <a:pt x="437" y="34"/>
                  <a:pt x="448" y="41"/>
                  <a:pt x="456" y="39"/>
                </a:cubicBezTo>
                <a:cubicBezTo>
                  <a:pt x="464" y="37"/>
                  <a:pt x="460" y="31"/>
                  <a:pt x="479" y="26"/>
                </a:cubicBezTo>
                <a:cubicBezTo>
                  <a:pt x="498" y="21"/>
                  <a:pt x="555" y="0"/>
                  <a:pt x="572" y="11"/>
                </a:cubicBezTo>
                <a:cubicBezTo>
                  <a:pt x="589" y="22"/>
                  <a:pt x="577" y="59"/>
                  <a:pt x="580" y="91"/>
                </a:cubicBezTo>
                <a:cubicBezTo>
                  <a:pt x="583" y="123"/>
                  <a:pt x="589" y="167"/>
                  <a:pt x="592" y="203"/>
                </a:cubicBezTo>
                <a:cubicBezTo>
                  <a:pt x="595" y="239"/>
                  <a:pt x="596" y="281"/>
                  <a:pt x="599" y="307"/>
                </a:cubicBezTo>
                <a:cubicBezTo>
                  <a:pt x="602" y="333"/>
                  <a:pt x="608" y="341"/>
                  <a:pt x="612" y="359"/>
                </a:cubicBezTo>
                <a:cubicBezTo>
                  <a:pt x="616" y="377"/>
                  <a:pt x="624" y="402"/>
                  <a:pt x="626" y="415"/>
                </a:cubicBezTo>
                <a:cubicBezTo>
                  <a:pt x="628" y="428"/>
                  <a:pt x="621" y="428"/>
                  <a:pt x="626" y="435"/>
                </a:cubicBezTo>
                <a:cubicBezTo>
                  <a:pt x="631" y="442"/>
                  <a:pt x="647" y="450"/>
                  <a:pt x="656" y="455"/>
                </a:cubicBezTo>
                <a:cubicBezTo>
                  <a:pt x="665" y="460"/>
                  <a:pt x="670" y="462"/>
                  <a:pt x="680" y="464"/>
                </a:cubicBezTo>
                <a:cubicBezTo>
                  <a:pt x="690" y="466"/>
                  <a:pt x="704" y="466"/>
                  <a:pt x="717" y="466"/>
                </a:cubicBezTo>
                <a:cubicBezTo>
                  <a:pt x="730" y="467"/>
                  <a:pt x="751" y="466"/>
                  <a:pt x="759" y="469"/>
                </a:cubicBezTo>
                <a:cubicBezTo>
                  <a:pt x="767" y="471"/>
                  <a:pt x="764" y="481"/>
                  <a:pt x="765" y="484"/>
                </a:cubicBezTo>
                <a:cubicBezTo>
                  <a:pt x="765" y="484"/>
                  <a:pt x="3" y="485"/>
                  <a:pt x="3" y="485"/>
                </a:cubicBezTo>
                <a:close/>
              </a:path>
            </a:pathLst>
          </a:custGeom>
          <a:gradFill rotWithShape="1">
            <a:gsLst>
              <a:gs pos="0">
                <a:srgbClr val="A603AB"/>
              </a:gs>
              <a:gs pos="21001">
                <a:srgbClr val="0819FB"/>
              </a:gs>
              <a:gs pos="35001">
                <a:srgbClr val="1A8D48"/>
              </a:gs>
              <a:gs pos="52000">
                <a:srgbClr val="FFFF00"/>
              </a:gs>
              <a:gs pos="73000">
                <a:srgbClr val="EE3F17"/>
              </a:gs>
              <a:gs pos="88000">
                <a:srgbClr val="E81766"/>
              </a:gs>
              <a:gs pos="100000">
                <a:srgbClr val="A603AB"/>
              </a:gs>
            </a:gsLst>
            <a:lin ang="0" scaled="1"/>
          </a:gradFill>
          <a:ln w="28575">
            <a:noFill/>
            <a:round/>
            <a:headEnd/>
            <a:tailEnd/>
          </a:ln>
        </p:spPr>
        <p:txBody>
          <a:bodyPr/>
          <a:lstStyle/>
          <a:p>
            <a:endParaRPr lang="en-US" sz="2000" b="0">
              <a:latin typeface="Helvetica" pitchFamily="34" charset="0"/>
            </a:endParaRPr>
          </a:p>
        </p:txBody>
      </p:sp>
      <p:sp>
        <p:nvSpPr>
          <p:cNvPr id="7226" name="Rectangle 57"/>
          <p:cNvSpPr>
            <a:spLocks noChangeArrowheads="1"/>
          </p:cNvSpPr>
          <p:nvPr/>
        </p:nvSpPr>
        <p:spPr bwMode="auto">
          <a:xfrm>
            <a:off x="4800600" y="3048000"/>
            <a:ext cx="1135063" cy="990600"/>
          </a:xfrm>
          <a:prstGeom prst="rect">
            <a:avLst/>
          </a:prstGeom>
          <a:solidFill>
            <a:srgbClr val="FFFFFF"/>
          </a:solidFill>
          <a:ln w="28575" algn="ctr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342900" indent="-342900" algn="ctr" eaLnBrk="0" hangingPunct="0">
              <a:spcBef>
                <a:spcPct val="20000"/>
              </a:spcBef>
            </a:pPr>
            <a:r>
              <a:rPr lang="en-US" sz="1600">
                <a:latin typeface="Helvetica" pitchFamily="34" charset="0"/>
              </a:rPr>
              <a:t>mixed 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sz="1600">
                <a:latin typeface="Helvetica" pitchFamily="34" charset="0"/>
              </a:rPr>
              <a:t>glass</a:t>
            </a:r>
          </a:p>
          <a:p>
            <a:pPr marL="342900" indent="-342900" algn="ctr" eaLnBrk="0" hangingPunct="0">
              <a:spcBef>
                <a:spcPct val="20000"/>
              </a:spcBef>
            </a:pPr>
            <a:r>
              <a:rPr lang="en-US" sz="1600">
                <a:latin typeface="Helvetica" pitchFamily="34" charset="0"/>
              </a:rPr>
              <a:t>stages</a:t>
            </a:r>
          </a:p>
        </p:txBody>
      </p:sp>
      <p:sp>
        <p:nvSpPr>
          <p:cNvPr id="285754" name="Text Box 58"/>
          <p:cNvSpPr txBox="1">
            <a:spLocks noChangeArrowheads="1"/>
          </p:cNvSpPr>
          <p:nvPr/>
        </p:nvSpPr>
        <p:spPr bwMode="auto">
          <a:xfrm>
            <a:off x="1676400" y="4114800"/>
            <a:ext cx="1981200" cy="590550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Helvetica" pitchFamily="34" charset="0"/>
              </a:rPr>
              <a:t>Gain factor: 10</a:t>
            </a:r>
            <a:r>
              <a:rPr lang="en-US" sz="1600" baseline="40000">
                <a:latin typeface="Helvetica" pitchFamily="34" charset="0"/>
              </a:rPr>
              <a:t>10</a:t>
            </a:r>
            <a:r>
              <a:rPr lang="en-US" sz="1600">
                <a:latin typeface="Helvetica" pitchFamily="34" charset="0"/>
              </a:rPr>
              <a:t> energy gain: 1J</a:t>
            </a:r>
          </a:p>
        </p:txBody>
      </p:sp>
      <p:sp>
        <p:nvSpPr>
          <p:cNvPr id="285755" name="Text Box 59"/>
          <p:cNvSpPr txBox="1">
            <a:spLocks noChangeArrowheads="1"/>
          </p:cNvSpPr>
          <p:nvPr/>
        </p:nvSpPr>
        <p:spPr bwMode="auto">
          <a:xfrm>
            <a:off x="4495800" y="4114800"/>
            <a:ext cx="1981200" cy="590550"/>
          </a:xfrm>
          <a:prstGeom prst="rect">
            <a:avLst/>
          </a:prstGeom>
          <a:solidFill>
            <a:srgbClr val="99FFCC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Helvetica" pitchFamily="34" charset="0"/>
              </a:rPr>
              <a:t>Gain factor: 400 energy gain: 250J</a:t>
            </a:r>
          </a:p>
        </p:txBody>
      </p:sp>
      <p:sp>
        <p:nvSpPr>
          <p:cNvPr id="285756" name="Text Box 60"/>
          <p:cNvSpPr txBox="1">
            <a:spLocks noChangeArrowheads="1"/>
          </p:cNvSpPr>
          <p:nvPr/>
        </p:nvSpPr>
        <p:spPr bwMode="auto">
          <a:xfrm>
            <a:off x="6934200" y="2208213"/>
            <a:ext cx="147955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Helvetica" pitchFamily="34" charset="0"/>
              </a:rPr>
              <a:t>Gain narrowed </a:t>
            </a:r>
          </a:p>
          <a:p>
            <a:r>
              <a:rPr lang="en-US">
                <a:latin typeface="Helvetica" pitchFamily="34" charset="0"/>
              </a:rPr>
              <a:t>spectrum</a:t>
            </a:r>
          </a:p>
        </p:txBody>
      </p:sp>
      <p:sp>
        <p:nvSpPr>
          <p:cNvPr id="285757" name="Text Box 61"/>
          <p:cNvSpPr txBox="1">
            <a:spLocks noChangeArrowheads="1"/>
          </p:cNvSpPr>
          <p:nvPr/>
        </p:nvSpPr>
        <p:spPr bwMode="auto">
          <a:xfrm>
            <a:off x="3717925" y="2525713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Helvetica" pitchFamily="34" charset="0"/>
              </a:rPr>
              <a:t>35 nm</a:t>
            </a:r>
          </a:p>
        </p:txBody>
      </p:sp>
      <p:sp>
        <p:nvSpPr>
          <p:cNvPr id="285758" name="Text Box 62"/>
          <p:cNvSpPr txBox="1">
            <a:spLocks noChangeArrowheads="1"/>
          </p:cNvSpPr>
          <p:nvPr/>
        </p:nvSpPr>
        <p:spPr bwMode="auto">
          <a:xfrm>
            <a:off x="6019800" y="2514600"/>
            <a:ext cx="696913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>
                <a:latin typeface="Helvetica" pitchFamily="34" charset="0"/>
              </a:rPr>
              <a:t>11 nm</a:t>
            </a:r>
          </a:p>
        </p:txBody>
      </p:sp>
      <p:sp>
        <p:nvSpPr>
          <p:cNvPr id="7232" name="Text Box 64"/>
          <p:cNvSpPr txBox="1">
            <a:spLocks noChangeArrowheads="1"/>
          </p:cNvSpPr>
          <p:nvPr/>
        </p:nvSpPr>
        <p:spPr bwMode="auto">
          <a:xfrm>
            <a:off x="7620000" y="5029200"/>
            <a:ext cx="1392238" cy="5905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>
                <a:latin typeface="Helvetica" pitchFamily="34" charset="0"/>
              </a:rPr>
              <a:t>200 J, 150 fs</a:t>
            </a:r>
          </a:p>
          <a:p>
            <a:r>
              <a:rPr lang="en-US" sz="1600">
                <a:latin typeface="Helvetica" pitchFamily="34" charset="0"/>
              </a:rPr>
              <a:t>        1.3 PW</a:t>
            </a:r>
          </a:p>
        </p:txBody>
      </p:sp>
      <p:sp>
        <p:nvSpPr>
          <p:cNvPr id="7233" name="Line 65"/>
          <p:cNvSpPr>
            <a:spLocks noChangeShapeType="1"/>
          </p:cNvSpPr>
          <p:nvPr/>
        </p:nvSpPr>
        <p:spPr bwMode="auto">
          <a:xfrm>
            <a:off x="7707313" y="5453063"/>
            <a:ext cx="3810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7237" name="Text Box 69"/>
          <p:cNvSpPr txBox="1">
            <a:spLocks noChangeArrowheads="1"/>
          </p:cNvSpPr>
          <p:nvPr/>
        </p:nvSpPr>
        <p:spPr bwMode="auto">
          <a:xfrm>
            <a:off x="7162800" y="6096000"/>
            <a:ext cx="17145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/>
              <a:t>Goal: &gt; 1 Petawatt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radial group delay correction enabled the cluster fusion experiment to work properly</a:t>
            </a:r>
            <a:endParaRPr lang="en-US" dirty="0"/>
          </a:p>
        </p:txBody>
      </p:sp>
      <p:pic>
        <p:nvPicPr>
          <p:cNvPr id="4" name="Picture 3"/>
          <p:cNvPicPr/>
          <p:nvPr/>
        </p:nvPicPr>
        <p:blipFill>
          <a:blip r:embed="rId2" cstate="print"/>
          <a:srcRect t="7317" r="16667"/>
          <a:stretch>
            <a:fillRect/>
          </a:stretch>
        </p:blipFill>
        <p:spPr bwMode="auto">
          <a:xfrm>
            <a:off x="4876800" y="3429000"/>
            <a:ext cx="37338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8" name="Picture 6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838" y="1158140"/>
            <a:ext cx="4737761" cy="2530395"/>
          </a:xfrm>
          <a:prstGeom prst="rect">
            <a:avLst/>
          </a:prstGeom>
        </p:spPr>
      </p:pic>
      <p:pic>
        <p:nvPicPr>
          <p:cNvPr id="41" name="Picture 40" descr="DSC_089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04799" y="3810000"/>
            <a:ext cx="4211951" cy="28194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3600" y="3886200"/>
            <a:ext cx="423949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43400" y="914400"/>
            <a:ext cx="4114800" cy="298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270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8600" y="914400"/>
            <a:ext cx="4170660" cy="3014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1295400" y="3429000"/>
            <a:ext cx="184973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OPA shot 100 </a:t>
            </a:r>
            <a:r>
              <a:rPr lang="en-US" sz="1600" dirty="0" err="1" smtClean="0">
                <a:solidFill>
                  <a:schemeClr val="bg1"/>
                </a:solidFill>
              </a:rPr>
              <a:t>mJ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334000" y="3352800"/>
            <a:ext cx="206659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ROD amp shot 10 J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+ OD 2 filter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200400" y="6172200"/>
            <a:ext cx="19752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/>
                </a:solidFill>
              </a:rPr>
              <a:t>System shot 188 J</a:t>
            </a:r>
          </a:p>
          <a:p>
            <a:r>
              <a:rPr lang="en-US" sz="1600" dirty="0" smtClean="0">
                <a:solidFill>
                  <a:schemeClr val="bg1"/>
                </a:solidFill>
              </a:rPr>
              <a:t>+ OD 3.6 filter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Side image of gas jet shows increasing brightness of the plasma </a:t>
            </a:r>
            <a:r>
              <a:rPr lang="en-US" dirty="0" smtClean="0"/>
              <a:t>~3mm </a:t>
            </a:r>
            <a:r>
              <a:rPr lang="en-US" dirty="0" smtClean="0"/>
              <a:t>below the nozzle</a:t>
            </a:r>
            <a:endParaRPr lang="en-US" dirty="0"/>
          </a:p>
        </p:txBody>
      </p:sp>
      <p:cxnSp>
        <p:nvCxnSpPr>
          <p:cNvPr id="14" name="Straight Arrow Connector 13"/>
          <p:cNvCxnSpPr/>
          <p:nvPr/>
        </p:nvCxnSpPr>
        <p:spPr bwMode="auto">
          <a:xfrm flipV="1">
            <a:off x="1447800" y="4191000"/>
            <a:ext cx="1981200" cy="533400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cxnSp>
        <p:nvCxnSpPr>
          <p:cNvPr id="16" name="Straight Arrow Connector 15"/>
          <p:cNvCxnSpPr/>
          <p:nvPr/>
        </p:nvCxnSpPr>
        <p:spPr bwMode="auto">
          <a:xfrm rot="10800000">
            <a:off x="5562600" y="5105400"/>
            <a:ext cx="1066800" cy="1588"/>
          </a:xfrm>
          <a:prstGeom prst="straightConnector1">
            <a:avLst/>
          </a:prstGeom>
          <a:solidFill>
            <a:schemeClr val="accent1"/>
          </a:solidFill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18" name="TextBox 17"/>
          <p:cNvSpPr txBox="1"/>
          <p:nvPr/>
        </p:nvSpPr>
        <p:spPr>
          <a:xfrm>
            <a:off x="6096000" y="49530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Laser input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0" y="47244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Gas nozzle edge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28600"/>
            <a:ext cx="8534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+mj-lt"/>
              </a:rPr>
              <a:t>The first </a:t>
            </a:r>
            <a:r>
              <a:rPr lang="en-US" sz="2400" dirty="0" smtClean="0">
                <a:latin typeface="+mj-lt"/>
              </a:rPr>
              <a:t>series of target </a:t>
            </a:r>
            <a:r>
              <a:rPr lang="en-US" sz="2400" dirty="0" smtClean="0">
                <a:latin typeface="+mj-lt"/>
              </a:rPr>
              <a:t>shots </a:t>
            </a:r>
            <a:r>
              <a:rPr lang="en-US" sz="2400" dirty="0" smtClean="0">
                <a:latin typeface="+mj-lt"/>
              </a:rPr>
              <a:t>on </a:t>
            </a:r>
            <a:r>
              <a:rPr lang="en-US" sz="2400" dirty="0" smtClean="0">
                <a:latin typeface="+mj-lt"/>
              </a:rPr>
              <a:t>CD</a:t>
            </a:r>
            <a:r>
              <a:rPr lang="en-US" sz="2400" baseline="-25000" dirty="0" smtClean="0">
                <a:latin typeface="+mj-lt"/>
              </a:rPr>
              <a:t>4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smtClean="0">
                <a:latin typeface="+mj-lt"/>
              </a:rPr>
              <a:t>clusters reached peak powers above 1.3 </a:t>
            </a:r>
            <a:r>
              <a:rPr lang="en-US" sz="2400" dirty="0" err="1" smtClean="0">
                <a:latin typeface="+mj-lt"/>
              </a:rPr>
              <a:t>Petawatt</a:t>
            </a:r>
            <a:endParaRPr lang="en-US" sz="24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715000" y="3962400"/>
            <a:ext cx="2971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FWHM = 130 </a:t>
            </a:r>
            <a:r>
              <a:rPr lang="en-US" dirty="0" err="1" smtClean="0"/>
              <a:t>fs</a:t>
            </a:r>
            <a:endParaRPr lang="en-US" dirty="0" smtClean="0"/>
          </a:p>
          <a:p>
            <a:pPr algn="ctr"/>
            <a:r>
              <a:rPr lang="en-US" dirty="0" smtClean="0"/>
              <a:t>(130-160fs typical) </a:t>
            </a:r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38799" y="4495800"/>
            <a:ext cx="2895601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 cstate="print"/>
          <a:srcRect l="25714" t="9524" r="10000" b="14286"/>
          <a:stretch>
            <a:fillRect/>
          </a:stretch>
        </p:blipFill>
        <p:spPr bwMode="auto">
          <a:xfrm>
            <a:off x="228600" y="4572000"/>
            <a:ext cx="2362200" cy="2099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/>
          <a:srcRect l="14286" t="9524" r="10000" b="12381"/>
          <a:stretch>
            <a:fillRect/>
          </a:stretch>
        </p:blipFill>
        <p:spPr bwMode="auto">
          <a:xfrm>
            <a:off x="2819400" y="4572000"/>
            <a:ext cx="2667000" cy="20631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1" name="Chart 10"/>
          <p:cNvGraphicFramePr/>
          <p:nvPr/>
        </p:nvGraphicFramePr>
        <p:xfrm>
          <a:off x="1371600" y="1219200"/>
          <a:ext cx="4572000" cy="27486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3" name="TextBox 12"/>
          <p:cNvSpPr txBox="1"/>
          <p:nvPr/>
        </p:nvSpPr>
        <p:spPr>
          <a:xfrm>
            <a:off x="0" y="4038600"/>
            <a:ext cx="2590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End chain near field image has 65% fill factor </a:t>
            </a:r>
          </a:p>
        </p:txBody>
      </p:sp>
      <p:sp>
        <p:nvSpPr>
          <p:cNvPr id="14" name="Oval 13"/>
          <p:cNvSpPr/>
          <p:nvPr/>
        </p:nvSpPr>
        <p:spPr bwMode="auto">
          <a:xfrm>
            <a:off x="457200" y="4572000"/>
            <a:ext cx="1752600" cy="1905000"/>
          </a:xfrm>
          <a:prstGeom prst="ellipse">
            <a:avLst/>
          </a:prstGeom>
          <a:noFill/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895600" y="4038600"/>
            <a:ext cx="2514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Focal spot has up to 25% </a:t>
            </a:r>
            <a:r>
              <a:rPr lang="en-US" dirty="0" err="1" smtClean="0"/>
              <a:t>Strehl</a:t>
            </a:r>
            <a:r>
              <a:rPr lang="en-US" dirty="0" smtClean="0"/>
              <a:t> ratio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65538" y="6227379"/>
            <a:ext cx="3124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>
                <a:solidFill>
                  <a:schemeClr val="bg1"/>
                </a:solidFill>
              </a:rPr>
              <a:t>22cm</a:t>
            </a:r>
          </a:p>
          <a:p>
            <a:r>
              <a:rPr lang="en-US" sz="1200" dirty="0" smtClean="0">
                <a:solidFill>
                  <a:schemeClr val="bg1"/>
                </a:solidFill>
              </a:rPr>
              <a:t>diameter</a:t>
            </a:r>
            <a:endParaRPr lang="en-US" sz="1200" dirty="0">
              <a:solidFill>
                <a:schemeClr val="bg1"/>
              </a:solidFill>
            </a:endParaRPr>
          </a:p>
        </p:txBody>
      </p:sp>
      <p:sp>
        <p:nvSpPr>
          <p:cNvPr id="17" name="Oval 16"/>
          <p:cNvSpPr/>
          <p:nvPr/>
        </p:nvSpPr>
        <p:spPr bwMode="auto">
          <a:xfrm>
            <a:off x="1981200" y="3124200"/>
            <a:ext cx="3505200" cy="609600"/>
          </a:xfrm>
          <a:prstGeom prst="ellipse">
            <a:avLst/>
          </a:prstGeom>
          <a:noFill/>
          <a:ln w="9525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181600" y="3276600"/>
            <a:ext cx="25146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Rod  amp shots </a:t>
            </a:r>
          </a:p>
        </p:txBody>
      </p:sp>
      <p:sp>
        <p:nvSpPr>
          <p:cNvPr id="19" name="Oval 18"/>
          <p:cNvSpPr/>
          <p:nvPr/>
        </p:nvSpPr>
        <p:spPr bwMode="auto">
          <a:xfrm rot="20670030">
            <a:off x="2060120" y="1502302"/>
            <a:ext cx="3505200" cy="1129818"/>
          </a:xfrm>
          <a:prstGeom prst="ellipse">
            <a:avLst/>
          </a:prstGeom>
          <a:noFill/>
          <a:ln w="127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562600" y="1371600"/>
            <a:ext cx="25146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 smtClean="0"/>
              <a:t>System shots up to 189.5 J 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High Bay from cap room ramp.TIF"/>
          <p:cNvPicPr>
            <a:picLocks noChangeAspect="1"/>
          </p:cNvPicPr>
          <p:nvPr/>
        </p:nvPicPr>
        <p:blipFill>
          <a:blip r:embed="rId2" cstate="print"/>
          <a:srcRect r="18227"/>
          <a:stretch>
            <a:fillRect/>
          </a:stretch>
        </p:blipFill>
        <p:spPr>
          <a:xfrm>
            <a:off x="2584737" y="1600200"/>
            <a:ext cx="5873463" cy="42672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 F#/3 focus target chamber will be </a:t>
            </a:r>
            <a:r>
              <a:rPr lang="en-US" dirty="0" smtClean="0"/>
              <a:t>added by 12/2010</a:t>
            </a:r>
            <a:endParaRPr lang="en-US" dirty="0"/>
          </a:p>
        </p:txBody>
      </p:sp>
      <p:sp>
        <p:nvSpPr>
          <p:cNvPr id="7" name="TextBox 41"/>
          <p:cNvSpPr txBox="1">
            <a:spLocks noChangeArrowheads="1"/>
          </p:cNvSpPr>
          <p:nvPr/>
        </p:nvSpPr>
        <p:spPr bwMode="auto">
          <a:xfrm>
            <a:off x="7373938" y="2494696"/>
            <a:ext cx="1306512" cy="338554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875213"/>
            <a:r>
              <a:rPr lang="en-US" sz="1600" b="1" dirty="0" smtClean="0">
                <a:solidFill>
                  <a:srgbClr val="4F81BD"/>
                </a:solidFill>
                <a:latin typeface="Helvetica" pitchFamily="34" charset="0"/>
              </a:rPr>
              <a:t>Laser bay</a:t>
            </a:r>
            <a:endParaRPr lang="en-US" sz="1600" b="1" dirty="0">
              <a:solidFill>
                <a:srgbClr val="4F81BD"/>
              </a:solidFill>
              <a:latin typeface="Helvetica" pitchFamily="34" charset="0"/>
            </a:endParaRPr>
          </a:p>
        </p:txBody>
      </p:sp>
      <p:sp>
        <p:nvSpPr>
          <p:cNvPr id="9" name="TextBox 34"/>
          <p:cNvSpPr txBox="1">
            <a:spLocks noChangeArrowheads="1"/>
          </p:cNvSpPr>
          <p:nvPr/>
        </p:nvSpPr>
        <p:spPr bwMode="auto">
          <a:xfrm>
            <a:off x="5181600" y="3106112"/>
            <a:ext cx="1570038" cy="307777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875213"/>
            <a:r>
              <a:rPr lang="en-US" sz="1400" b="1" dirty="0">
                <a:latin typeface="Helvetica" pitchFamily="34" charset="0"/>
              </a:rPr>
              <a:t>Compressor</a:t>
            </a:r>
          </a:p>
        </p:txBody>
      </p:sp>
      <p:sp>
        <p:nvSpPr>
          <p:cNvPr id="11" name="TextBox 41"/>
          <p:cNvSpPr txBox="1">
            <a:spLocks noChangeArrowheads="1"/>
          </p:cNvSpPr>
          <p:nvPr/>
        </p:nvSpPr>
        <p:spPr bwMode="auto">
          <a:xfrm>
            <a:off x="7454900" y="3962400"/>
            <a:ext cx="1689100" cy="523220"/>
          </a:xfrm>
          <a:prstGeom prst="rect">
            <a:avLst/>
          </a:prstGeom>
          <a:solidFill>
            <a:schemeClr val="bg1">
              <a:alpha val="85881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875213"/>
            <a:r>
              <a:rPr lang="en-US" sz="1400" b="1" dirty="0" smtClean="0">
                <a:latin typeface="Helvetica" pitchFamily="34" charset="0"/>
              </a:rPr>
              <a:t>F/40 focusing target system</a:t>
            </a:r>
            <a:endParaRPr lang="en-US" sz="1400" b="1" dirty="0">
              <a:latin typeface="Helvetica" pitchFamily="34" charset="0"/>
            </a:endParaRPr>
          </a:p>
        </p:txBody>
      </p:sp>
      <p:sp>
        <p:nvSpPr>
          <p:cNvPr id="12" name="TextBox 41"/>
          <p:cNvSpPr txBox="1">
            <a:spLocks noChangeArrowheads="1"/>
          </p:cNvSpPr>
          <p:nvPr/>
        </p:nvSpPr>
        <p:spPr bwMode="auto">
          <a:xfrm>
            <a:off x="6629400" y="5087312"/>
            <a:ext cx="946150" cy="523220"/>
          </a:xfrm>
          <a:prstGeom prst="rect">
            <a:avLst/>
          </a:prstGeom>
          <a:solidFill>
            <a:schemeClr val="bg1">
              <a:alpha val="85881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875213"/>
            <a:r>
              <a:rPr lang="en-US" sz="1400" b="1" dirty="0">
                <a:latin typeface="Helvetica" pitchFamily="34" charset="0"/>
              </a:rPr>
              <a:t>Target chamber</a:t>
            </a:r>
          </a:p>
        </p:txBody>
      </p:sp>
      <p:sp>
        <p:nvSpPr>
          <p:cNvPr id="16" name="TextBox 41"/>
          <p:cNvSpPr txBox="1">
            <a:spLocks noChangeArrowheads="1"/>
          </p:cNvSpPr>
          <p:nvPr/>
        </p:nvSpPr>
        <p:spPr bwMode="auto">
          <a:xfrm>
            <a:off x="3200400" y="2209800"/>
            <a:ext cx="1308100" cy="1077218"/>
          </a:xfrm>
          <a:prstGeom prst="rect">
            <a:avLst/>
          </a:prstGeom>
          <a:solidFill>
            <a:schemeClr val="bg1">
              <a:alpha val="85881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4875213"/>
            <a:r>
              <a:rPr lang="en-US" sz="1600" b="1" dirty="0" smtClean="0">
                <a:solidFill>
                  <a:srgbClr val="FF0000"/>
                </a:solidFill>
                <a:latin typeface="Helvetica" pitchFamily="34" charset="0"/>
              </a:rPr>
              <a:t>F/3 focusing target system</a:t>
            </a:r>
            <a:endParaRPr lang="en-US" sz="1600" b="1" dirty="0">
              <a:solidFill>
                <a:srgbClr val="FF0000"/>
              </a:solidFill>
              <a:latin typeface="Helvetica" pitchFamily="34" charset="0"/>
            </a:endParaRPr>
          </a:p>
        </p:txBody>
      </p:sp>
      <p:sp>
        <p:nvSpPr>
          <p:cNvPr id="19" name="TextBox 41"/>
          <p:cNvSpPr txBox="1">
            <a:spLocks noChangeArrowheads="1"/>
          </p:cNvSpPr>
          <p:nvPr/>
        </p:nvSpPr>
        <p:spPr bwMode="auto">
          <a:xfrm>
            <a:off x="4990312" y="5290512"/>
            <a:ext cx="1306512" cy="338554"/>
          </a:xfrm>
          <a:prstGeom prst="rect">
            <a:avLst/>
          </a:prstGeom>
          <a:solidFill>
            <a:schemeClr val="bg1">
              <a:alpha val="70195"/>
            </a:schemeClr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defTabSz="4875213"/>
            <a:r>
              <a:rPr lang="en-US" sz="1600" b="1" dirty="0" smtClean="0">
                <a:solidFill>
                  <a:schemeClr val="accent1"/>
                </a:solidFill>
                <a:latin typeface="Helvetica" pitchFamily="34" charset="0"/>
              </a:rPr>
              <a:t>Target bay</a:t>
            </a:r>
            <a:endParaRPr lang="en-US" sz="1600" b="1" dirty="0">
              <a:solidFill>
                <a:schemeClr val="accent1"/>
              </a:solidFill>
              <a:latin typeface="Helvetica" pitchFamily="34" charset="0"/>
            </a:endParaRPr>
          </a:p>
        </p:txBody>
      </p:sp>
      <p:pic>
        <p:nvPicPr>
          <p:cNvPr id="14" name="Picture 7" descr="Sputnik.JPG"/>
          <p:cNvPicPr>
            <a:picLocks noChangeAspect="1"/>
          </p:cNvPicPr>
          <p:nvPr/>
        </p:nvPicPr>
        <p:blipFill>
          <a:blip r:embed="rId3" cstate="print">
            <a:lum bright="20000" contrast="10000"/>
          </a:blip>
          <a:srcRect l="20639" t="7862" r="26290" b="17445"/>
          <a:stretch>
            <a:fillRect/>
          </a:stretch>
        </p:blipFill>
        <p:spPr bwMode="auto">
          <a:xfrm>
            <a:off x="228600" y="1447799"/>
            <a:ext cx="2057400" cy="217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Rectangle 8"/>
          <p:cNvSpPr>
            <a:spLocks noChangeArrowheads="1"/>
          </p:cNvSpPr>
          <p:nvPr/>
        </p:nvSpPr>
        <p:spPr bwMode="auto">
          <a:xfrm>
            <a:off x="381000" y="3200400"/>
            <a:ext cx="931665" cy="30777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chamber</a:t>
            </a:r>
            <a:endParaRPr lang="en-US" b="1" dirty="0">
              <a:latin typeface="Arial"/>
              <a:cs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/>
          <a:srcRect l="36166" t="32000" r="38667" b="17000"/>
          <a:stretch>
            <a:fillRect/>
          </a:stretch>
        </p:blipFill>
        <p:spPr>
          <a:xfrm>
            <a:off x="228600" y="3729196"/>
            <a:ext cx="2057400" cy="2779534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304800" y="5715000"/>
            <a:ext cx="191770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Diamond-turned parabola</a:t>
            </a:r>
            <a:endParaRPr lang="en-US" b="1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6" name="Rectangle 1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Alternate silicate glasses </a:t>
            </a:r>
            <a:r>
              <a:rPr lang="en-US" dirty="0" smtClean="0"/>
              <a:t>improve mixed glass bandwidth</a:t>
            </a:r>
            <a:endParaRPr lang="en-US" dirty="0"/>
          </a:p>
        </p:txBody>
      </p:sp>
      <p:pic>
        <p:nvPicPr>
          <p:cNvPr id="3089" name="Picture 17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 r="5063"/>
          <a:stretch>
            <a:fillRect/>
          </a:stretch>
        </p:blipFill>
        <p:spPr>
          <a:xfrm>
            <a:off x="-228600" y="1447800"/>
            <a:ext cx="6172200" cy="4651375"/>
          </a:xfrm>
          <a:noFill/>
          <a:ln/>
        </p:spPr>
      </p:pic>
      <p:sp>
        <p:nvSpPr>
          <p:cNvPr id="3087" name="Text Box 15"/>
          <p:cNvSpPr txBox="1">
            <a:spLocks noChangeArrowheads="1"/>
          </p:cNvSpPr>
          <p:nvPr/>
        </p:nvSpPr>
        <p:spPr bwMode="auto">
          <a:xfrm>
            <a:off x="1066800" y="1143000"/>
            <a:ext cx="5943600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>
                <a:solidFill>
                  <a:srgbClr val="FF3300"/>
                </a:solidFill>
              </a:rPr>
              <a:t>Alternative silicate</a:t>
            </a:r>
            <a:r>
              <a:rPr lang="en-US" dirty="0"/>
              <a:t> has </a:t>
            </a:r>
            <a:r>
              <a:rPr lang="en-US" u="sng" dirty="0"/>
              <a:t>broader spectrum</a:t>
            </a:r>
            <a:r>
              <a:rPr lang="en-US" dirty="0"/>
              <a:t> and </a:t>
            </a:r>
            <a:r>
              <a:rPr lang="en-US" u="sng" dirty="0"/>
              <a:t>larger separation</a:t>
            </a:r>
            <a:r>
              <a:rPr lang="en-US" dirty="0"/>
              <a:t> form</a:t>
            </a:r>
            <a:r>
              <a:rPr lang="en-US" dirty="0">
                <a:solidFill>
                  <a:schemeClr val="accent2"/>
                </a:solidFill>
              </a:rPr>
              <a:t> phosphate</a:t>
            </a:r>
            <a:r>
              <a:rPr lang="en-US" dirty="0"/>
              <a:t> fluorescence peak than </a:t>
            </a:r>
            <a:r>
              <a:rPr lang="en-US" dirty="0">
                <a:solidFill>
                  <a:srgbClr val="009900"/>
                </a:solidFill>
              </a:rPr>
              <a:t>standard silicate glass</a:t>
            </a:r>
          </a:p>
        </p:txBody>
      </p:sp>
      <p:sp>
        <p:nvSpPr>
          <p:cNvPr id="3088" name="Text Box 16"/>
          <p:cNvSpPr txBox="1">
            <a:spLocks noChangeArrowheads="1"/>
          </p:cNvSpPr>
          <p:nvPr/>
        </p:nvSpPr>
        <p:spPr bwMode="auto">
          <a:xfrm>
            <a:off x="6096000" y="1752600"/>
            <a:ext cx="2819400" cy="2317750"/>
          </a:xfrm>
          <a:prstGeom prst="rect">
            <a:avLst/>
          </a:prstGeom>
          <a:noFill/>
          <a:ln w="28575">
            <a:solidFill>
              <a:srgbClr val="FF3300"/>
            </a:solidFill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dirty="0"/>
              <a:t>Key properties are reasonable:</a:t>
            </a:r>
          </a:p>
          <a:p>
            <a:pPr>
              <a:buFontTx/>
              <a:buChar char="•"/>
            </a:pPr>
            <a:r>
              <a:rPr lang="en-US" dirty="0"/>
              <a:t>cross section (~70%)</a:t>
            </a:r>
          </a:p>
          <a:p>
            <a:pPr>
              <a:buFontTx/>
              <a:buChar char="•"/>
            </a:pPr>
            <a:r>
              <a:rPr lang="en-US" dirty="0"/>
              <a:t>n2 ( x 1.5-2 )</a:t>
            </a:r>
          </a:p>
          <a:p>
            <a:pPr>
              <a:buFontTx/>
              <a:buChar char="•"/>
            </a:pPr>
            <a:r>
              <a:rPr lang="en-US" dirty="0"/>
              <a:t>Lifetime long enough</a:t>
            </a:r>
          </a:p>
          <a:p>
            <a:pPr>
              <a:buFontTx/>
              <a:buChar char="•"/>
            </a:pPr>
            <a:r>
              <a:rPr lang="en-US" dirty="0"/>
              <a:t>Good thermal prop.</a:t>
            </a:r>
          </a:p>
          <a:p>
            <a:pPr>
              <a:buFontTx/>
              <a:buChar char="•"/>
            </a:pPr>
            <a:r>
              <a:rPr lang="en-US" dirty="0"/>
              <a:t>Good mechanical prop.</a:t>
            </a:r>
          </a:p>
          <a:p>
            <a:pPr>
              <a:buFontTx/>
              <a:buChar char="•"/>
            </a:pPr>
            <a:r>
              <a:rPr lang="en-US" dirty="0"/>
              <a:t>Good optical properties</a:t>
            </a:r>
          </a:p>
        </p:txBody>
      </p:sp>
      <p:sp>
        <p:nvSpPr>
          <p:cNvPr id="3102" name="Text Box 30"/>
          <p:cNvSpPr txBox="1">
            <a:spLocks noChangeArrowheads="1"/>
          </p:cNvSpPr>
          <p:nvPr/>
        </p:nvSpPr>
        <p:spPr bwMode="auto">
          <a:xfrm>
            <a:off x="6172200" y="3581400"/>
            <a:ext cx="26336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/>
            <a:r>
              <a:rPr lang="en-US" sz="1200" b="1" dirty="0">
                <a:latin typeface="Helvetica" pitchFamily="34" charset="0"/>
              </a:rPr>
              <a:t>S. </a:t>
            </a:r>
            <a:r>
              <a:rPr lang="en-US" sz="1200" b="1" dirty="0" err="1">
                <a:latin typeface="Helvetica" pitchFamily="34" charset="0"/>
              </a:rPr>
              <a:t>E.Stokowski</a:t>
            </a:r>
            <a:r>
              <a:rPr lang="en-US" sz="1200" dirty="0">
                <a:latin typeface="Helvetica" pitchFamily="34" charset="0"/>
              </a:rPr>
              <a:t>, </a:t>
            </a:r>
            <a:r>
              <a:rPr lang="en-US" sz="1200" b="1" dirty="0">
                <a:latin typeface="Helvetica" pitchFamily="34" charset="0"/>
              </a:rPr>
              <a:t>et. al</a:t>
            </a:r>
            <a:r>
              <a:rPr lang="en-US" sz="1200" dirty="0">
                <a:latin typeface="Helvetica" pitchFamily="34" charset="0"/>
              </a:rPr>
              <a:t>, LLNL-M-95, </a:t>
            </a:r>
          </a:p>
          <a:p>
            <a:pPr algn="ctr"/>
            <a:r>
              <a:rPr lang="en-US" sz="1200" dirty="0">
                <a:latin typeface="Helvetica" pitchFamily="34" charset="0"/>
              </a:rPr>
              <a:t>Laser Glass Handbook 1981</a:t>
            </a:r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6172200" y="4267200"/>
            <a:ext cx="2362200" cy="18158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New glass </a:t>
            </a:r>
            <a:r>
              <a:rPr lang="en-US" dirty="0" smtClean="0"/>
              <a:t>sample made and tested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Work in progress with SCHOTT for further broad bandwidth glass  improvements  and  manufacturing of mid size rods</a:t>
            </a:r>
            <a:endParaRPr lang="en-US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7391400" cy="715963"/>
          </a:xfrm>
        </p:spPr>
        <p:txBody>
          <a:bodyPr/>
          <a:lstStyle/>
          <a:p>
            <a:r>
              <a:rPr lang="en-US" dirty="0" smtClean="0"/>
              <a:t>Large gain in mixed glass can sustain bandwidth for </a:t>
            </a:r>
            <a:r>
              <a:rPr lang="en-US" dirty="0" smtClean="0"/>
              <a:t>&lt;100 </a:t>
            </a:r>
            <a:r>
              <a:rPr lang="en-US" dirty="0" err="1" smtClean="0"/>
              <a:t>fs</a:t>
            </a:r>
            <a:r>
              <a:rPr lang="en-US" dirty="0" smtClean="0"/>
              <a:t> pulse duration</a:t>
            </a:r>
            <a:endParaRPr lang="en-US" dirty="0"/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-152400" y="2057400"/>
            <a:ext cx="3505200" cy="1920875"/>
            <a:chOff x="288" y="1440"/>
            <a:chExt cx="2736" cy="1594"/>
          </a:xfrm>
        </p:grpSpPr>
        <p:pic>
          <p:nvPicPr>
            <p:cNvPr id="73" name="Picture 5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288" y="1440"/>
              <a:ext cx="2736" cy="15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74" name="Freeform 7"/>
            <p:cNvSpPr>
              <a:spLocks/>
            </p:cNvSpPr>
            <p:nvPr/>
          </p:nvSpPr>
          <p:spPr bwMode="auto">
            <a:xfrm>
              <a:off x="652" y="1641"/>
              <a:ext cx="2036" cy="1245"/>
            </a:xfrm>
            <a:custGeom>
              <a:avLst/>
              <a:gdLst/>
              <a:ahLst/>
              <a:cxnLst>
                <a:cxn ang="0">
                  <a:pos x="0" y="1195"/>
                </a:cxn>
                <a:cxn ang="0">
                  <a:pos x="112" y="1191"/>
                </a:cxn>
                <a:cxn ang="0">
                  <a:pos x="272" y="1071"/>
                </a:cxn>
                <a:cxn ang="0">
                  <a:pos x="380" y="183"/>
                </a:cxn>
                <a:cxn ang="0">
                  <a:pos x="488" y="55"/>
                </a:cxn>
                <a:cxn ang="0">
                  <a:pos x="1044" y="23"/>
                </a:cxn>
                <a:cxn ang="0">
                  <a:pos x="1588" y="43"/>
                </a:cxn>
                <a:cxn ang="0">
                  <a:pos x="1732" y="283"/>
                </a:cxn>
                <a:cxn ang="0">
                  <a:pos x="1816" y="1095"/>
                </a:cxn>
                <a:cxn ang="0">
                  <a:pos x="1860" y="1183"/>
                </a:cxn>
                <a:cxn ang="0">
                  <a:pos x="2036" y="1191"/>
                </a:cxn>
              </a:cxnLst>
              <a:rect l="0" t="0" r="r" b="b"/>
              <a:pathLst>
                <a:path w="2036" h="1245">
                  <a:moveTo>
                    <a:pt x="0" y="1195"/>
                  </a:moveTo>
                  <a:cubicBezTo>
                    <a:pt x="18" y="1194"/>
                    <a:pt x="67" y="1212"/>
                    <a:pt x="112" y="1191"/>
                  </a:cubicBezTo>
                  <a:cubicBezTo>
                    <a:pt x="157" y="1170"/>
                    <a:pt x="227" y="1239"/>
                    <a:pt x="272" y="1071"/>
                  </a:cubicBezTo>
                  <a:cubicBezTo>
                    <a:pt x="317" y="903"/>
                    <a:pt x="344" y="352"/>
                    <a:pt x="380" y="183"/>
                  </a:cubicBezTo>
                  <a:cubicBezTo>
                    <a:pt x="416" y="14"/>
                    <a:pt x="377" y="82"/>
                    <a:pt x="488" y="55"/>
                  </a:cubicBezTo>
                  <a:cubicBezTo>
                    <a:pt x="599" y="28"/>
                    <a:pt x="861" y="25"/>
                    <a:pt x="1044" y="23"/>
                  </a:cubicBezTo>
                  <a:cubicBezTo>
                    <a:pt x="1227" y="21"/>
                    <a:pt x="1473" y="0"/>
                    <a:pt x="1588" y="43"/>
                  </a:cubicBezTo>
                  <a:cubicBezTo>
                    <a:pt x="1703" y="86"/>
                    <a:pt x="1694" y="108"/>
                    <a:pt x="1732" y="283"/>
                  </a:cubicBezTo>
                  <a:cubicBezTo>
                    <a:pt x="1770" y="458"/>
                    <a:pt x="1795" y="945"/>
                    <a:pt x="1816" y="1095"/>
                  </a:cubicBezTo>
                  <a:cubicBezTo>
                    <a:pt x="1837" y="1245"/>
                    <a:pt x="1823" y="1167"/>
                    <a:pt x="1860" y="1183"/>
                  </a:cubicBezTo>
                  <a:cubicBezTo>
                    <a:pt x="1897" y="1199"/>
                    <a:pt x="1999" y="1189"/>
                    <a:pt x="2036" y="1191"/>
                  </a:cubicBezTo>
                </a:path>
              </a:pathLst>
            </a:custGeom>
            <a:noFill/>
            <a:ln w="28575" cmpd="sng">
              <a:solidFill>
                <a:srgbClr val="FF6600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5" name="Text Box 12"/>
          <p:cNvSpPr txBox="1">
            <a:spLocks noChangeArrowheads="1"/>
          </p:cNvSpPr>
          <p:nvPr/>
        </p:nvSpPr>
        <p:spPr bwMode="auto">
          <a:xfrm>
            <a:off x="228600" y="4343400"/>
            <a:ext cx="2819400" cy="1474788"/>
          </a:xfrm>
          <a:prstGeom prst="rect">
            <a:avLst/>
          </a:prstGeom>
          <a:noFill/>
          <a:ln w="9525">
            <a:solidFill>
              <a:schemeClr val="accent2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sz="1800" dirty="0">
                <a:solidFill>
                  <a:srgbClr val="006600"/>
                </a:solidFill>
                <a:latin typeface="Arial" pitchFamily="34" charset="0"/>
              </a:rPr>
              <a:t>100fs/ 16nm is commercially available</a:t>
            </a:r>
          </a:p>
          <a:p>
            <a:pPr>
              <a:buFontTx/>
              <a:buChar char="•"/>
            </a:pPr>
            <a:r>
              <a:rPr lang="en-US" sz="1800" dirty="0">
                <a:solidFill>
                  <a:srgbClr val="C56403"/>
                </a:solidFill>
                <a:latin typeface="Arial" pitchFamily="34" charset="0"/>
              </a:rPr>
              <a:t>Saturated beam (30 nm super Gaussian</a:t>
            </a:r>
          </a:p>
          <a:p>
            <a:pPr>
              <a:buFontTx/>
              <a:buChar char="•"/>
            </a:pPr>
            <a:r>
              <a:rPr lang="en-US" sz="1800" dirty="0">
                <a:solidFill>
                  <a:srgbClr val="0000FF"/>
                </a:solidFill>
                <a:latin typeface="Arial" pitchFamily="34" charset="0"/>
              </a:rPr>
              <a:t>Shaped spectrum</a:t>
            </a:r>
          </a:p>
        </p:txBody>
      </p:sp>
      <p:grpSp>
        <p:nvGrpSpPr>
          <p:cNvPr id="4" name="Group 44"/>
          <p:cNvGrpSpPr>
            <a:grpSpLocks/>
          </p:cNvGrpSpPr>
          <p:nvPr/>
        </p:nvGrpSpPr>
        <p:grpSpPr bwMode="auto">
          <a:xfrm>
            <a:off x="3581400" y="1752600"/>
            <a:ext cx="5334000" cy="4124325"/>
            <a:chOff x="5105400" y="1143000"/>
            <a:chExt cx="3962400" cy="2752725"/>
          </a:xfrm>
        </p:grpSpPr>
        <p:pic>
          <p:nvPicPr>
            <p:cNvPr id="79" name="Picture 20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257800" y="1143000"/>
              <a:ext cx="3810000" cy="27527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80" name="Picture 21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5105400" y="1295400"/>
              <a:ext cx="180975" cy="2266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81" name="Text Box 30"/>
          <p:cNvSpPr txBox="1">
            <a:spLocks noChangeArrowheads="1"/>
          </p:cNvSpPr>
          <p:nvPr/>
        </p:nvSpPr>
        <p:spPr bwMode="auto">
          <a:xfrm>
            <a:off x="4343400" y="6096000"/>
            <a:ext cx="3505200" cy="400110"/>
          </a:xfrm>
          <a:prstGeom prst="rect">
            <a:avLst/>
          </a:prstGeom>
          <a:solidFill>
            <a:schemeClr val="bg1"/>
          </a:solidFill>
          <a:ln w="9525">
            <a:solidFill>
              <a:schemeClr val="bg2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2000" dirty="0"/>
              <a:t>Sub 120 </a:t>
            </a:r>
            <a:r>
              <a:rPr lang="en-US" sz="2000" dirty="0" err="1"/>
              <a:t>fs</a:t>
            </a:r>
            <a:r>
              <a:rPr lang="en-US" sz="2000" dirty="0"/>
              <a:t> with gain ~ </a:t>
            </a:r>
            <a:r>
              <a:rPr lang="en-US" sz="2000" dirty="0" smtClean="0"/>
              <a:t>10</a:t>
            </a:r>
            <a:r>
              <a:rPr lang="en-US" sz="2000" baseline="30000" dirty="0" smtClean="0"/>
              <a:t>7 </a:t>
            </a:r>
            <a:r>
              <a:rPr lang="en-US" sz="2000" dirty="0" smtClean="0"/>
              <a:t>!</a:t>
            </a:r>
            <a:endParaRPr lang="en-US" sz="2000" dirty="0"/>
          </a:p>
        </p:txBody>
      </p:sp>
      <p:sp>
        <p:nvSpPr>
          <p:cNvPr id="82" name="Freeform 22"/>
          <p:cNvSpPr>
            <a:spLocks/>
          </p:cNvSpPr>
          <p:nvPr/>
        </p:nvSpPr>
        <p:spPr bwMode="auto">
          <a:xfrm>
            <a:off x="3886200" y="4343400"/>
            <a:ext cx="4800600" cy="771525"/>
          </a:xfrm>
          <a:custGeom>
            <a:avLst/>
            <a:gdLst>
              <a:gd name="T0" fmla="*/ 0 w 2228"/>
              <a:gd name="T1" fmla="*/ 436 h 436"/>
              <a:gd name="T2" fmla="*/ 928 w 2228"/>
              <a:gd name="T3" fmla="*/ 212 h 436"/>
              <a:gd name="T4" fmla="*/ 1244 w 2228"/>
              <a:gd name="T5" fmla="*/ 144 h 436"/>
              <a:gd name="T6" fmla="*/ 1560 w 2228"/>
              <a:gd name="T7" fmla="*/ 88 h 436"/>
              <a:gd name="T8" fmla="*/ 1872 w 2228"/>
              <a:gd name="T9" fmla="*/ 44 h 436"/>
              <a:gd name="T10" fmla="*/ 2228 w 2228"/>
              <a:gd name="T11" fmla="*/ 0 h 436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2228"/>
              <a:gd name="T19" fmla="*/ 0 h 436"/>
              <a:gd name="T20" fmla="*/ 2228 w 2228"/>
              <a:gd name="T21" fmla="*/ 436 h 436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2228" h="436">
                <a:moveTo>
                  <a:pt x="0" y="436"/>
                </a:moveTo>
                <a:lnTo>
                  <a:pt x="928" y="212"/>
                </a:lnTo>
                <a:lnTo>
                  <a:pt x="1244" y="144"/>
                </a:lnTo>
                <a:lnTo>
                  <a:pt x="1560" y="88"/>
                </a:lnTo>
                <a:lnTo>
                  <a:pt x="1872" y="44"/>
                </a:lnTo>
                <a:lnTo>
                  <a:pt x="2228" y="0"/>
                </a:lnTo>
              </a:path>
            </a:pathLst>
          </a:custGeom>
          <a:noFill/>
          <a:ln w="28575">
            <a:solidFill>
              <a:srgbClr val="FF99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83" name="Text Box 30"/>
          <p:cNvSpPr txBox="1">
            <a:spLocks noChangeArrowheads="1"/>
          </p:cNvSpPr>
          <p:nvPr/>
        </p:nvSpPr>
        <p:spPr bwMode="auto">
          <a:xfrm>
            <a:off x="3886200" y="1106269"/>
            <a:ext cx="48768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Pulse duration for various mixed glasses and seed spectrum shaping</a:t>
            </a:r>
            <a:endParaRPr lang="en-US" sz="1600" baseline="30000" dirty="0"/>
          </a:p>
        </p:txBody>
      </p:sp>
      <p:sp>
        <p:nvSpPr>
          <p:cNvPr id="84" name="Text Box 30"/>
          <p:cNvSpPr txBox="1">
            <a:spLocks noChangeArrowheads="1"/>
          </p:cNvSpPr>
          <p:nvPr/>
        </p:nvSpPr>
        <p:spPr bwMode="auto">
          <a:xfrm>
            <a:off x="6096000" y="4572000"/>
            <a:ext cx="2743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K824 /phosphate mix with modest shaping</a:t>
            </a:r>
            <a:endParaRPr lang="en-US" sz="1600" baseline="30000" dirty="0">
              <a:solidFill>
                <a:srgbClr val="FF0000"/>
              </a:solidFill>
            </a:endParaRPr>
          </a:p>
        </p:txBody>
      </p:sp>
      <p:sp>
        <p:nvSpPr>
          <p:cNvPr id="14" name="Text Box 30"/>
          <p:cNvSpPr txBox="1">
            <a:spLocks noChangeArrowheads="1"/>
          </p:cNvSpPr>
          <p:nvPr/>
        </p:nvSpPr>
        <p:spPr bwMode="auto">
          <a:xfrm>
            <a:off x="152400" y="1295400"/>
            <a:ext cx="30480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 smtClean="0"/>
              <a:t>Choice for basic seed </a:t>
            </a:r>
            <a:r>
              <a:rPr lang="en-US" sz="1600" dirty="0" smtClean="0"/>
              <a:t>spectrum shaping</a:t>
            </a:r>
            <a:endParaRPr lang="en-US" sz="1600" baseline="30000" dirty="0"/>
          </a:p>
        </p:txBody>
      </p:sp>
      <p:sp>
        <p:nvSpPr>
          <p:cNvPr id="15" name="Oval 14"/>
          <p:cNvSpPr/>
          <p:nvPr/>
        </p:nvSpPr>
        <p:spPr bwMode="auto">
          <a:xfrm>
            <a:off x="4800600" y="3352800"/>
            <a:ext cx="228600" cy="1143000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16" name="Oval 15"/>
          <p:cNvSpPr/>
          <p:nvPr/>
        </p:nvSpPr>
        <p:spPr bwMode="auto">
          <a:xfrm rot="21025838">
            <a:off x="5712886" y="4241958"/>
            <a:ext cx="1675283" cy="457200"/>
          </a:xfrm>
          <a:prstGeom prst="ellipse">
            <a:avLst/>
          </a:prstGeom>
          <a:noFill/>
          <a:ln w="38100" cap="flat" cmpd="sng" algn="ctr">
            <a:solidFill>
              <a:srgbClr val="FFC00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14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Nd:Glass</a:t>
            </a:r>
            <a:r>
              <a:rPr lang="en-US" dirty="0" smtClean="0"/>
              <a:t> </a:t>
            </a:r>
            <a:r>
              <a:rPr lang="en-US" dirty="0" err="1" smtClean="0"/>
              <a:t>petawatt</a:t>
            </a:r>
            <a:r>
              <a:rPr lang="en-US" dirty="0" smtClean="0"/>
              <a:t> </a:t>
            </a:r>
            <a:r>
              <a:rPr lang="en-US" dirty="0" smtClean="0"/>
              <a:t>lasers </a:t>
            </a:r>
            <a:r>
              <a:rPr lang="en-US" dirty="0" smtClean="0"/>
              <a:t>have the potential for scalability to multi </a:t>
            </a:r>
            <a:r>
              <a:rPr lang="en-US" dirty="0" err="1" smtClean="0"/>
              <a:t>petawatt</a:t>
            </a:r>
            <a:r>
              <a:rPr lang="en-US" dirty="0" smtClean="0"/>
              <a:t> lasers</a:t>
            </a:r>
            <a:endParaRPr lang="en-US" dirty="0"/>
          </a:p>
        </p:txBody>
      </p:sp>
      <p:pic>
        <p:nvPicPr>
          <p:cNvPr id="1026" name="Picture 2" descr="NIF Laser Ba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43600" y="4267200"/>
            <a:ext cx="2130652" cy="1600200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5562600" y="5867400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NIF</a:t>
            </a:r>
            <a:r>
              <a:rPr lang="en-US" sz="1600" dirty="0" smtClean="0">
                <a:latin typeface="+mj-lt"/>
              </a:rPr>
              <a:t> </a:t>
            </a:r>
            <a:r>
              <a:rPr lang="en-US" sz="1600" dirty="0" smtClean="0">
                <a:latin typeface="+mj-lt"/>
              </a:rPr>
              <a:t>glass laser</a:t>
            </a:r>
            <a:endParaRPr lang="en-US" sz="1600" dirty="0">
              <a:latin typeface="+mj-lt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066800" y="4191000"/>
            <a:ext cx="3581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dirty="0" smtClean="0"/>
              <a:t>Glass lasers have demonstrated above 26kJ </a:t>
            </a:r>
            <a:r>
              <a:rPr lang="en-US" dirty="0" smtClean="0"/>
              <a:t>energy in a single </a:t>
            </a:r>
            <a:r>
              <a:rPr lang="en-US" dirty="0" smtClean="0"/>
              <a:t>beam </a:t>
            </a:r>
            <a:r>
              <a:rPr lang="en-US" dirty="0" smtClean="0"/>
              <a:t>line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High bandwidth possible </a:t>
            </a:r>
          </a:p>
          <a:p>
            <a:pPr>
              <a:buFont typeface="Wingdings" pitchFamily="2" charset="2"/>
              <a:buChar char="Ø"/>
            </a:pPr>
            <a:r>
              <a:rPr lang="en-US" dirty="0" smtClean="0"/>
              <a:t>Requires tiling (~3x5) of large gratings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533400" y="11430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 smtClean="0">
                <a:latin typeface="+mj-lt"/>
              </a:rPr>
              <a:t>10 PW class laser</a:t>
            </a:r>
            <a:endParaRPr lang="en-US" sz="1800" dirty="0">
              <a:latin typeface="+mj-lt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990600" y="1600200"/>
            <a:ext cx="42672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n-US" dirty="0" smtClean="0"/>
              <a:t>2.2 KJ demonstrated at LLE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130 </a:t>
            </a:r>
            <a:r>
              <a:rPr lang="en-US" dirty="0" err="1" smtClean="0"/>
              <a:t>fs</a:t>
            </a:r>
            <a:r>
              <a:rPr lang="en-US" dirty="0" smtClean="0"/>
              <a:t> demonstrated at UT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Shorter pulses and higher bandwidth possible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1.5 m tiled gratings demonstrated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1.5 m single grating feasible</a:t>
            </a:r>
          </a:p>
          <a:p>
            <a:pPr>
              <a:buFont typeface="Wingdings" pitchFamily="2" charset="2"/>
              <a:buChar char="ü"/>
            </a:pPr>
            <a:r>
              <a:rPr lang="en-US" dirty="0" smtClean="0"/>
              <a:t>85 % compressor transmission demonstrated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57200" y="3657600"/>
            <a:ext cx="4191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en-US" sz="1800" dirty="0" smtClean="0">
                <a:latin typeface="+mj-lt"/>
              </a:rPr>
              <a:t>100 PW class laser</a:t>
            </a:r>
            <a:endParaRPr lang="en-US" sz="1800" dirty="0">
              <a:latin typeface="+mj-lt"/>
            </a:endParaRPr>
          </a:p>
        </p:txBody>
      </p:sp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 cstate="print"/>
          <a:srcRect l="53125" t="22000" r="10938" b="7333"/>
          <a:stretch>
            <a:fillRect/>
          </a:stretch>
        </p:blipFill>
        <p:spPr bwMode="auto">
          <a:xfrm>
            <a:off x="5715000" y="1143001"/>
            <a:ext cx="1851804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791200" y="3242846"/>
            <a:ext cx="3352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latin typeface="+mj-lt"/>
              </a:rPr>
              <a:t>LLE grating assembly</a:t>
            </a:r>
            <a:endParaRPr lang="en-US" sz="1600" dirty="0">
              <a:latin typeface="+mj-lt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Glass Hybrid Optical Scaled </a:t>
            </a:r>
            <a:r>
              <a:rPr lang="en-US" dirty="0" err="1" smtClean="0"/>
              <a:t>Testbed</a:t>
            </a:r>
            <a:r>
              <a:rPr lang="en-US" dirty="0" smtClean="0"/>
              <a:t> (GHOST) laser provides lower energy and higher repetition rate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5562600" y="1143000"/>
            <a:ext cx="3171848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/>
            <a:r>
              <a:rPr lang="en-US" b="1" dirty="0" smtClean="0">
                <a:latin typeface="Arial"/>
                <a:cs typeface="Arial"/>
              </a:rPr>
              <a:t>Mixed glass rod amplified:</a:t>
            </a:r>
          </a:p>
          <a:p>
            <a:pPr marL="800100" lvl="1" indent="-342900">
              <a:buFont typeface="Arial"/>
              <a:buChar char="•"/>
            </a:pPr>
            <a:r>
              <a:rPr lang="en-US" b="1" dirty="0" err="1" smtClean="0">
                <a:latin typeface="Arial"/>
                <a:cs typeface="Arial"/>
              </a:rPr>
              <a:t>Pulsewidth</a:t>
            </a:r>
            <a:r>
              <a:rPr lang="en-US" b="1" dirty="0" smtClean="0">
                <a:latin typeface="Arial"/>
                <a:cs typeface="Arial"/>
              </a:rPr>
              <a:t>: 115 </a:t>
            </a:r>
            <a:r>
              <a:rPr lang="en-US" b="1" dirty="0" err="1" smtClean="0">
                <a:latin typeface="Arial"/>
                <a:cs typeface="Arial"/>
              </a:rPr>
              <a:t>fs</a:t>
            </a:r>
            <a:endParaRPr lang="en-US" b="1" dirty="0" smtClean="0">
              <a:latin typeface="Arial"/>
              <a:cs typeface="Arial"/>
            </a:endParaRPr>
          </a:p>
          <a:p>
            <a:pPr marL="800100" lvl="1" indent="-34290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Rate: 1 shot / minute</a:t>
            </a:r>
          </a:p>
          <a:p>
            <a:pPr marL="800100" lvl="1" indent="-34290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Energy: 2 to 3 Joule</a:t>
            </a:r>
          </a:p>
          <a:p>
            <a:pPr marL="342900" indent="-342900">
              <a:buFont typeface="Arial"/>
              <a:buChar char="•"/>
            </a:pPr>
            <a:endParaRPr lang="en-US" b="1" dirty="0" smtClean="0">
              <a:latin typeface="Arial"/>
              <a:cs typeface="Arial"/>
            </a:endParaRPr>
          </a:p>
          <a:p>
            <a:pPr marL="342900" indent="-342900"/>
            <a:r>
              <a:rPr lang="en-US" b="1" dirty="0" smtClean="0">
                <a:latin typeface="Arial"/>
                <a:cs typeface="Arial"/>
              </a:rPr>
              <a:t>OPA only: </a:t>
            </a:r>
          </a:p>
          <a:p>
            <a:pPr marL="800100" lvl="1" indent="-34290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80 </a:t>
            </a:r>
            <a:r>
              <a:rPr lang="en-US" b="1" dirty="0" err="1" smtClean="0">
                <a:latin typeface="Arial"/>
                <a:cs typeface="Arial"/>
              </a:rPr>
              <a:t>fs</a:t>
            </a:r>
            <a:r>
              <a:rPr lang="en-US" b="1" dirty="0" smtClean="0">
                <a:latin typeface="Arial"/>
                <a:cs typeface="Arial"/>
              </a:rPr>
              <a:t> pulses</a:t>
            </a:r>
          </a:p>
          <a:p>
            <a:pPr marL="800100" lvl="1" indent="-34290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10 Hz / shot on demand</a:t>
            </a:r>
          </a:p>
          <a:p>
            <a:pPr marL="800100" lvl="1" indent="-342900">
              <a:buFont typeface="Arial"/>
              <a:buChar char="•"/>
            </a:pPr>
            <a:r>
              <a:rPr lang="en-US" b="1" dirty="0" smtClean="0">
                <a:latin typeface="Arial"/>
                <a:cs typeface="Arial"/>
              </a:rPr>
              <a:t>8 </a:t>
            </a:r>
            <a:r>
              <a:rPr lang="en-US" b="1" dirty="0" err="1" smtClean="0">
                <a:latin typeface="Arial"/>
                <a:cs typeface="Arial"/>
              </a:rPr>
              <a:t>mJ</a:t>
            </a:r>
            <a:r>
              <a:rPr lang="en-US" b="1" dirty="0" smtClean="0">
                <a:latin typeface="Arial"/>
                <a:cs typeface="Arial"/>
              </a:rPr>
              <a:t> / pulse</a:t>
            </a:r>
          </a:p>
          <a:p>
            <a:pPr marL="800100" lvl="1" indent="-342900">
              <a:buFont typeface="Arial"/>
              <a:buChar char="•"/>
            </a:pPr>
            <a:endParaRPr lang="en-US" b="1" dirty="0" smtClean="0">
              <a:latin typeface="Arial"/>
              <a:cs typeface="Arial"/>
            </a:endParaRPr>
          </a:p>
          <a:p>
            <a:pPr marL="342900" indent="-342900"/>
            <a:r>
              <a:rPr lang="en-US" b="1" dirty="0" smtClean="0">
                <a:latin typeface="Arial"/>
                <a:cs typeface="Arial"/>
              </a:rPr>
              <a:t>Wavelength 1.054 µ</a:t>
            </a:r>
            <a:r>
              <a:rPr lang="en-US" b="1" dirty="0" err="1" smtClean="0">
                <a:latin typeface="Arial"/>
                <a:cs typeface="Arial"/>
              </a:rPr>
              <a:t>m</a:t>
            </a:r>
            <a:endParaRPr lang="en-US" b="1" dirty="0" smtClean="0">
              <a:latin typeface="Arial"/>
              <a:cs typeface="Arial"/>
            </a:endParaRPr>
          </a:p>
        </p:txBody>
      </p:sp>
      <p:pic>
        <p:nvPicPr>
          <p:cNvPr id="7" name="Picture 6" descr="other half of GHOST lab.jpg"/>
          <p:cNvPicPr>
            <a:picLocks noChangeAspect="1"/>
          </p:cNvPicPr>
          <p:nvPr/>
        </p:nvPicPr>
        <p:blipFill>
          <a:blip r:embed="rId2" cstate="print"/>
          <a:srcRect l="14945" t="14583" r="369" b="18750"/>
          <a:stretch>
            <a:fillRect/>
          </a:stretch>
        </p:blipFill>
        <p:spPr>
          <a:xfrm>
            <a:off x="381000" y="1295400"/>
            <a:ext cx="4007644" cy="2514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 bwMode="auto">
          <a:xfrm>
            <a:off x="304800" y="1295400"/>
            <a:ext cx="1363133" cy="584776"/>
          </a:xfrm>
          <a:prstGeom prst="rect">
            <a:avLst/>
          </a:prstGeom>
          <a:solidFill>
            <a:schemeClr val="bg1">
              <a:alpha val="56000"/>
            </a:schemeClr>
          </a:solidFill>
          <a:ln w="9525">
            <a:solidFill>
              <a:srgbClr val="4F81BD"/>
            </a:solidFill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1600" b="1" baseline="0" dirty="0" smtClean="0">
                <a:latin typeface="Arial"/>
                <a:cs typeface="Arial"/>
              </a:rPr>
              <a:t>Interaction chamber</a:t>
            </a:r>
            <a:endParaRPr lang="en-US" sz="1600" b="1" baseline="0" dirty="0">
              <a:latin typeface="Arial"/>
              <a:cs typeface="Arial"/>
            </a:endParaRPr>
          </a:p>
        </p:txBody>
      </p:sp>
      <p:cxnSp>
        <p:nvCxnSpPr>
          <p:cNvPr id="10" name="Straight Connector 9"/>
          <p:cNvCxnSpPr/>
          <p:nvPr/>
        </p:nvCxnSpPr>
        <p:spPr>
          <a:xfrm>
            <a:off x="1693333" y="2794576"/>
            <a:ext cx="1041400" cy="6344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 descr="DSC_11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80999" y="3962399"/>
            <a:ext cx="4038601" cy="270361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94239" y="6392993"/>
            <a:ext cx="1204361" cy="400110"/>
          </a:xfrm>
          <a:prstGeom prst="rect">
            <a:avLst/>
          </a:prstGeom>
          <a:solidFill>
            <a:schemeClr val="bg1">
              <a:alpha val="56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6600"/>
                </a:solidFill>
                <a:latin typeface="Arial"/>
                <a:cs typeface="Arial"/>
              </a:rPr>
              <a:t>GHOST</a:t>
            </a:r>
            <a:endParaRPr lang="en-US" sz="2000" b="1" dirty="0">
              <a:solidFill>
                <a:srgbClr val="FF6600"/>
              </a:solidFill>
              <a:latin typeface="Arial"/>
              <a:cs typeface="Arial"/>
            </a:endParaRPr>
          </a:p>
        </p:txBody>
      </p:sp>
      <p:grpSp>
        <p:nvGrpSpPr>
          <p:cNvPr id="12" name="Group 11"/>
          <p:cNvGrpSpPr/>
          <p:nvPr/>
        </p:nvGrpSpPr>
        <p:grpSpPr>
          <a:xfrm>
            <a:off x="4876800" y="3822474"/>
            <a:ext cx="3936311" cy="3035526"/>
            <a:chOff x="152400" y="1085345"/>
            <a:chExt cx="3936311" cy="3035526"/>
          </a:xfrm>
        </p:grpSpPr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3033" y="1264572"/>
              <a:ext cx="3225114" cy="2743200"/>
            </a:xfrm>
            <a:prstGeom prst="rect">
              <a:avLst/>
            </a:prstGeom>
          </p:spPr>
        </p:pic>
        <p:sp>
          <p:nvSpPr>
            <p:cNvPr id="14" name="TextBox 13"/>
            <p:cNvSpPr txBox="1"/>
            <p:nvPr/>
          </p:nvSpPr>
          <p:spPr bwMode="auto">
            <a:xfrm>
              <a:off x="152400" y="3499941"/>
              <a:ext cx="702733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 b="1" baseline="0" dirty="0" smtClean="0">
                  <a:latin typeface="Arial"/>
                  <a:cs typeface="Arial"/>
                </a:rPr>
                <a:t>10</a:t>
              </a:r>
              <a:r>
                <a:rPr lang="en-US" sz="1400" b="1" baseline="30000" dirty="0" smtClean="0">
                  <a:latin typeface="Arial"/>
                  <a:cs typeface="Arial"/>
                </a:rPr>
                <a:t>-7</a:t>
              </a:r>
              <a:endParaRPr lang="en-US" sz="1400" b="1" baseline="30000" dirty="0">
                <a:latin typeface="Arial"/>
                <a:cs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 bwMode="auto">
            <a:xfrm>
              <a:off x="152400" y="1230767"/>
              <a:ext cx="702733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pPr algn="r">
                <a:spcBef>
                  <a:spcPct val="50000"/>
                </a:spcBef>
              </a:pPr>
              <a:r>
                <a:rPr lang="en-US" sz="1400" b="1" baseline="0" dirty="0" smtClean="0">
                  <a:latin typeface="Arial"/>
                  <a:cs typeface="Arial"/>
                </a:rPr>
                <a:t>10</a:t>
              </a:r>
              <a:r>
                <a:rPr lang="en-US" sz="1400" b="1" baseline="30000" dirty="0" smtClean="0">
                  <a:latin typeface="Arial"/>
                  <a:cs typeface="Arial"/>
                </a:rPr>
                <a:t>0</a:t>
              </a:r>
              <a:endParaRPr lang="en-US" sz="1400" b="1" baseline="30000" dirty="0">
                <a:latin typeface="Arial"/>
                <a:cs typeface="Arial"/>
              </a:endParaRPr>
            </a:p>
          </p:txBody>
        </p:sp>
        <p:sp>
          <p:nvSpPr>
            <p:cNvPr id="16" name="TextBox 15"/>
            <p:cNvSpPr txBox="1"/>
            <p:nvPr/>
          </p:nvSpPr>
          <p:spPr bwMode="auto">
            <a:xfrm rot="16200000">
              <a:off x="-436146" y="2380742"/>
              <a:ext cx="1930622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baseline="0" dirty="0" smtClean="0">
                  <a:latin typeface="Arial"/>
                  <a:cs typeface="Arial"/>
                </a:rPr>
                <a:t>Intensity</a:t>
              </a:r>
              <a:endParaRPr lang="en-US" sz="1400" b="1" baseline="0" dirty="0">
                <a:latin typeface="Arial"/>
                <a:cs typeface="Arial"/>
              </a:endParaRPr>
            </a:p>
          </p:txBody>
        </p:sp>
        <p:sp>
          <p:nvSpPr>
            <p:cNvPr id="17" name="TextBox 16"/>
            <p:cNvSpPr txBox="1"/>
            <p:nvPr/>
          </p:nvSpPr>
          <p:spPr bwMode="auto">
            <a:xfrm>
              <a:off x="1337733" y="3813094"/>
              <a:ext cx="1329268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baseline="0" dirty="0" smtClean="0">
                  <a:latin typeface="Arial"/>
                  <a:cs typeface="Arial"/>
                </a:rPr>
                <a:t>Delay (</a:t>
              </a:r>
              <a:r>
                <a:rPr lang="en-US" sz="1400" b="1" baseline="0" dirty="0" err="1" smtClean="0">
                  <a:latin typeface="Arial"/>
                  <a:cs typeface="Arial"/>
                </a:rPr>
                <a:t>ps</a:t>
              </a:r>
              <a:r>
                <a:rPr lang="en-US" sz="1400" b="1" baseline="0" dirty="0" smtClean="0">
                  <a:latin typeface="Arial"/>
                  <a:cs typeface="Arial"/>
                </a:rPr>
                <a:t>)</a:t>
              </a:r>
              <a:endParaRPr lang="en-US" sz="1400" b="1" baseline="0" dirty="0">
                <a:latin typeface="Arial"/>
                <a:cs typeface="Arial"/>
              </a:endParaRPr>
            </a:p>
          </p:txBody>
        </p:sp>
        <p:sp>
          <p:nvSpPr>
            <p:cNvPr id="18" name="TextBox 17"/>
            <p:cNvSpPr txBox="1"/>
            <p:nvPr/>
          </p:nvSpPr>
          <p:spPr bwMode="auto">
            <a:xfrm>
              <a:off x="3385978" y="3759264"/>
              <a:ext cx="702733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baseline="0" dirty="0" smtClean="0">
                  <a:latin typeface="Arial"/>
                  <a:cs typeface="Arial"/>
                </a:rPr>
                <a:t>40</a:t>
              </a:r>
              <a:endParaRPr lang="en-US" sz="1400" b="1" baseline="30000" dirty="0">
                <a:latin typeface="Arial"/>
                <a:cs typeface="Arial"/>
              </a:endParaRPr>
            </a:p>
          </p:txBody>
        </p:sp>
        <p:sp>
          <p:nvSpPr>
            <p:cNvPr id="19" name="TextBox 18"/>
            <p:cNvSpPr txBox="1"/>
            <p:nvPr/>
          </p:nvSpPr>
          <p:spPr bwMode="auto">
            <a:xfrm>
              <a:off x="503766" y="3750797"/>
              <a:ext cx="702733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dirty="0" smtClean="0">
                  <a:latin typeface="Arial"/>
                  <a:cs typeface="Arial"/>
                </a:rPr>
                <a:t>-</a:t>
              </a:r>
              <a:r>
                <a:rPr lang="en-US" sz="1400" b="1" baseline="0" dirty="0" smtClean="0">
                  <a:latin typeface="Arial"/>
                  <a:cs typeface="Arial"/>
                </a:rPr>
                <a:t>80</a:t>
              </a:r>
              <a:endParaRPr lang="en-US" sz="1400" b="1" baseline="30000" dirty="0">
                <a:latin typeface="Arial"/>
                <a:cs typeface="Arial"/>
              </a:endParaRPr>
            </a:p>
          </p:txBody>
        </p:sp>
        <p:sp>
          <p:nvSpPr>
            <p:cNvPr id="20" name="TextBox 19"/>
            <p:cNvSpPr txBox="1"/>
            <p:nvPr/>
          </p:nvSpPr>
          <p:spPr bwMode="auto">
            <a:xfrm>
              <a:off x="2442632" y="3767731"/>
              <a:ext cx="702733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baseline="0" dirty="0" smtClean="0">
                  <a:latin typeface="Arial"/>
                  <a:cs typeface="Arial"/>
                </a:rPr>
                <a:t>0</a:t>
              </a:r>
              <a:endParaRPr lang="en-US" sz="1400" b="1" baseline="30000" dirty="0">
                <a:latin typeface="Arial"/>
                <a:cs typeface="Arial"/>
              </a:endParaRPr>
            </a:p>
          </p:txBody>
        </p:sp>
        <p:sp>
          <p:nvSpPr>
            <p:cNvPr id="21" name="TextBox 20"/>
            <p:cNvSpPr txBox="1"/>
            <p:nvPr/>
          </p:nvSpPr>
          <p:spPr bwMode="auto">
            <a:xfrm>
              <a:off x="978587" y="1975772"/>
              <a:ext cx="1569881" cy="738664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baseline="0" dirty="0" smtClean="0">
                  <a:latin typeface="Arial"/>
                  <a:cs typeface="Arial"/>
                </a:rPr>
                <a:t>Single shot 3</a:t>
              </a:r>
              <a:r>
                <a:rPr lang="en-US" sz="1400" b="1" baseline="30000" dirty="0" smtClean="0">
                  <a:latin typeface="Arial"/>
                  <a:cs typeface="Arial"/>
                </a:rPr>
                <a:t>rd</a:t>
              </a:r>
              <a:r>
                <a:rPr lang="en-US" sz="1400" b="1" baseline="0" dirty="0" smtClean="0">
                  <a:latin typeface="Arial"/>
                  <a:cs typeface="Arial"/>
                </a:rPr>
                <a:t> order autocorrelation</a:t>
              </a:r>
              <a:endParaRPr lang="en-US" sz="1400" b="1" baseline="0" dirty="0">
                <a:latin typeface="Arial"/>
                <a:cs typeface="Arial"/>
              </a:endParaRPr>
            </a:p>
          </p:txBody>
        </p:sp>
        <p:sp>
          <p:nvSpPr>
            <p:cNvPr id="22" name="TextBox 21"/>
            <p:cNvSpPr txBox="1"/>
            <p:nvPr/>
          </p:nvSpPr>
          <p:spPr bwMode="auto">
            <a:xfrm>
              <a:off x="897468" y="1085345"/>
              <a:ext cx="2801782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rtlCol="0">
              <a:prstTxWarp prst="textNoShape">
                <a:avLst/>
              </a:prstTxWarp>
              <a:spAutoFit/>
            </a:bodyPr>
            <a:lstStyle/>
            <a:p>
              <a:pPr algn="ctr">
                <a:spcBef>
                  <a:spcPct val="50000"/>
                </a:spcBef>
              </a:pPr>
              <a:r>
                <a:rPr lang="en-US" sz="1400" b="1" baseline="0" dirty="0" smtClean="0">
                  <a:latin typeface="Arial"/>
                  <a:cs typeface="Arial"/>
                </a:rPr>
                <a:t>Pulse contrast measurements</a:t>
              </a:r>
              <a:endParaRPr lang="en-US" sz="1400" b="1" baseline="0" dirty="0">
                <a:latin typeface="Arial"/>
                <a:cs typeface="Arial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thorpw layout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577248"/>
            <a:ext cx="9144000" cy="519112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THOR laser, our </a:t>
            </a:r>
            <a:r>
              <a:rPr lang="en-US" dirty="0" smtClean="0"/>
              <a:t>original 30TW  </a:t>
            </a:r>
            <a:r>
              <a:rPr lang="en-US" dirty="0" smtClean="0"/>
              <a:t>target shooter, is being upgraded to a </a:t>
            </a:r>
            <a:r>
              <a:rPr lang="en-US" dirty="0" err="1" smtClean="0"/>
              <a:t>petawatt</a:t>
            </a:r>
            <a:r>
              <a:rPr lang="en-US" dirty="0" smtClean="0"/>
              <a:t> (30J, 30 </a:t>
            </a:r>
            <a:r>
              <a:rPr lang="en-US" dirty="0" err="1" smtClean="0"/>
              <a:t>fs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7087245" y="4328587"/>
            <a:ext cx="1980555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Thor Front End</a:t>
            </a:r>
          </a:p>
          <a:p>
            <a:r>
              <a:rPr lang="en-US" sz="1400" b="1" dirty="0" err="1" smtClean="0">
                <a:latin typeface="Arial"/>
                <a:cs typeface="Arial"/>
              </a:rPr>
              <a:t>Regen</a:t>
            </a:r>
            <a:r>
              <a:rPr lang="en-US" sz="1400" b="1" dirty="0" smtClean="0">
                <a:latin typeface="Arial"/>
                <a:cs typeface="Arial"/>
              </a:rPr>
              <a:t> becomes OPA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7054" y="5709461"/>
            <a:ext cx="121058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Glass Laser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214942" y="5986460"/>
            <a:ext cx="1402948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XUV </a:t>
            </a:r>
            <a:r>
              <a:rPr lang="en-US" sz="1400" b="1" dirty="0" err="1" smtClean="0">
                <a:latin typeface="Arial"/>
                <a:cs typeface="Arial"/>
              </a:rPr>
              <a:t>Beamline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105400" y="5986460"/>
            <a:ext cx="1066800" cy="52322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XUV Inter-action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352800" y="3239539"/>
            <a:ext cx="155683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PW Solid Target</a:t>
            </a:r>
          </a:p>
          <a:p>
            <a:r>
              <a:rPr lang="en-US" sz="1400" b="1" dirty="0" smtClean="0">
                <a:latin typeface="Arial"/>
                <a:cs typeface="Arial"/>
              </a:rPr>
              <a:t>Chamber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172200" y="2962541"/>
            <a:ext cx="1041944" cy="95410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10 Hz Solid Target Chamber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540933" y="4909242"/>
            <a:ext cx="1249060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Compressor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427018" y="4909242"/>
            <a:ext cx="1045792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Arial"/>
                <a:cs typeface="Arial"/>
              </a:rPr>
              <a:t>Final Amp</a:t>
            </a:r>
            <a:endParaRPr lang="en-US" sz="1400" b="1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19978" y="1141848"/>
            <a:ext cx="28419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Arial"/>
                <a:cs typeface="Arial"/>
              </a:rPr>
              <a:t>Future layout</a:t>
            </a:r>
            <a:endParaRPr lang="en-US" b="1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119978" y="2008432"/>
            <a:ext cx="284190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• OPCPA front end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• Additional 10 Hz pump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• New 10 cm </a:t>
            </a:r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Ti:Sapp</a:t>
            </a:r>
            <a:endParaRPr lang="en-US" b="1" dirty="0" smtClean="0">
              <a:solidFill>
                <a:schemeClr val="bg1"/>
              </a:solidFill>
              <a:latin typeface="Arial"/>
              <a:cs typeface="Arial"/>
            </a:endParaRPr>
          </a:p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• 2x 70 J @ 532 pump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• New compressor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• New target chamber</a:t>
            </a:r>
          </a:p>
          <a:p>
            <a:r>
              <a:rPr lang="en-US" b="1" dirty="0" smtClean="0">
                <a:solidFill>
                  <a:schemeClr val="bg1"/>
                </a:solidFill>
                <a:latin typeface="Arial"/>
                <a:cs typeface="Arial"/>
              </a:rPr>
              <a:t>• New HHG </a:t>
            </a:r>
            <a:r>
              <a:rPr lang="en-US" b="1" dirty="0" err="1" smtClean="0">
                <a:solidFill>
                  <a:schemeClr val="bg1"/>
                </a:solidFill>
                <a:latin typeface="Arial"/>
                <a:cs typeface="Arial"/>
              </a:rPr>
              <a:t>beamline</a:t>
            </a:r>
            <a:endParaRPr lang="en-US" b="1" dirty="0" smtClean="0">
              <a:solidFill>
                <a:schemeClr val="bg1"/>
              </a:solidFill>
              <a:latin typeface="Arial"/>
              <a:cs typeface="Arial"/>
            </a:endParaRPr>
          </a:p>
        </p:txBody>
      </p:sp>
      <p:grpSp>
        <p:nvGrpSpPr>
          <p:cNvPr id="15" name="Group 72"/>
          <p:cNvGrpSpPr>
            <a:grpSpLocks noChangeAspect="1"/>
          </p:cNvGrpSpPr>
          <p:nvPr/>
        </p:nvGrpSpPr>
        <p:grpSpPr bwMode="auto">
          <a:xfrm>
            <a:off x="1587500" y="1608137"/>
            <a:ext cx="6664325" cy="5146676"/>
            <a:chOff x="3269956" y="14328341"/>
            <a:chExt cx="29132143" cy="23038514"/>
          </a:xfrm>
        </p:grpSpPr>
        <p:sp>
          <p:nvSpPr>
            <p:cNvPr id="20" name="TextBox 41"/>
            <p:cNvSpPr txBox="1">
              <a:spLocks noChangeAspect="1" noChangeArrowheads="1"/>
            </p:cNvSpPr>
            <p:nvPr/>
          </p:nvSpPr>
          <p:spPr bwMode="auto">
            <a:xfrm rot="330830">
              <a:off x="6094345" y="29308349"/>
              <a:ext cx="5128312" cy="1094365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875213"/>
              <a:r>
                <a:rPr lang="en-US" sz="1000">
                  <a:latin typeface="Helvetica" pitchFamily="34" charset="0"/>
                </a:rPr>
                <a:t>Petawatt laser</a:t>
              </a:r>
            </a:p>
          </p:txBody>
        </p:sp>
        <p:sp>
          <p:nvSpPr>
            <p:cNvPr id="21" name="TextBox 41"/>
            <p:cNvSpPr txBox="1">
              <a:spLocks noChangeAspect="1" noChangeArrowheads="1"/>
            </p:cNvSpPr>
            <p:nvPr/>
          </p:nvSpPr>
          <p:spPr bwMode="auto">
            <a:xfrm>
              <a:off x="21791559" y="32534594"/>
              <a:ext cx="3886137" cy="1776566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875213"/>
              <a:r>
                <a:rPr lang="en-US" sz="1000">
                  <a:latin typeface="Helvetica" pitchFamily="34" charset="0"/>
                </a:rPr>
                <a:t>Radiation shield wall</a:t>
              </a:r>
            </a:p>
          </p:txBody>
        </p:sp>
        <p:sp>
          <p:nvSpPr>
            <p:cNvPr id="22" name="TextBox 41"/>
            <p:cNvSpPr txBox="1">
              <a:spLocks noChangeAspect="1" noChangeArrowheads="1"/>
            </p:cNvSpPr>
            <p:nvPr/>
          </p:nvSpPr>
          <p:spPr bwMode="auto">
            <a:xfrm>
              <a:off x="27280727" y="14328341"/>
              <a:ext cx="5121372" cy="1094365"/>
            </a:xfrm>
            <a:prstGeom prst="rect">
              <a:avLst/>
            </a:prstGeom>
            <a:solidFill>
              <a:schemeClr val="bg1">
                <a:alpha val="8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875213"/>
              <a:r>
                <a:rPr lang="en-US" sz="1000">
                  <a:latin typeface="Helvetica" pitchFamily="34" charset="0"/>
                </a:rPr>
                <a:t>Capacitor room</a:t>
              </a:r>
            </a:p>
          </p:txBody>
        </p:sp>
        <p:sp>
          <p:nvSpPr>
            <p:cNvPr id="23" name="TextBox 41"/>
            <p:cNvSpPr txBox="1">
              <a:spLocks noChangeAspect="1" noChangeArrowheads="1"/>
            </p:cNvSpPr>
            <p:nvPr/>
          </p:nvSpPr>
          <p:spPr bwMode="auto">
            <a:xfrm>
              <a:off x="11812517" y="35590288"/>
              <a:ext cx="3886136" cy="1776567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875213"/>
              <a:r>
                <a:rPr lang="en-US" sz="1000">
                  <a:latin typeface="Helvetica" pitchFamily="34" charset="0"/>
                </a:rPr>
                <a:t>Control room</a:t>
              </a:r>
            </a:p>
          </p:txBody>
        </p:sp>
        <p:sp>
          <p:nvSpPr>
            <p:cNvPr id="24" name="TextBox 41"/>
            <p:cNvSpPr txBox="1">
              <a:spLocks noChangeAspect="1" noChangeArrowheads="1"/>
            </p:cNvSpPr>
            <p:nvPr/>
          </p:nvSpPr>
          <p:spPr bwMode="auto">
            <a:xfrm rot="330830">
              <a:off x="16455061" y="28341897"/>
              <a:ext cx="4122081" cy="1094365"/>
            </a:xfrm>
            <a:prstGeom prst="rect">
              <a:avLst/>
            </a:prstGeom>
            <a:solidFill>
              <a:schemeClr val="bg1">
                <a:alpha val="70195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875213"/>
              <a:r>
                <a:rPr lang="en-US" sz="1000">
                  <a:latin typeface="Helvetica" pitchFamily="34" charset="0"/>
                </a:rPr>
                <a:t>Compressor</a:t>
              </a:r>
            </a:p>
          </p:txBody>
        </p:sp>
        <p:sp>
          <p:nvSpPr>
            <p:cNvPr id="25" name="TextBox 41"/>
            <p:cNvSpPr txBox="1">
              <a:spLocks noChangeAspect="1" noChangeArrowheads="1"/>
            </p:cNvSpPr>
            <p:nvPr/>
          </p:nvSpPr>
          <p:spPr bwMode="auto">
            <a:xfrm>
              <a:off x="3269956" y="23012198"/>
              <a:ext cx="5128312" cy="1094365"/>
            </a:xfrm>
            <a:prstGeom prst="rect">
              <a:avLst/>
            </a:prstGeom>
            <a:solidFill>
              <a:schemeClr val="bg1">
                <a:alpha val="8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875213"/>
              <a:r>
                <a:rPr lang="en-US" sz="1000">
                  <a:latin typeface="Helvetica" pitchFamily="34" charset="0"/>
                </a:rPr>
                <a:t>Clean room</a:t>
              </a:r>
            </a:p>
          </p:txBody>
        </p:sp>
        <p:sp>
          <p:nvSpPr>
            <p:cNvPr id="26" name="TextBox 41"/>
            <p:cNvSpPr txBox="1">
              <a:spLocks noChangeAspect="1" noChangeArrowheads="1"/>
            </p:cNvSpPr>
            <p:nvPr/>
          </p:nvSpPr>
          <p:spPr bwMode="auto">
            <a:xfrm>
              <a:off x="18058093" y="25755216"/>
              <a:ext cx="4573149" cy="1094365"/>
            </a:xfrm>
            <a:prstGeom prst="rect">
              <a:avLst/>
            </a:prstGeom>
            <a:solidFill>
              <a:schemeClr val="bg1">
                <a:alpha val="85881"/>
              </a:scheme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 defTabSz="4875213"/>
              <a:r>
                <a:rPr lang="en-US" sz="1000">
                  <a:latin typeface="Helvetica" pitchFamily="34" charset="0"/>
                </a:rPr>
                <a:t>Target area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5" name="Picture 5" descr="DSC_0266"/>
          <p:cNvPicPr>
            <a:picLocks noChangeAspect="1" noChangeArrowheads="1"/>
          </p:cNvPicPr>
          <p:nvPr/>
        </p:nvPicPr>
        <p:blipFill>
          <a:blip r:embed="rId2" cstate="print"/>
          <a:srcRect l="31183" t="9703" r="23656"/>
          <a:stretch>
            <a:fillRect/>
          </a:stretch>
        </p:blipFill>
        <p:spPr bwMode="auto">
          <a:xfrm>
            <a:off x="5353555" y="1066800"/>
            <a:ext cx="3611058" cy="4800600"/>
          </a:xfrm>
          <a:prstGeom prst="rect">
            <a:avLst/>
          </a:prstGeom>
          <a:noFill/>
        </p:spPr>
      </p:pic>
      <p:sp>
        <p:nvSpPr>
          <p:cNvPr id="35842" name="Rectangle 2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4294967295"/>
          </p:nvPr>
        </p:nvSpPr>
        <p:spPr>
          <a:xfrm>
            <a:off x="228600" y="1066800"/>
            <a:ext cx="4876800" cy="4953000"/>
          </a:xfrm>
        </p:spPr>
        <p:txBody>
          <a:bodyPr/>
          <a:lstStyle/>
          <a:p>
            <a:r>
              <a:rPr lang="en-US" sz="1800" dirty="0" smtClean="0"/>
              <a:t>Radial group delay is corrected </a:t>
            </a:r>
          </a:p>
          <a:p>
            <a:endParaRPr lang="en-US" sz="1800" dirty="0" smtClean="0"/>
          </a:p>
          <a:p>
            <a:r>
              <a:rPr lang="en-US" sz="1800" dirty="0" err="1" smtClean="0"/>
              <a:t>Wavefront</a:t>
            </a:r>
            <a:r>
              <a:rPr lang="en-US" sz="1800" dirty="0" smtClean="0"/>
              <a:t> errors are pre-corrected to a large extend. </a:t>
            </a:r>
            <a:r>
              <a:rPr lang="en-US" sz="1800" dirty="0" err="1" smtClean="0"/>
              <a:t>Strehl</a:t>
            </a:r>
            <a:r>
              <a:rPr lang="en-US" sz="1800" dirty="0" smtClean="0"/>
              <a:t> ratio up to 0.25 achieved on system shots</a:t>
            </a:r>
          </a:p>
          <a:p>
            <a:endParaRPr lang="en-US" sz="1800" dirty="0" smtClean="0"/>
          </a:p>
          <a:p>
            <a:r>
              <a:rPr lang="en-US" sz="1800" dirty="0" smtClean="0"/>
              <a:t>Pointing error on target are below 7</a:t>
            </a:r>
            <a:r>
              <a:rPr lang="en-US" sz="1800" dirty="0" smtClean="0">
                <a:latin typeface="Symbol" pitchFamily="18" charset="2"/>
              </a:rPr>
              <a:t>m</a:t>
            </a:r>
            <a:r>
              <a:rPr lang="en-US" sz="1800" dirty="0" smtClean="0"/>
              <a:t>rad </a:t>
            </a:r>
          </a:p>
          <a:p>
            <a:endParaRPr lang="en-US" sz="1800" dirty="0" smtClean="0"/>
          </a:p>
          <a:p>
            <a:r>
              <a:rPr lang="en-US" sz="1800" dirty="0" smtClean="0"/>
              <a:t>We </a:t>
            </a:r>
            <a:r>
              <a:rPr lang="en-US" sz="1800" dirty="0"/>
              <a:t>have </a:t>
            </a:r>
            <a:r>
              <a:rPr lang="en-US" sz="1800" dirty="0" smtClean="0"/>
              <a:t>performed a series of target shot on gas jet targets with over 1.3 PW </a:t>
            </a:r>
            <a:r>
              <a:rPr lang="en-US" sz="1800" dirty="0"/>
              <a:t>laser pulses</a:t>
            </a:r>
            <a:r>
              <a:rPr lang="en-US" sz="1800" dirty="0" smtClean="0"/>
              <a:t>. 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58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04800" y="228600"/>
            <a:ext cx="6553200" cy="715963"/>
          </a:xfrm>
        </p:spPr>
        <p:txBody>
          <a:bodyPr/>
          <a:lstStyle/>
          <a:p>
            <a:r>
              <a:rPr lang="en-US"/>
              <a:t>The Texas Petawatt laser uses three OPCPA and two Nd:glass amplifier stages</a:t>
            </a:r>
          </a:p>
        </p:txBody>
      </p:sp>
      <p:grpSp>
        <p:nvGrpSpPr>
          <p:cNvPr id="49751" name="Group 1623"/>
          <p:cNvGrpSpPr>
            <a:grpSpLocks/>
          </p:cNvGrpSpPr>
          <p:nvPr/>
        </p:nvGrpSpPr>
        <p:grpSpPr bwMode="auto">
          <a:xfrm>
            <a:off x="685800" y="1219200"/>
            <a:ext cx="7693025" cy="5176838"/>
            <a:chOff x="432" y="768"/>
            <a:chExt cx="4846" cy="3261"/>
          </a:xfrm>
        </p:grpSpPr>
        <p:sp>
          <p:nvSpPr>
            <p:cNvPr id="29" name="Sun 28"/>
            <p:cNvSpPr/>
            <p:nvPr/>
          </p:nvSpPr>
          <p:spPr>
            <a:xfrm rot="1528397">
              <a:off x="2811" y="3802"/>
              <a:ext cx="127" cy="119"/>
            </a:xfrm>
            <a:prstGeom prst="sun">
              <a:avLst/>
            </a:pr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1945" y="1666"/>
              <a:ext cx="507" cy="78"/>
            </a:xfrm>
            <a:prstGeom prst="rect">
              <a:avLst/>
            </a:prstGeom>
            <a:gradFill>
              <a:gsLst>
                <a:gs pos="0">
                  <a:srgbClr val="92D050">
                    <a:alpha val="50000"/>
                  </a:srgbClr>
                </a:gs>
                <a:gs pos="50000">
                  <a:srgbClr val="92D050"/>
                </a:gs>
                <a:gs pos="100000">
                  <a:srgbClr val="92D050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31" name="Rectangle 30"/>
            <p:cNvGrpSpPr>
              <a:grpSpLocks/>
            </p:cNvGrpSpPr>
            <p:nvPr/>
          </p:nvGrpSpPr>
          <p:grpSpPr bwMode="auto">
            <a:xfrm>
              <a:off x="2027" y="1109"/>
              <a:ext cx="90" cy="558"/>
              <a:chOff x="30565344" y="15837408"/>
              <a:chExt cx="292608" cy="1664208"/>
            </a:xfrm>
          </p:grpSpPr>
          <p:pic>
            <p:nvPicPr>
              <p:cNvPr id="48340" name="Rectangle 30"/>
              <p:cNvPicPr>
                <a:picLocks noChangeArrowheads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30565344" y="15837408"/>
                <a:ext cx="292608" cy="1664208"/>
              </a:xfrm>
              <a:prstGeom prst="rect">
                <a:avLst/>
              </a:prstGeom>
              <a:noFill/>
            </p:spPr>
          </p:pic>
          <p:sp>
            <p:nvSpPr>
              <p:cNvPr id="48341" name="Text Box 213"/>
              <p:cNvSpPr txBox="1">
                <a:spLocks noChangeArrowheads="1"/>
              </p:cNvSpPr>
              <p:nvPr/>
            </p:nvSpPr>
            <p:spPr bwMode="auto">
              <a:xfrm rot="5400000">
                <a:off x="29886194" y="16531804"/>
                <a:ext cx="1649588" cy="276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32" name="Rectangle 31"/>
            <p:cNvSpPr/>
            <p:nvPr/>
          </p:nvSpPr>
          <p:spPr>
            <a:xfrm>
              <a:off x="3810" y="2733"/>
              <a:ext cx="890" cy="159"/>
            </a:xfrm>
            <a:prstGeom prst="rect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33" name="Isosceles Triangle 32"/>
            <p:cNvGrpSpPr>
              <a:grpSpLocks/>
            </p:cNvGrpSpPr>
            <p:nvPr/>
          </p:nvGrpSpPr>
          <p:grpSpPr bwMode="auto">
            <a:xfrm>
              <a:off x="2875" y="3760"/>
              <a:ext cx="2379" cy="203"/>
              <a:chOff x="33326832" y="23731728"/>
              <a:chExt cx="7741920" cy="603504"/>
            </a:xfrm>
          </p:grpSpPr>
          <p:pic>
            <p:nvPicPr>
              <p:cNvPr id="48346" name="Isosceles Triangle 32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33326832" y="23731728"/>
                <a:ext cx="7741920" cy="603504"/>
              </a:xfrm>
              <a:prstGeom prst="rect">
                <a:avLst/>
              </a:prstGeom>
              <a:noFill/>
            </p:spPr>
          </p:pic>
          <p:sp>
            <p:nvSpPr>
              <p:cNvPr id="48347" name="Text Box 219"/>
              <p:cNvSpPr txBox="1">
                <a:spLocks noChangeArrowheads="1"/>
              </p:cNvSpPr>
              <p:nvPr/>
            </p:nvSpPr>
            <p:spPr bwMode="auto">
              <a:xfrm rot="16200000">
                <a:off x="38982316" y="22101897"/>
                <a:ext cx="294570" cy="386428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926" y="1032"/>
              <a:ext cx="442" cy="60"/>
            </a:xfrm>
            <a:prstGeom prst="rect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35" name="Isosceles Triangle 34"/>
            <p:cNvGrpSpPr>
              <a:grpSpLocks/>
            </p:cNvGrpSpPr>
            <p:nvPr/>
          </p:nvGrpSpPr>
          <p:grpSpPr bwMode="auto">
            <a:xfrm>
              <a:off x="1368" y="1031"/>
              <a:ext cx="243" cy="69"/>
              <a:chOff x="28419552" y="15605760"/>
              <a:chExt cx="792480" cy="207264"/>
            </a:xfrm>
          </p:grpSpPr>
          <p:pic>
            <p:nvPicPr>
              <p:cNvPr id="48352" name="Isosceles Triangle 34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28419552" y="15605760"/>
                <a:ext cx="792480" cy="207264"/>
              </a:xfrm>
              <a:prstGeom prst="rect">
                <a:avLst/>
              </a:prstGeom>
              <a:noFill/>
            </p:spPr>
          </p:pic>
          <p:sp>
            <p:nvSpPr>
              <p:cNvPr id="48353" name="Text Box 225"/>
              <p:cNvSpPr txBox="1">
                <a:spLocks noChangeArrowheads="1"/>
              </p:cNvSpPr>
              <p:nvPr/>
            </p:nvSpPr>
            <p:spPr bwMode="auto">
              <a:xfrm rot="5400000">
                <a:off x="28570030" y="15518273"/>
                <a:ext cx="98189" cy="39126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36" name="Rectangle 35"/>
            <p:cNvSpPr/>
            <p:nvPr/>
          </p:nvSpPr>
          <p:spPr>
            <a:xfrm>
              <a:off x="1902" y="1032"/>
              <a:ext cx="1188" cy="78"/>
            </a:xfrm>
            <a:prstGeom prst="rect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37" name="Rectangle 36"/>
            <p:cNvSpPr/>
            <p:nvPr/>
          </p:nvSpPr>
          <p:spPr>
            <a:xfrm rot="21447905">
              <a:off x="713" y="2357"/>
              <a:ext cx="398" cy="90"/>
            </a:xfrm>
            <a:prstGeom prst="rect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38" name="Isosceles Triangle 37"/>
            <p:cNvGrpSpPr>
              <a:grpSpLocks/>
            </p:cNvGrpSpPr>
            <p:nvPr/>
          </p:nvGrpSpPr>
          <p:grpSpPr bwMode="auto">
            <a:xfrm>
              <a:off x="1109" y="2349"/>
              <a:ext cx="382" cy="94"/>
              <a:chOff x="27578304" y="19531584"/>
              <a:chExt cx="1243584" cy="280416"/>
            </a:xfrm>
          </p:grpSpPr>
          <p:pic>
            <p:nvPicPr>
              <p:cNvPr id="48361" name="Isosceles Triangle 37"/>
              <p:cNvPicPr>
                <a:picLocks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7578304" y="19531584"/>
                <a:ext cx="1243584" cy="280416"/>
              </a:xfrm>
              <a:prstGeom prst="rect">
                <a:avLst/>
              </a:prstGeom>
              <a:noFill/>
            </p:spPr>
          </p:pic>
          <p:sp>
            <p:nvSpPr>
              <p:cNvPr id="48362" name="Text Box 234"/>
              <p:cNvSpPr txBox="1">
                <a:spLocks noChangeArrowheads="1"/>
              </p:cNvSpPr>
              <p:nvPr/>
            </p:nvSpPr>
            <p:spPr bwMode="auto">
              <a:xfrm rot="5400000">
                <a:off x="27823099" y="19362122"/>
                <a:ext cx="133895" cy="615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39" name="Rectangle 38"/>
            <p:cNvSpPr/>
            <p:nvPr/>
          </p:nvSpPr>
          <p:spPr>
            <a:xfrm flipH="1">
              <a:off x="1859" y="2363"/>
              <a:ext cx="599" cy="113"/>
            </a:xfrm>
            <a:prstGeom prst="rect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/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40" name="Isosceles Triangle 39"/>
            <p:cNvGrpSpPr>
              <a:grpSpLocks/>
            </p:cNvGrpSpPr>
            <p:nvPr/>
          </p:nvGrpSpPr>
          <p:grpSpPr bwMode="auto">
            <a:xfrm>
              <a:off x="1486" y="2347"/>
              <a:ext cx="376" cy="94"/>
              <a:chOff x="28803600" y="19525488"/>
              <a:chExt cx="1225296" cy="280416"/>
            </a:xfrm>
          </p:grpSpPr>
          <p:pic>
            <p:nvPicPr>
              <p:cNvPr id="48367" name="Isosceles Triangle 39"/>
              <p:cNvPicPr>
                <a:picLocks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8803600" y="19525488"/>
                <a:ext cx="1225296" cy="280416"/>
              </a:xfrm>
              <a:prstGeom prst="rect">
                <a:avLst/>
              </a:prstGeom>
              <a:noFill/>
            </p:spPr>
          </p:pic>
          <p:sp>
            <p:nvSpPr>
              <p:cNvPr id="48368" name="Text Box 240"/>
              <p:cNvSpPr txBox="1">
                <a:spLocks noChangeArrowheads="1"/>
              </p:cNvSpPr>
              <p:nvPr/>
            </p:nvSpPr>
            <p:spPr bwMode="auto">
              <a:xfrm rot="16200000">
                <a:off x="29651041" y="19365180"/>
                <a:ext cx="133895" cy="6058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41" name="Rectangle 40"/>
            <p:cNvGrpSpPr>
              <a:grpSpLocks/>
            </p:cNvGrpSpPr>
            <p:nvPr/>
          </p:nvGrpSpPr>
          <p:grpSpPr bwMode="auto">
            <a:xfrm>
              <a:off x="1847" y="2349"/>
              <a:ext cx="603" cy="125"/>
              <a:chOff x="29980128" y="19531584"/>
              <a:chExt cx="1962912" cy="371856"/>
            </a:xfrm>
          </p:grpSpPr>
          <p:pic>
            <p:nvPicPr>
              <p:cNvPr id="48370" name="Rectangle 40"/>
              <p:cNvPicPr>
                <a:picLocks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29980128" y="19531584"/>
                <a:ext cx="1962912" cy="371856"/>
              </a:xfrm>
              <a:prstGeom prst="rect">
                <a:avLst/>
              </a:prstGeom>
              <a:noFill/>
            </p:spPr>
          </p:pic>
          <p:sp>
            <p:nvSpPr>
              <p:cNvPr id="48371" name="Text Box 243"/>
              <p:cNvSpPr txBox="1">
                <a:spLocks noChangeArrowheads="1"/>
              </p:cNvSpPr>
              <p:nvPr/>
            </p:nvSpPr>
            <p:spPr bwMode="auto">
              <a:xfrm rot="10980674">
                <a:off x="29993527" y="19590563"/>
                <a:ext cx="1935872" cy="2539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42" name="Isosceles Triangle 41"/>
            <p:cNvGrpSpPr>
              <a:grpSpLocks/>
            </p:cNvGrpSpPr>
            <p:nvPr/>
          </p:nvGrpSpPr>
          <p:grpSpPr bwMode="auto">
            <a:xfrm>
              <a:off x="1483" y="2384"/>
              <a:ext cx="377" cy="80"/>
              <a:chOff x="28797504" y="19635216"/>
              <a:chExt cx="1225296" cy="237744"/>
            </a:xfrm>
          </p:grpSpPr>
          <p:pic>
            <p:nvPicPr>
              <p:cNvPr id="48373" name="Isosceles Triangle 41"/>
              <p:cNvPicPr>
                <a:picLocks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28797504" y="19635216"/>
                <a:ext cx="1225296" cy="237744"/>
              </a:xfrm>
              <a:prstGeom prst="rect">
                <a:avLst/>
              </a:prstGeom>
              <a:noFill/>
            </p:spPr>
          </p:pic>
          <p:sp>
            <p:nvSpPr>
              <p:cNvPr id="48374" name="Text Box 246"/>
              <p:cNvSpPr txBox="1">
                <a:spLocks noChangeArrowheads="1"/>
              </p:cNvSpPr>
              <p:nvPr/>
            </p:nvSpPr>
            <p:spPr bwMode="auto">
              <a:xfrm rot="16200000">
                <a:off x="29655824" y="19450671"/>
                <a:ext cx="110531" cy="60589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43" name="Rectangle 42"/>
            <p:cNvGrpSpPr>
              <a:grpSpLocks/>
            </p:cNvGrpSpPr>
            <p:nvPr/>
          </p:nvGrpSpPr>
          <p:grpSpPr bwMode="auto">
            <a:xfrm>
              <a:off x="714" y="2363"/>
              <a:ext cx="405" cy="107"/>
              <a:chOff x="26292048" y="19574256"/>
              <a:chExt cx="1316736" cy="316992"/>
            </a:xfrm>
          </p:grpSpPr>
          <p:pic>
            <p:nvPicPr>
              <p:cNvPr id="48376" name="Rectangle 42"/>
              <p:cNvPicPr>
                <a:picLocks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26292048" y="19574256"/>
                <a:ext cx="1316736" cy="316992"/>
              </a:xfrm>
              <a:prstGeom prst="rect">
                <a:avLst/>
              </a:prstGeom>
              <a:noFill/>
            </p:spPr>
          </p:pic>
          <p:sp>
            <p:nvSpPr>
              <p:cNvPr id="48377" name="Text Box 249"/>
              <p:cNvSpPr txBox="1">
                <a:spLocks noChangeArrowheads="1"/>
              </p:cNvSpPr>
              <p:nvPr/>
            </p:nvSpPr>
            <p:spPr bwMode="auto">
              <a:xfrm rot="10952095">
                <a:off x="26304260" y="19610822"/>
                <a:ext cx="1291973" cy="2446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44" name="Isosceles Triangle 43"/>
            <p:cNvGrpSpPr>
              <a:grpSpLocks/>
            </p:cNvGrpSpPr>
            <p:nvPr/>
          </p:nvGrpSpPr>
          <p:grpSpPr bwMode="auto">
            <a:xfrm>
              <a:off x="1113" y="2379"/>
              <a:ext cx="382" cy="87"/>
              <a:chOff x="27590496" y="19623024"/>
              <a:chExt cx="1243584" cy="256032"/>
            </a:xfrm>
          </p:grpSpPr>
          <p:pic>
            <p:nvPicPr>
              <p:cNvPr id="48379" name="Isosceles Triangle 43"/>
              <p:cNvPicPr>
                <a:picLocks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27590496" y="19623024"/>
                <a:ext cx="1243584" cy="256032"/>
              </a:xfrm>
              <a:prstGeom prst="rect">
                <a:avLst/>
              </a:prstGeom>
              <a:noFill/>
            </p:spPr>
          </p:pic>
          <p:sp>
            <p:nvSpPr>
              <p:cNvPr id="48380" name="Text Box 252"/>
              <p:cNvSpPr txBox="1">
                <a:spLocks noChangeArrowheads="1"/>
              </p:cNvSpPr>
              <p:nvPr/>
            </p:nvSpPr>
            <p:spPr bwMode="auto">
              <a:xfrm rot="5400000">
                <a:off x="27842678" y="19441699"/>
                <a:ext cx="122339" cy="615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45" name="Oval 44"/>
            <p:cNvSpPr/>
            <p:nvPr/>
          </p:nvSpPr>
          <p:spPr>
            <a:xfrm>
              <a:off x="1838" y="2314"/>
              <a:ext cx="41" cy="197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46" name="Oval 45"/>
            <p:cNvSpPr/>
            <p:nvPr/>
          </p:nvSpPr>
          <p:spPr>
            <a:xfrm>
              <a:off x="1097" y="2302"/>
              <a:ext cx="34" cy="222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47" name="Isosceles Triangle 46"/>
            <p:cNvGrpSpPr>
              <a:grpSpLocks/>
            </p:cNvGrpSpPr>
            <p:nvPr/>
          </p:nvGrpSpPr>
          <p:grpSpPr bwMode="auto">
            <a:xfrm>
              <a:off x="2218" y="2626"/>
              <a:ext cx="378" cy="106"/>
              <a:chOff x="31187136" y="20354544"/>
              <a:chExt cx="1231392" cy="316992"/>
            </a:xfrm>
          </p:grpSpPr>
          <p:pic>
            <p:nvPicPr>
              <p:cNvPr id="48388" name="Isosceles Triangle 46"/>
              <p:cNvPicPr>
                <a:picLocks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1187136" y="20354544"/>
                <a:ext cx="1231392" cy="316992"/>
              </a:xfrm>
              <a:prstGeom prst="rect">
                <a:avLst/>
              </a:prstGeom>
              <a:noFill/>
            </p:spPr>
          </p:pic>
          <p:sp>
            <p:nvSpPr>
              <p:cNvPr id="48389" name="Text Box 261"/>
              <p:cNvSpPr txBox="1">
                <a:spLocks noChangeArrowheads="1"/>
              </p:cNvSpPr>
              <p:nvPr/>
            </p:nvSpPr>
            <p:spPr bwMode="auto">
              <a:xfrm rot="5400000">
                <a:off x="31421892" y="20195547"/>
                <a:ext cx="152371" cy="6099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48" name="Isosceles Triangle 47"/>
            <p:cNvGrpSpPr>
              <a:grpSpLocks/>
            </p:cNvGrpSpPr>
            <p:nvPr/>
          </p:nvGrpSpPr>
          <p:grpSpPr bwMode="auto">
            <a:xfrm>
              <a:off x="2579" y="2637"/>
              <a:ext cx="418" cy="77"/>
              <a:chOff x="32363664" y="20391120"/>
              <a:chExt cx="1359408" cy="225552"/>
            </a:xfrm>
          </p:grpSpPr>
          <p:pic>
            <p:nvPicPr>
              <p:cNvPr id="48391" name="Isosceles Triangle 47"/>
              <p:cNvPicPr>
                <a:picLocks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2363664" y="20391120"/>
                <a:ext cx="1359408" cy="225552"/>
              </a:xfrm>
              <a:prstGeom prst="rect">
                <a:avLst/>
              </a:prstGeom>
              <a:noFill/>
            </p:spPr>
          </p:pic>
          <p:sp>
            <p:nvSpPr>
              <p:cNvPr id="48392" name="Text Box 264"/>
              <p:cNvSpPr txBox="1">
                <a:spLocks noChangeArrowheads="1"/>
              </p:cNvSpPr>
              <p:nvPr/>
            </p:nvSpPr>
            <p:spPr bwMode="auto">
              <a:xfrm rot="16200000">
                <a:off x="33326053" y="20158282"/>
                <a:ext cx="106825" cy="67490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49" name="Isosceles Triangle 48"/>
            <p:cNvGrpSpPr>
              <a:grpSpLocks/>
            </p:cNvGrpSpPr>
            <p:nvPr/>
          </p:nvGrpSpPr>
          <p:grpSpPr bwMode="auto">
            <a:xfrm>
              <a:off x="2209" y="2660"/>
              <a:ext cx="382" cy="86"/>
              <a:chOff x="31156656" y="20458176"/>
              <a:chExt cx="1243584" cy="256032"/>
            </a:xfrm>
          </p:grpSpPr>
          <p:pic>
            <p:nvPicPr>
              <p:cNvPr id="48394" name="Isosceles Triangle 48"/>
              <p:cNvPicPr>
                <a:picLocks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1156656" y="20458176"/>
                <a:ext cx="1243584" cy="256032"/>
              </a:xfrm>
              <a:prstGeom prst="rect">
                <a:avLst/>
              </a:prstGeom>
              <a:noFill/>
            </p:spPr>
          </p:pic>
          <p:sp>
            <p:nvSpPr>
              <p:cNvPr id="48395" name="Text Box 267"/>
              <p:cNvSpPr txBox="1">
                <a:spLocks noChangeArrowheads="1"/>
              </p:cNvSpPr>
              <p:nvPr/>
            </p:nvSpPr>
            <p:spPr bwMode="auto">
              <a:xfrm rot="5400000">
                <a:off x="31407549" y="20277068"/>
                <a:ext cx="122339" cy="6152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50" name="Rectangle 49"/>
            <p:cNvSpPr/>
            <p:nvPr/>
          </p:nvSpPr>
          <p:spPr>
            <a:xfrm rot="21447905">
              <a:off x="630" y="3229"/>
              <a:ext cx="911" cy="179"/>
            </a:xfrm>
            <a:prstGeom prst="rect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51" name="Isosceles Triangle 50"/>
            <p:cNvGrpSpPr>
              <a:grpSpLocks/>
            </p:cNvGrpSpPr>
            <p:nvPr/>
          </p:nvGrpSpPr>
          <p:grpSpPr bwMode="auto">
            <a:xfrm>
              <a:off x="1538" y="3215"/>
              <a:ext cx="871" cy="182"/>
              <a:chOff x="28974288" y="22110192"/>
              <a:chExt cx="2834640" cy="542544"/>
            </a:xfrm>
          </p:grpSpPr>
          <p:pic>
            <p:nvPicPr>
              <p:cNvPr id="48400" name="Isosceles Triangle 50"/>
              <p:cNvPicPr>
                <a:picLocks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28974288" y="22110192"/>
                <a:ext cx="2834640" cy="542544"/>
              </a:xfrm>
              <a:prstGeom prst="rect">
                <a:avLst/>
              </a:prstGeom>
              <a:noFill/>
            </p:spPr>
          </p:pic>
          <p:sp>
            <p:nvSpPr>
              <p:cNvPr id="48401" name="Text Box 273"/>
              <p:cNvSpPr txBox="1">
                <a:spLocks noChangeArrowheads="1"/>
              </p:cNvSpPr>
              <p:nvPr/>
            </p:nvSpPr>
            <p:spPr bwMode="auto">
              <a:xfrm rot="5400000">
                <a:off x="29554412" y="21677786"/>
                <a:ext cx="266126" cy="1411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52" name="Rectangle 51"/>
            <p:cNvSpPr/>
            <p:nvPr/>
          </p:nvSpPr>
          <p:spPr>
            <a:xfrm flipH="1">
              <a:off x="3258" y="3272"/>
              <a:ext cx="384" cy="178"/>
            </a:xfrm>
            <a:prstGeom prst="rect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53" name="Isosceles Triangle 52"/>
            <p:cNvGrpSpPr>
              <a:grpSpLocks/>
            </p:cNvGrpSpPr>
            <p:nvPr/>
          </p:nvGrpSpPr>
          <p:grpSpPr bwMode="auto">
            <a:xfrm>
              <a:off x="2407" y="3269"/>
              <a:ext cx="858" cy="181"/>
              <a:chOff x="31802832" y="22268688"/>
              <a:chExt cx="2791968" cy="542544"/>
            </a:xfrm>
          </p:grpSpPr>
          <p:pic>
            <p:nvPicPr>
              <p:cNvPr id="48406" name="Isosceles Triangle 52"/>
              <p:cNvPicPr>
                <a:picLocks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1802832" y="22268688"/>
                <a:ext cx="2791968" cy="542544"/>
              </a:xfrm>
              <a:prstGeom prst="rect">
                <a:avLst/>
              </a:prstGeom>
              <a:noFill/>
            </p:spPr>
          </p:pic>
          <p:sp>
            <p:nvSpPr>
              <p:cNvPr id="48407" name="Text Box 279"/>
              <p:cNvSpPr txBox="1">
                <a:spLocks noChangeArrowheads="1"/>
              </p:cNvSpPr>
              <p:nvPr/>
            </p:nvSpPr>
            <p:spPr bwMode="auto">
              <a:xfrm rot="16200000">
                <a:off x="33757921" y="21845226"/>
                <a:ext cx="266126" cy="1389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54" name="Rectangle 53"/>
            <p:cNvGrpSpPr>
              <a:grpSpLocks/>
            </p:cNvGrpSpPr>
            <p:nvPr/>
          </p:nvGrpSpPr>
          <p:grpSpPr bwMode="auto">
            <a:xfrm>
              <a:off x="3640" y="2890"/>
              <a:ext cx="171" cy="712"/>
              <a:chOff x="35814000" y="21140928"/>
              <a:chExt cx="560832" cy="2121408"/>
            </a:xfrm>
          </p:grpSpPr>
          <p:pic>
            <p:nvPicPr>
              <p:cNvPr id="48409" name="Rectangle 53"/>
              <p:cNvPicPr>
                <a:picLocks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35814000" y="21140928"/>
                <a:ext cx="560832" cy="2121408"/>
              </a:xfrm>
              <a:prstGeom prst="rect">
                <a:avLst/>
              </a:prstGeom>
              <a:noFill/>
            </p:spPr>
          </p:pic>
          <p:sp>
            <p:nvSpPr>
              <p:cNvPr id="48410" name="Text Box 282"/>
              <p:cNvSpPr txBox="1">
                <a:spLocks noChangeArrowheads="1"/>
              </p:cNvSpPr>
              <p:nvPr/>
            </p:nvSpPr>
            <p:spPr bwMode="auto">
              <a:xfrm rot="5400000">
                <a:off x="35039987" y="21924637"/>
                <a:ext cx="2106786" cy="5520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55" name="Rectangle 54"/>
            <p:cNvGrpSpPr>
              <a:grpSpLocks/>
            </p:cNvGrpSpPr>
            <p:nvPr/>
          </p:nvGrpSpPr>
          <p:grpSpPr bwMode="auto">
            <a:xfrm>
              <a:off x="635" y="3244"/>
              <a:ext cx="920" cy="211"/>
              <a:chOff x="26036016" y="22195536"/>
              <a:chExt cx="2993136" cy="627888"/>
            </a:xfrm>
          </p:grpSpPr>
          <p:pic>
            <p:nvPicPr>
              <p:cNvPr id="48412" name="Rectangle 54"/>
              <p:cNvPicPr>
                <a:picLocks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26036016" y="22195536"/>
                <a:ext cx="2993136" cy="627888"/>
              </a:xfrm>
              <a:prstGeom prst="rect">
                <a:avLst/>
              </a:prstGeom>
              <a:noFill/>
            </p:spPr>
          </p:pic>
          <p:sp>
            <p:nvSpPr>
              <p:cNvPr id="48413" name="Text Box 285"/>
              <p:cNvSpPr txBox="1">
                <a:spLocks noChangeArrowheads="1"/>
              </p:cNvSpPr>
              <p:nvPr/>
            </p:nvSpPr>
            <p:spPr bwMode="auto">
              <a:xfrm rot="10952095">
                <a:off x="26050306" y="22266295"/>
                <a:ext cx="2963280" cy="486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56" name="Isosceles Triangle 55"/>
            <p:cNvGrpSpPr>
              <a:grpSpLocks/>
            </p:cNvGrpSpPr>
            <p:nvPr/>
          </p:nvGrpSpPr>
          <p:grpSpPr bwMode="auto">
            <a:xfrm>
              <a:off x="1547" y="3276"/>
              <a:ext cx="871" cy="169"/>
              <a:chOff x="29004768" y="22293072"/>
              <a:chExt cx="2834640" cy="499872"/>
            </a:xfrm>
          </p:grpSpPr>
          <p:pic>
            <p:nvPicPr>
              <p:cNvPr id="48415" name="Isosceles Triangle 55"/>
              <p:cNvPicPr>
                <a:picLocks noChangeArrowheads="1"/>
              </p:cNvPicPr>
              <p:nvPr/>
            </p:nvPicPr>
            <p:blipFill>
              <a:blip r:embed="rId17" cstate="print"/>
              <a:srcRect/>
              <a:stretch>
                <a:fillRect/>
              </a:stretch>
            </p:blipFill>
            <p:spPr bwMode="auto">
              <a:xfrm>
                <a:off x="29004768" y="22293072"/>
                <a:ext cx="2834640" cy="499872"/>
              </a:xfrm>
              <a:prstGeom prst="rect">
                <a:avLst/>
              </a:prstGeom>
              <a:noFill/>
            </p:spPr>
          </p:pic>
          <p:sp>
            <p:nvSpPr>
              <p:cNvPr id="48416" name="Text Box 288"/>
              <p:cNvSpPr txBox="1">
                <a:spLocks noChangeArrowheads="1"/>
              </p:cNvSpPr>
              <p:nvPr/>
            </p:nvSpPr>
            <p:spPr bwMode="auto">
              <a:xfrm rot="5400000">
                <a:off x="29597556" y="21836007"/>
                <a:ext cx="243157" cy="1411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3234" y="3160"/>
              <a:ext cx="42" cy="35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520" y="3129"/>
              <a:ext cx="43" cy="397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59" name="Rectangle 58"/>
            <p:cNvSpPr>
              <a:spLocks noChangeArrowheads="1"/>
            </p:cNvSpPr>
            <p:nvPr/>
          </p:nvSpPr>
          <p:spPr bwMode="auto">
            <a:xfrm rot="-5400000">
              <a:off x="638" y="850"/>
              <a:ext cx="158" cy="424"/>
            </a:xfrm>
            <a:prstGeom prst="rect">
              <a:avLst/>
            </a:prstGeom>
            <a:solidFill>
              <a:srgbClr val="262626">
                <a:alpha val="74117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 rot="-4666700">
              <a:off x="634" y="3276"/>
              <a:ext cx="369" cy="53"/>
            </a:xfrm>
            <a:prstGeom prst="rect">
              <a:avLst/>
            </a:prstGeom>
            <a:solidFill>
              <a:srgbClr val="CC66FF">
                <a:alpha val="59999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 rot="-4666700">
              <a:off x="1022" y="3274"/>
              <a:ext cx="369" cy="53"/>
            </a:xfrm>
            <a:prstGeom prst="rect">
              <a:avLst/>
            </a:prstGeom>
            <a:solidFill>
              <a:srgbClr val="CC66FF">
                <a:alpha val="59999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 rot="-6439270">
              <a:off x="790" y="3268"/>
              <a:ext cx="369" cy="54"/>
            </a:xfrm>
            <a:prstGeom prst="rect">
              <a:avLst/>
            </a:prstGeom>
            <a:solidFill>
              <a:srgbClr val="CC66FF">
                <a:alpha val="59999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 rot="-6439270">
              <a:off x="1185" y="3270"/>
              <a:ext cx="370" cy="54"/>
            </a:xfrm>
            <a:prstGeom prst="rect">
              <a:avLst/>
            </a:prstGeom>
            <a:solidFill>
              <a:srgbClr val="CC66FF">
                <a:alpha val="59999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64" name="Rectangle 63"/>
            <p:cNvSpPr>
              <a:spLocks noChangeArrowheads="1"/>
            </p:cNvSpPr>
            <p:nvPr/>
          </p:nvSpPr>
          <p:spPr bwMode="auto">
            <a:xfrm rot="-5400000">
              <a:off x="2259" y="2356"/>
              <a:ext cx="172" cy="127"/>
            </a:xfrm>
            <a:prstGeom prst="rect">
              <a:avLst/>
            </a:prstGeom>
            <a:solidFill>
              <a:srgbClr val="CC66FF">
                <a:alpha val="59999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65" name="Rectangle 64"/>
            <p:cNvSpPr>
              <a:spLocks noChangeArrowheads="1"/>
            </p:cNvSpPr>
            <p:nvPr/>
          </p:nvSpPr>
          <p:spPr bwMode="auto">
            <a:xfrm rot="-5400000">
              <a:off x="2380" y="2413"/>
              <a:ext cx="159" cy="26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66" name="Rectangle 65"/>
            <p:cNvGrpSpPr>
              <a:grpSpLocks/>
            </p:cNvGrpSpPr>
            <p:nvPr/>
          </p:nvGrpSpPr>
          <p:grpSpPr bwMode="auto">
            <a:xfrm>
              <a:off x="1796" y="2370"/>
              <a:ext cx="291" cy="331"/>
              <a:chOff x="29815536" y="19592544"/>
              <a:chExt cx="944880" cy="987552"/>
            </a:xfrm>
          </p:grpSpPr>
          <p:pic>
            <p:nvPicPr>
              <p:cNvPr id="48431" name="Rectangle 65"/>
              <p:cNvPicPr>
                <a:picLocks noChangeArrowheads="1"/>
              </p:cNvPicPr>
              <p:nvPr/>
            </p:nvPicPr>
            <p:blipFill>
              <a:blip r:embed="rId18" cstate="print"/>
              <a:srcRect/>
              <a:stretch>
                <a:fillRect/>
              </a:stretch>
            </p:blipFill>
            <p:spPr bwMode="auto">
              <a:xfrm>
                <a:off x="29815536" y="19592544"/>
                <a:ext cx="944880" cy="987552"/>
              </a:xfrm>
              <a:prstGeom prst="rect">
                <a:avLst/>
              </a:prstGeom>
              <a:noFill/>
            </p:spPr>
          </p:pic>
          <p:sp>
            <p:nvSpPr>
              <p:cNvPr id="48432" name="Text Box 304"/>
              <p:cNvSpPr txBox="1">
                <a:spLocks noChangeArrowheads="1"/>
              </p:cNvSpPr>
              <p:nvPr/>
            </p:nvSpPr>
            <p:spPr bwMode="auto">
              <a:xfrm rot="18735397">
                <a:off x="29784793" y="19911435"/>
                <a:ext cx="1001493" cy="35075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67" name="Rectangle 66"/>
            <p:cNvSpPr>
              <a:spLocks noChangeArrowheads="1"/>
            </p:cNvSpPr>
            <p:nvPr/>
          </p:nvSpPr>
          <p:spPr bwMode="auto">
            <a:xfrm rot="-5400000">
              <a:off x="5124" y="3111"/>
              <a:ext cx="277" cy="25"/>
            </a:xfrm>
            <a:prstGeom prst="rect">
              <a:avLst/>
            </a:prstGeom>
            <a:solidFill>
              <a:srgbClr val="262626">
                <a:alpha val="54117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68" name="Rectangle 67"/>
            <p:cNvSpPr/>
            <p:nvPr/>
          </p:nvSpPr>
          <p:spPr>
            <a:xfrm>
              <a:off x="2198" y="1626"/>
              <a:ext cx="128" cy="15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51000"/>
                  </a:schemeClr>
                </a:gs>
                <a:gs pos="50000">
                  <a:schemeClr val="accent1">
                    <a:tint val="44500"/>
                    <a:satMod val="160000"/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69" name="Rectangle 68"/>
            <p:cNvSpPr/>
            <p:nvPr/>
          </p:nvSpPr>
          <p:spPr>
            <a:xfrm>
              <a:off x="2325" y="1626"/>
              <a:ext cx="129" cy="15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51000"/>
                  </a:schemeClr>
                </a:gs>
                <a:gs pos="50000">
                  <a:schemeClr val="accent1">
                    <a:tint val="44500"/>
                    <a:satMod val="160000"/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70" name="Rectangle 69"/>
            <p:cNvSpPr/>
            <p:nvPr/>
          </p:nvSpPr>
          <p:spPr>
            <a:xfrm rot="2695470">
              <a:off x="1981" y="1697"/>
              <a:ext cx="157" cy="24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48441" name="Group 54"/>
            <p:cNvGrpSpPr>
              <a:grpSpLocks/>
            </p:cNvGrpSpPr>
            <p:nvPr/>
          </p:nvGrpSpPr>
          <p:grpSpPr bwMode="auto">
            <a:xfrm>
              <a:off x="3555" y="2259"/>
              <a:ext cx="383" cy="158"/>
              <a:chOff x="1600201" y="1066800"/>
              <a:chExt cx="1371599" cy="533400"/>
            </a:xfrm>
          </p:grpSpPr>
          <p:grpSp>
            <p:nvGrpSpPr>
              <p:cNvPr id="48442" name="Group 134"/>
              <p:cNvGrpSpPr>
                <a:grpSpLocks/>
              </p:cNvGrpSpPr>
              <p:nvPr/>
            </p:nvGrpSpPr>
            <p:grpSpPr bwMode="auto">
              <a:xfrm>
                <a:off x="2590800" y="1143000"/>
                <a:ext cx="381000" cy="381000"/>
                <a:chOff x="1295400" y="1295400"/>
                <a:chExt cx="381000" cy="381000"/>
              </a:xfrm>
            </p:grpSpPr>
            <p:sp>
              <p:nvSpPr>
                <p:cNvPr id="421" name="Rectangle 420"/>
                <p:cNvSpPr/>
                <p:nvPr/>
              </p:nvSpPr>
              <p:spPr>
                <a:xfrm>
                  <a:off x="1296792" y="1296846"/>
                  <a:ext cx="379606" cy="378106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213"/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  <p:cxnSp>
              <p:nvCxnSpPr>
                <p:cNvPr id="422" name="Straight Connector 421"/>
                <p:cNvCxnSpPr/>
                <p:nvPr/>
              </p:nvCxnSpPr>
              <p:spPr>
                <a:xfrm rot="16200000" flipH="1">
                  <a:off x="1297543" y="1296095"/>
                  <a:ext cx="378106" cy="379606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445" name="Group 135"/>
              <p:cNvGrpSpPr>
                <a:grpSpLocks/>
              </p:cNvGrpSpPr>
              <p:nvPr/>
            </p:nvGrpSpPr>
            <p:grpSpPr bwMode="auto">
              <a:xfrm rot="-5400000">
                <a:off x="1600201" y="1143001"/>
                <a:ext cx="381001" cy="381001"/>
                <a:chOff x="1295399" y="1295400"/>
                <a:chExt cx="381001" cy="381001"/>
              </a:xfrm>
            </p:grpSpPr>
            <p:sp>
              <p:nvSpPr>
                <p:cNvPr id="419" name="Rectangle 418"/>
                <p:cNvSpPr>
                  <a:spLocks noChangeArrowheads="1"/>
                </p:cNvSpPr>
                <p:nvPr/>
              </p:nvSpPr>
              <p:spPr bwMode="auto">
                <a:xfrm>
                  <a:off x="1295400" y="1295400"/>
                  <a:ext cx="381000" cy="381000"/>
                </a:xfrm>
                <a:prstGeom prst="rect">
                  <a:avLst/>
                </a:prstGeom>
                <a:solidFill>
                  <a:srgbClr val="558ED5">
                    <a:alpha val="59999"/>
                  </a:srgbClr>
                </a:solidFill>
                <a:ln w="25400" algn="ctr">
                  <a:noFill/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algn="ctr" defTabSz="4875213"/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  <p:cxnSp>
              <p:nvCxnSpPr>
                <p:cNvPr id="420" name="Straight Connector 419"/>
                <p:cNvCxnSpPr/>
                <p:nvPr/>
              </p:nvCxnSpPr>
              <p:spPr>
                <a:xfrm rot="5400000" flipV="1">
                  <a:off x="1296099" y="1296150"/>
                  <a:ext cx="379607" cy="37810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17" name="Rectangle 416"/>
              <p:cNvSpPr/>
              <p:nvPr/>
            </p:nvSpPr>
            <p:spPr>
              <a:xfrm>
                <a:off x="2058594" y="1066800"/>
                <a:ext cx="75204" cy="5334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418" name="Rectangle 58"/>
              <p:cNvSpPr/>
              <p:nvPr/>
            </p:nvSpPr>
            <p:spPr>
              <a:xfrm>
                <a:off x="2209004" y="1066800"/>
                <a:ext cx="304400" cy="5334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48450" name="Group 63"/>
            <p:cNvGrpSpPr>
              <a:grpSpLocks/>
            </p:cNvGrpSpPr>
            <p:nvPr/>
          </p:nvGrpSpPr>
          <p:grpSpPr bwMode="auto">
            <a:xfrm>
              <a:off x="1011" y="993"/>
              <a:ext cx="297" cy="118"/>
              <a:chOff x="1600201" y="1066800"/>
              <a:chExt cx="1371599" cy="533400"/>
            </a:xfrm>
          </p:grpSpPr>
          <p:grpSp>
            <p:nvGrpSpPr>
              <p:cNvPr id="48451" name="Group 134"/>
              <p:cNvGrpSpPr>
                <a:grpSpLocks/>
              </p:cNvGrpSpPr>
              <p:nvPr/>
            </p:nvGrpSpPr>
            <p:grpSpPr bwMode="auto">
              <a:xfrm>
                <a:off x="2590800" y="1143000"/>
                <a:ext cx="381000" cy="381000"/>
                <a:chOff x="1295400" y="1295400"/>
                <a:chExt cx="381000" cy="381000"/>
              </a:xfrm>
            </p:grpSpPr>
            <p:sp>
              <p:nvSpPr>
                <p:cNvPr id="413" name="Rectangle 412"/>
                <p:cNvSpPr/>
                <p:nvPr/>
              </p:nvSpPr>
              <p:spPr>
                <a:xfrm>
                  <a:off x="1293090" y="1296044"/>
                  <a:ext cx="383307" cy="379707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213"/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  <p:cxnSp>
              <p:nvCxnSpPr>
                <p:cNvPr id="414" name="Straight Connector 413"/>
                <p:cNvCxnSpPr/>
                <p:nvPr/>
              </p:nvCxnSpPr>
              <p:spPr>
                <a:xfrm rot="16200000" flipH="1">
                  <a:off x="1294890" y="1294244"/>
                  <a:ext cx="379707" cy="38330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454" name="Group 135"/>
              <p:cNvGrpSpPr>
                <a:grpSpLocks/>
              </p:cNvGrpSpPr>
              <p:nvPr/>
            </p:nvGrpSpPr>
            <p:grpSpPr bwMode="auto">
              <a:xfrm rot="-5400000">
                <a:off x="1600201" y="1143001"/>
                <a:ext cx="381001" cy="381001"/>
                <a:chOff x="1295399" y="1295400"/>
                <a:chExt cx="381001" cy="381001"/>
              </a:xfrm>
            </p:grpSpPr>
            <p:sp>
              <p:nvSpPr>
                <p:cNvPr id="411" name="Rectangle 410"/>
                <p:cNvSpPr>
                  <a:spLocks noChangeArrowheads="1"/>
                </p:cNvSpPr>
                <p:nvPr/>
              </p:nvSpPr>
              <p:spPr bwMode="auto">
                <a:xfrm>
                  <a:off x="1295400" y="1295400"/>
                  <a:ext cx="381000" cy="381000"/>
                </a:xfrm>
                <a:prstGeom prst="rect">
                  <a:avLst/>
                </a:prstGeom>
                <a:solidFill>
                  <a:srgbClr val="558ED5">
                    <a:alpha val="59999"/>
                  </a:srgbClr>
                </a:solidFill>
                <a:ln w="25400" algn="ctr">
                  <a:noFill/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algn="ctr" defTabSz="4875213"/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  <p:cxnSp>
              <p:nvCxnSpPr>
                <p:cNvPr id="412" name="Straight Connector 411"/>
                <p:cNvCxnSpPr/>
                <p:nvPr/>
              </p:nvCxnSpPr>
              <p:spPr>
                <a:xfrm rot="5400000" flipV="1">
                  <a:off x="1294247" y="1297198"/>
                  <a:ext cx="383308" cy="37970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409" name="Rectangle 408"/>
              <p:cNvSpPr/>
              <p:nvPr/>
            </p:nvSpPr>
            <p:spPr>
              <a:xfrm>
                <a:off x="2057399" y="1066800"/>
                <a:ext cx="73891" cy="5334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410" name="Rectangle 409"/>
              <p:cNvSpPr/>
              <p:nvPr/>
            </p:nvSpPr>
            <p:spPr>
              <a:xfrm>
                <a:off x="2209800" y="1066800"/>
                <a:ext cx="304799" cy="5334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73" name="Rectangle 72"/>
            <p:cNvSpPr/>
            <p:nvPr/>
          </p:nvSpPr>
          <p:spPr>
            <a:xfrm>
              <a:off x="926" y="1666"/>
              <a:ext cx="383" cy="78"/>
            </a:xfrm>
            <a:prstGeom prst="rect">
              <a:avLst/>
            </a:prstGeom>
            <a:gradFill>
              <a:gsLst>
                <a:gs pos="0">
                  <a:srgbClr val="92D050">
                    <a:alpha val="50000"/>
                  </a:srgbClr>
                </a:gs>
                <a:gs pos="50000">
                  <a:srgbClr val="92D050"/>
                </a:gs>
                <a:gs pos="100000">
                  <a:srgbClr val="92D050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74" name="Isosceles Triangle 73"/>
            <p:cNvGrpSpPr>
              <a:grpSpLocks/>
            </p:cNvGrpSpPr>
            <p:nvPr/>
          </p:nvGrpSpPr>
          <p:grpSpPr bwMode="auto">
            <a:xfrm>
              <a:off x="1283" y="1664"/>
              <a:ext cx="365" cy="83"/>
              <a:chOff x="28145232" y="17489424"/>
              <a:chExt cx="1188720" cy="249936"/>
            </a:xfrm>
          </p:grpSpPr>
          <p:pic>
            <p:nvPicPr>
              <p:cNvPr id="48463" name="Isosceles Triangle 73"/>
              <p:cNvPicPr>
                <a:picLocks noChangeArrowheads="1"/>
              </p:cNvPicPr>
              <p:nvPr/>
            </p:nvPicPr>
            <p:blipFill>
              <a:blip r:embed="rId19" cstate="print"/>
              <a:srcRect/>
              <a:stretch>
                <a:fillRect/>
              </a:stretch>
            </p:blipFill>
            <p:spPr bwMode="auto">
              <a:xfrm>
                <a:off x="28145232" y="17489424"/>
                <a:ext cx="1188720" cy="249936"/>
              </a:xfrm>
              <a:prstGeom prst="rect">
                <a:avLst/>
              </a:prstGeom>
              <a:noFill/>
            </p:spPr>
          </p:pic>
          <p:sp>
            <p:nvSpPr>
              <p:cNvPr id="48464" name="Text Box 336"/>
              <p:cNvSpPr txBox="1">
                <a:spLocks noChangeArrowheads="1"/>
              </p:cNvSpPr>
              <p:nvPr/>
            </p:nvSpPr>
            <p:spPr bwMode="auto">
              <a:xfrm rot="5400000">
                <a:off x="28387633" y="17317654"/>
                <a:ext cx="117827" cy="58956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75" name="Isosceles Triangle 74"/>
            <p:cNvGrpSpPr>
              <a:grpSpLocks/>
            </p:cNvGrpSpPr>
            <p:nvPr/>
          </p:nvGrpSpPr>
          <p:grpSpPr bwMode="auto">
            <a:xfrm>
              <a:off x="1604" y="1031"/>
              <a:ext cx="299" cy="74"/>
              <a:chOff x="29187648" y="15605760"/>
              <a:chExt cx="975360" cy="219456"/>
            </a:xfrm>
          </p:grpSpPr>
          <p:pic>
            <p:nvPicPr>
              <p:cNvPr id="48466" name="Isosceles Triangle 74"/>
              <p:cNvPicPr>
                <a:picLocks noChangeArrowheads="1"/>
              </p:cNvPicPr>
              <p:nvPr/>
            </p:nvPicPr>
            <p:blipFill>
              <a:blip r:embed="rId20" cstate="print"/>
              <a:srcRect/>
              <a:stretch>
                <a:fillRect/>
              </a:stretch>
            </p:blipFill>
            <p:spPr bwMode="auto">
              <a:xfrm>
                <a:off x="29187648" y="15605760"/>
                <a:ext cx="975360" cy="219456"/>
              </a:xfrm>
              <a:prstGeom prst="rect">
                <a:avLst/>
              </a:prstGeom>
              <a:noFill/>
            </p:spPr>
          </p:pic>
          <p:sp>
            <p:nvSpPr>
              <p:cNvPr id="48467" name="Text Box 339"/>
              <p:cNvSpPr txBox="1">
                <a:spLocks noChangeArrowheads="1"/>
              </p:cNvSpPr>
              <p:nvPr/>
            </p:nvSpPr>
            <p:spPr bwMode="auto">
              <a:xfrm rot="16200000">
                <a:off x="29862796" y="15473540"/>
                <a:ext cx="104973" cy="4816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76" name="Oval 75"/>
            <p:cNvSpPr/>
            <p:nvPr/>
          </p:nvSpPr>
          <p:spPr>
            <a:xfrm>
              <a:off x="1351" y="993"/>
              <a:ext cx="40" cy="157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77" name="Oval 76"/>
            <p:cNvSpPr/>
            <p:nvPr/>
          </p:nvSpPr>
          <p:spPr>
            <a:xfrm>
              <a:off x="1878" y="983"/>
              <a:ext cx="40" cy="15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78" name="Right Triangle 77"/>
            <p:cNvGrpSpPr>
              <a:grpSpLocks/>
            </p:cNvGrpSpPr>
            <p:nvPr/>
          </p:nvGrpSpPr>
          <p:grpSpPr bwMode="auto">
            <a:xfrm>
              <a:off x="2027" y="1031"/>
              <a:ext cx="90" cy="81"/>
              <a:chOff x="30565344" y="15605760"/>
              <a:chExt cx="292608" cy="243840"/>
            </a:xfrm>
          </p:grpSpPr>
          <p:pic>
            <p:nvPicPr>
              <p:cNvPr id="48475" name="Right Triangle 77"/>
              <p:cNvPicPr>
                <a:picLocks noChangeArrowheads="1"/>
              </p:cNvPicPr>
              <p:nvPr/>
            </p:nvPicPr>
            <p:blipFill>
              <a:blip r:embed="rId21" cstate="print"/>
              <a:srcRect/>
              <a:stretch>
                <a:fillRect/>
              </a:stretch>
            </p:blipFill>
            <p:spPr bwMode="auto">
              <a:xfrm>
                <a:off x="30565344" y="15605760"/>
                <a:ext cx="292608" cy="243840"/>
              </a:xfrm>
              <a:prstGeom prst="rect">
                <a:avLst/>
              </a:prstGeom>
              <a:noFill/>
            </p:spPr>
          </p:pic>
          <p:sp>
            <p:nvSpPr>
              <p:cNvPr id="48476" name="Text Box 348"/>
              <p:cNvSpPr txBox="1">
                <a:spLocks noChangeArrowheads="1"/>
              </p:cNvSpPr>
              <p:nvPr/>
            </p:nvSpPr>
            <p:spPr bwMode="auto">
              <a:xfrm rot="16200000">
                <a:off x="30721081" y="15720467"/>
                <a:ext cx="117827" cy="92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79" name="Right Triangle 78"/>
            <p:cNvGrpSpPr>
              <a:grpSpLocks/>
            </p:cNvGrpSpPr>
            <p:nvPr/>
          </p:nvGrpSpPr>
          <p:grpSpPr bwMode="auto">
            <a:xfrm>
              <a:off x="2027" y="1664"/>
              <a:ext cx="90" cy="83"/>
              <a:chOff x="30565344" y="17489424"/>
              <a:chExt cx="292608" cy="249936"/>
            </a:xfrm>
          </p:grpSpPr>
          <p:pic>
            <p:nvPicPr>
              <p:cNvPr id="48478" name="Right Triangle 78"/>
              <p:cNvPicPr>
                <a:picLocks noChangeArrowheads="1"/>
              </p:cNvPicPr>
              <p:nvPr/>
            </p:nvPicPr>
            <p:blipFill>
              <a:blip r:embed="rId22" cstate="print"/>
              <a:srcRect/>
              <a:stretch>
                <a:fillRect/>
              </a:stretch>
            </p:blipFill>
            <p:spPr bwMode="auto">
              <a:xfrm>
                <a:off x="30565344" y="17489424"/>
                <a:ext cx="292608" cy="249936"/>
              </a:xfrm>
              <a:prstGeom prst="rect">
                <a:avLst/>
              </a:prstGeom>
              <a:noFill/>
            </p:spPr>
          </p:pic>
          <p:sp>
            <p:nvSpPr>
              <p:cNvPr id="48479" name="Text Box 351"/>
              <p:cNvSpPr txBox="1">
                <a:spLocks noChangeArrowheads="1"/>
              </p:cNvSpPr>
              <p:nvPr/>
            </p:nvSpPr>
            <p:spPr bwMode="auto">
              <a:xfrm rot="16200000">
                <a:off x="30721081" y="17527156"/>
                <a:ext cx="117827" cy="92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80" name="Right Triangle 79"/>
            <p:cNvGrpSpPr>
              <a:grpSpLocks/>
            </p:cNvGrpSpPr>
            <p:nvPr/>
          </p:nvGrpSpPr>
          <p:grpSpPr bwMode="auto">
            <a:xfrm>
              <a:off x="3130" y="1664"/>
              <a:ext cx="88" cy="83"/>
              <a:chOff x="34155888" y="17489424"/>
              <a:chExt cx="286512" cy="249936"/>
            </a:xfrm>
          </p:grpSpPr>
          <p:pic>
            <p:nvPicPr>
              <p:cNvPr id="48481" name="Right Triangle 79"/>
              <p:cNvPicPr>
                <a:picLocks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34155888" y="17489424"/>
                <a:ext cx="286512" cy="249936"/>
              </a:xfrm>
              <a:prstGeom prst="rect">
                <a:avLst/>
              </a:prstGeom>
              <a:noFill/>
            </p:spPr>
          </p:pic>
          <p:sp>
            <p:nvSpPr>
              <p:cNvPr id="48482" name="Text Box 354"/>
              <p:cNvSpPr txBox="1">
                <a:spLocks noChangeArrowheads="1"/>
              </p:cNvSpPr>
              <p:nvPr/>
            </p:nvSpPr>
            <p:spPr bwMode="auto">
              <a:xfrm rot="5400000">
                <a:off x="34171332" y="17605708"/>
                <a:ext cx="117827" cy="92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81" name="Right Triangle 80"/>
            <p:cNvSpPr/>
            <p:nvPr/>
          </p:nvSpPr>
          <p:spPr>
            <a:xfrm flipH="1">
              <a:off x="2622" y="3011"/>
              <a:ext cx="86" cy="78"/>
            </a:xfrm>
            <a:prstGeom prst="rtTriangle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82" name="Right Triangle 81"/>
            <p:cNvGrpSpPr>
              <a:grpSpLocks/>
            </p:cNvGrpSpPr>
            <p:nvPr/>
          </p:nvGrpSpPr>
          <p:grpSpPr bwMode="auto">
            <a:xfrm>
              <a:off x="2027" y="1664"/>
              <a:ext cx="90" cy="83"/>
              <a:chOff x="30565344" y="17489424"/>
              <a:chExt cx="292608" cy="249936"/>
            </a:xfrm>
          </p:grpSpPr>
          <p:pic>
            <p:nvPicPr>
              <p:cNvPr id="48487" name="Right Triangle 81"/>
              <p:cNvPicPr>
                <a:picLocks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30565344" y="17489424"/>
                <a:ext cx="292608" cy="249936"/>
              </a:xfrm>
              <a:prstGeom prst="rect">
                <a:avLst/>
              </a:prstGeom>
              <a:noFill/>
            </p:spPr>
          </p:pic>
          <p:sp>
            <p:nvSpPr>
              <p:cNvPr id="48488" name="Text Box 360"/>
              <p:cNvSpPr txBox="1">
                <a:spLocks noChangeArrowheads="1"/>
              </p:cNvSpPr>
              <p:nvPr/>
            </p:nvSpPr>
            <p:spPr bwMode="auto">
              <a:xfrm rot="10800000">
                <a:off x="30687987" y="17514245"/>
                <a:ext cx="138010" cy="78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83" name="Rectangle 82"/>
            <p:cNvSpPr/>
            <p:nvPr/>
          </p:nvSpPr>
          <p:spPr>
            <a:xfrm>
              <a:off x="2114" y="1666"/>
              <a:ext cx="424" cy="78"/>
            </a:xfrm>
            <a:prstGeom prst="rect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84" name="Rectangle 83"/>
            <p:cNvGrpSpPr>
              <a:grpSpLocks/>
            </p:cNvGrpSpPr>
            <p:nvPr/>
          </p:nvGrpSpPr>
          <p:grpSpPr bwMode="auto">
            <a:xfrm>
              <a:off x="2663" y="2376"/>
              <a:ext cx="89" cy="122"/>
              <a:chOff x="32637984" y="19610832"/>
              <a:chExt cx="286512" cy="365760"/>
            </a:xfrm>
          </p:grpSpPr>
          <p:pic>
            <p:nvPicPr>
              <p:cNvPr id="48493" name="Rectangle 83"/>
              <p:cNvPicPr>
                <a:picLocks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32637984" y="19610832"/>
                <a:ext cx="286512" cy="365760"/>
              </a:xfrm>
              <a:prstGeom prst="rect">
                <a:avLst/>
              </a:prstGeom>
              <a:noFill/>
            </p:spPr>
          </p:pic>
          <p:sp>
            <p:nvSpPr>
              <p:cNvPr id="48494" name="Text Box 366"/>
              <p:cNvSpPr txBox="1">
                <a:spLocks noChangeArrowheads="1"/>
              </p:cNvSpPr>
              <p:nvPr/>
            </p:nvSpPr>
            <p:spPr bwMode="auto">
              <a:xfrm rot="5400000">
                <a:off x="32604399" y="19654234"/>
                <a:ext cx="353483" cy="276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48495" name="Group 84"/>
            <p:cNvGrpSpPr>
              <a:grpSpLocks/>
            </p:cNvGrpSpPr>
            <p:nvPr/>
          </p:nvGrpSpPr>
          <p:grpSpPr bwMode="auto">
            <a:xfrm>
              <a:off x="3131" y="1665"/>
              <a:ext cx="85" cy="277"/>
              <a:chOff x="6629400" y="2057400"/>
              <a:chExt cx="152400" cy="609600"/>
            </a:xfrm>
          </p:grpSpPr>
          <p:grpSp>
            <p:nvGrpSpPr>
              <p:cNvPr id="404" name="Rectangle 403"/>
              <p:cNvGrpSpPr>
                <a:grpSpLocks/>
              </p:cNvGrpSpPr>
              <p:nvPr/>
            </p:nvGrpSpPr>
            <p:grpSpPr bwMode="auto">
              <a:xfrm>
                <a:off x="6626444" y="2206757"/>
                <a:ext cx="158193" cy="310881"/>
                <a:chOff x="34155888" y="17696688"/>
                <a:chExt cx="286512" cy="420624"/>
              </a:xfrm>
            </p:grpSpPr>
            <p:pic>
              <p:nvPicPr>
                <p:cNvPr id="48497" name="Rectangle 403"/>
                <p:cNvPicPr>
                  <a:picLocks noChangeArrowheads="1"/>
                </p:cNvPicPr>
                <p:nvPr/>
              </p:nvPicPr>
              <p:blipFill>
                <a:blip r:embed="rId26" cstate="print"/>
                <a:srcRect/>
                <a:stretch>
                  <a:fillRect/>
                </a:stretch>
              </p:blipFill>
              <p:spPr bwMode="auto">
                <a:xfrm>
                  <a:off x="34155888" y="17696688"/>
                  <a:ext cx="286512" cy="420624"/>
                </a:xfrm>
                <a:prstGeom prst="rect">
                  <a:avLst/>
                </a:prstGeom>
                <a:noFill/>
              </p:spPr>
            </p:pic>
            <p:sp>
              <p:nvSpPr>
                <p:cNvPr id="48498" name="Text Box 370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34093053" y="17768994"/>
                  <a:ext cx="412397" cy="2760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anchor="ctr"/>
                <a:lstStyle/>
                <a:p>
                  <a:pPr algn="ctr" defTabSz="4875213"/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405" name="Right Triangle 404"/>
              <p:cNvGrpSpPr>
                <a:grpSpLocks/>
              </p:cNvGrpSpPr>
              <p:nvPr/>
            </p:nvGrpSpPr>
            <p:grpSpPr bwMode="auto">
              <a:xfrm>
                <a:off x="6626444" y="2053569"/>
                <a:ext cx="158193" cy="162199"/>
                <a:chOff x="34155888" y="17489424"/>
                <a:chExt cx="286512" cy="219456"/>
              </a:xfrm>
            </p:grpSpPr>
            <p:pic>
              <p:nvPicPr>
                <p:cNvPr id="48500" name="Right Triangle 404"/>
                <p:cNvPicPr>
                  <a:picLocks noChangeArrowheads="1"/>
                </p:cNvPicPr>
                <p:nvPr/>
              </p:nvPicPr>
              <p:blipFill>
                <a:blip r:embed="rId27" cstate="print"/>
                <a:srcRect/>
                <a:stretch>
                  <a:fillRect/>
                </a:stretch>
              </p:blipFill>
              <p:spPr bwMode="auto">
                <a:xfrm>
                  <a:off x="34155888" y="17489424"/>
                  <a:ext cx="286512" cy="219456"/>
                </a:xfrm>
                <a:prstGeom prst="rect">
                  <a:avLst/>
                </a:prstGeom>
                <a:noFill/>
              </p:spPr>
            </p:pic>
            <p:sp>
              <p:nvSpPr>
                <p:cNvPr id="48501" name="Text Box 373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34178697" y="17586070"/>
                  <a:ext cx="103099" cy="920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anchor="ctr"/>
                <a:lstStyle/>
                <a:p>
                  <a:pPr algn="ctr" defTabSz="4875213"/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406" name="Right Triangle 405"/>
              <p:cNvGrpSpPr>
                <a:grpSpLocks/>
              </p:cNvGrpSpPr>
              <p:nvPr/>
            </p:nvGrpSpPr>
            <p:grpSpPr bwMode="auto">
              <a:xfrm>
                <a:off x="6626444" y="2508627"/>
                <a:ext cx="158193" cy="162199"/>
                <a:chOff x="34155888" y="18105120"/>
                <a:chExt cx="286512" cy="219456"/>
              </a:xfrm>
            </p:grpSpPr>
            <p:pic>
              <p:nvPicPr>
                <p:cNvPr id="48503" name="Right Triangle 405"/>
                <p:cNvPicPr>
                  <a:picLocks noChangeArrowheads="1"/>
                </p:cNvPicPr>
                <p:nvPr/>
              </p:nvPicPr>
              <p:blipFill>
                <a:blip r:embed="rId28" cstate="print"/>
                <a:srcRect/>
                <a:stretch>
                  <a:fillRect/>
                </a:stretch>
              </p:blipFill>
              <p:spPr bwMode="auto">
                <a:xfrm>
                  <a:off x="34155888" y="18105120"/>
                  <a:ext cx="286512" cy="219456"/>
                </a:xfrm>
                <a:prstGeom prst="rect">
                  <a:avLst/>
                </a:prstGeom>
                <a:noFill/>
              </p:spPr>
            </p:pic>
            <p:sp>
              <p:nvSpPr>
                <p:cNvPr id="48504" name="Text Box 376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34316707" y="18135932"/>
                  <a:ext cx="103099" cy="920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algn="ctr" defTabSz="4875213"/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</p:grpSp>
        <p:grpSp>
          <p:nvGrpSpPr>
            <p:cNvPr id="86" name="Isosceles Triangle 85"/>
            <p:cNvGrpSpPr>
              <a:grpSpLocks/>
            </p:cNvGrpSpPr>
            <p:nvPr/>
          </p:nvGrpSpPr>
          <p:grpSpPr bwMode="auto">
            <a:xfrm>
              <a:off x="2791" y="1664"/>
              <a:ext cx="259" cy="83"/>
              <a:chOff x="33052512" y="17489424"/>
              <a:chExt cx="841248" cy="249936"/>
            </a:xfrm>
          </p:grpSpPr>
          <p:pic>
            <p:nvPicPr>
              <p:cNvPr id="48506" name="Isosceles Triangle 85"/>
              <p:cNvPicPr>
                <a:picLocks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33052512" y="17489424"/>
                <a:ext cx="841248" cy="249936"/>
              </a:xfrm>
              <a:prstGeom prst="rect">
                <a:avLst/>
              </a:prstGeom>
              <a:noFill/>
            </p:spPr>
          </p:pic>
          <p:sp>
            <p:nvSpPr>
              <p:cNvPr id="48507" name="Text Box 379"/>
              <p:cNvSpPr txBox="1">
                <a:spLocks noChangeArrowheads="1"/>
              </p:cNvSpPr>
              <p:nvPr/>
            </p:nvSpPr>
            <p:spPr bwMode="auto">
              <a:xfrm rot="16200000">
                <a:off x="33619296" y="17405417"/>
                <a:ext cx="117827" cy="4140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87" name="Rectangle 86"/>
            <p:cNvSpPr/>
            <p:nvPr/>
          </p:nvSpPr>
          <p:spPr>
            <a:xfrm rot="2469690">
              <a:off x="3099" y="1682"/>
              <a:ext cx="156" cy="2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88" name="Rectangle 87"/>
            <p:cNvSpPr/>
            <p:nvPr/>
          </p:nvSpPr>
          <p:spPr>
            <a:xfrm>
              <a:off x="1182" y="1863"/>
              <a:ext cx="254" cy="80"/>
            </a:xfrm>
            <a:prstGeom prst="rect">
              <a:avLst/>
            </a:prstGeom>
            <a:gradFill>
              <a:gsLst>
                <a:gs pos="0">
                  <a:srgbClr val="92D050">
                    <a:alpha val="50000"/>
                  </a:srgbClr>
                </a:gs>
                <a:gs pos="50000">
                  <a:srgbClr val="92D050"/>
                </a:gs>
                <a:gs pos="100000">
                  <a:srgbClr val="92D050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89" name="Isosceles Triangle 88"/>
            <p:cNvGrpSpPr>
              <a:grpSpLocks/>
            </p:cNvGrpSpPr>
            <p:nvPr/>
          </p:nvGrpSpPr>
          <p:grpSpPr bwMode="auto">
            <a:xfrm>
              <a:off x="1433" y="1860"/>
              <a:ext cx="663" cy="85"/>
              <a:chOff x="28632912" y="18074640"/>
              <a:chExt cx="2157984" cy="249936"/>
            </a:xfrm>
          </p:grpSpPr>
          <p:pic>
            <p:nvPicPr>
              <p:cNvPr id="48513" name="Isosceles Triangle 88"/>
              <p:cNvPicPr>
                <a:picLocks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28632912" y="18074640"/>
                <a:ext cx="2157984" cy="249936"/>
              </a:xfrm>
              <a:prstGeom prst="rect">
                <a:avLst/>
              </a:prstGeom>
              <a:noFill/>
            </p:spPr>
          </p:pic>
          <p:sp>
            <p:nvSpPr>
              <p:cNvPr id="48514" name="Text Box 386"/>
              <p:cNvSpPr txBox="1">
                <a:spLocks noChangeArrowheads="1"/>
              </p:cNvSpPr>
              <p:nvPr/>
            </p:nvSpPr>
            <p:spPr bwMode="auto">
              <a:xfrm rot="5400000">
                <a:off x="29118225" y="17665275"/>
                <a:ext cx="117826" cy="1072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90" name="Isosceles Triangle 89"/>
            <p:cNvGrpSpPr>
              <a:grpSpLocks/>
            </p:cNvGrpSpPr>
            <p:nvPr/>
          </p:nvGrpSpPr>
          <p:grpSpPr bwMode="auto">
            <a:xfrm>
              <a:off x="2047" y="1860"/>
              <a:ext cx="662" cy="85"/>
              <a:chOff x="30632400" y="18074640"/>
              <a:chExt cx="2151888" cy="249936"/>
            </a:xfrm>
          </p:grpSpPr>
          <p:pic>
            <p:nvPicPr>
              <p:cNvPr id="48516" name="Isosceles Triangle 89"/>
              <p:cNvPicPr>
                <a:picLocks noChangeArrowheads="1"/>
              </p:cNvPicPr>
              <p:nvPr/>
            </p:nvPicPr>
            <p:blipFill>
              <a:blip r:embed="rId31" cstate="print"/>
              <a:srcRect/>
              <a:stretch>
                <a:fillRect/>
              </a:stretch>
            </p:blipFill>
            <p:spPr bwMode="auto">
              <a:xfrm>
                <a:off x="30632400" y="18074640"/>
                <a:ext cx="2151888" cy="249936"/>
              </a:xfrm>
              <a:prstGeom prst="rect">
                <a:avLst/>
              </a:prstGeom>
              <a:noFill/>
            </p:spPr>
          </p:pic>
          <p:sp>
            <p:nvSpPr>
              <p:cNvPr id="48517" name="Text Box 389"/>
              <p:cNvSpPr txBox="1">
                <a:spLocks noChangeArrowheads="1"/>
              </p:cNvSpPr>
              <p:nvPr/>
            </p:nvSpPr>
            <p:spPr bwMode="auto">
              <a:xfrm rot="16200000">
                <a:off x="32185928" y="17665275"/>
                <a:ext cx="117826" cy="1072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91" name="Rectangle 90"/>
            <p:cNvSpPr/>
            <p:nvPr/>
          </p:nvSpPr>
          <p:spPr>
            <a:xfrm>
              <a:off x="2708" y="1863"/>
              <a:ext cx="848" cy="80"/>
            </a:xfrm>
            <a:prstGeom prst="rect">
              <a:avLst/>
            </a:prstGeom>
            <a:gradFill>
              <a:gsLst>
                <a:gs pos="0">
                  <a:srgbClr val="92D050">
                    <a:alpha val="50000"/>
                  </a:srgbClr>
                </a:gs>
                <a:gs pos="50000">
                  <a:srgbClr val="92D050"/>
                </a:gs>
                <a:gs pos="100000">
                  <a:srgbClr val="92D050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92" name="Isosceles Triangle 91"/>
            <p:cNvGrpSpPr>
              <a:grpSpLocks/>
            </p:cNvGrpSpPr>
            <p:nvPr/>
          </p:nvGrpSpPr>
          <p:grpSpPr bwMode="auto">
            <a:xfrm>
              <a:off x="2536" y="1664"/>
              <a:ext cx="259" cy="83"/>
              <a:chOff x="32223456" y="17489424"/>
              <a:chExt cx="841248" cy="249936"/>
            </a:xfrm>
          </p:grpSpPr>
          <p:pic>
            <p:nvPicPr>
              <p:cNvPr id="48522" name="Isosceles Triangle 91"/>
              <p:cNvPicPr>
                <a:picLocks noChangeArrowheads="1"/>
              </p:cNvPicPr>
              <p:nvPr/>
            </p:nvPicPr>
            <p:blipFill>
              <a:blip r:embed="rId32" cstate="print"/>
              <a:srcRect/>
              <a:stretch>
                <a:fillRect/>
              </a:stretch>
            </p:blipFill>
            <p:spPr bwMode="auto">
              <a:xfrm>
                <a:off x="32223456" y="17489424"/>
                <a:ext cx="841248" cy="249936"/>
              </a:xfrm>
              <a:prstGeom prst="rect">
                <a:avLst/>
              </a:prstGeom>
              <a:noFill/>
            </p:spPr>
          </p:pic>
          <p:sp>
            <p:nvSpPr>
              <p:cNvPr id="48523" name="Text Box 395"/>
              <p:cNvSpPr txBox="1">
                <a:spLocks noChangeArrowheads="1"/>
              </p:cNvSpPr>
              <p:nvPr/>
            </p:nvSpPr>
            <p:spPr bwMode="auto">
              <a:xfrm rot="5400000">
                <a:off x="32377201" y="17405418"/>
                <a:ext cx="117827" cy="4140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93" name="Isosceles Triangle 92"/>
            <p:cNvGrpSpPr>
              <a:grpSpLocks/>
            </p:cNvGrpSpPr>
            <p:nvPr/>
          </p:nvGrpSpPr>
          <p:grpSpPr bwMode="auto">
            <a:xfrm>
              <a:off x="1645" y="1664"/>
              <a:ext cx="301" cy="83"/>
              <a:chOff x="29321760" y="17489424"/>
              <a:chExt cx="981456" cy="249936"/>
            </a:xfrm>
          </p:grpSpPr>
          <p:pic>
            <p:nvPicPr>
              <p:cNvPr id="48525" name="Isosceles Triangle 92"/>
              <p:cNvPicPr>
                <a:picLocks noChangeArrowheads="1"/>
              </p:cNvPicPr>
              <p:nvPr/>
            </p:nvPicPr>
            <p:blipFill>
              <a:blip r:embed="rId33" cstate="print"/>
              <a:srcRect/>
              <a:stretch>
                <a:fillRect/>
              </a:stretch>
            </p:blipFill>
            <p:spPr bwMode="auto">
              <a:xfrm>
                <a:off x="29321760" y="17489424"/>
                <a:ext cx="981456" cy="249936"/>
              </a:xfrm>
              <a:prstGeom prst="rect">
                <a:avLst/>
              </a:prstGeom>
              <a:noFill/>
            </p:spPr>
          </p:pic>
          <p:sp>
            <p:nvSpPr>
              <p:cNvPr id="48526" name="Text Box 398"/>
              <p:cNvSpPr txBox="1">
                <a:spLocks noChangeArrowheads="1"/>
              </p:cNvSpPr>
              <p:nvPr/>
            </p:nvSpPr>
            <p:spPr bwMode="auto">
              <a:xfrm rot="16200000">
                <a:off x="29996528" y="17370917"/>
                <a:ext cx="117827" cy="48303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94" name="Oval 93"/>
            <p:cNvSpPr/>
            <p:nvPr/>
          </p:nvSpPr>
          <p:spPr>
            <a:xfrm>
              <a:off x="1435" y="1823"/>
              <a:ext cx="43" cy="15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95" name="Oval 94"/>
            <p:cNvSpPr/>
            <p:nvPr/>
          </p:nvSpPr>
          <p:spPr>
            <a:xfrm>
              <a:off x="2708" y="1823"/>
              <a:ext cx="42" cy="15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96" name="Oval 95"/>
            <p:cNvSpPr/>
            <p:nvPr/>
          </p:nvSpPr>
          <p:spPr>
            <a:xfrm>
              <a:off x="1268" y="1635"/>
              <a:ext cx="43" cy="14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97" name="Oval 96"/>
            <p:cNvSpPr/>
            <p:nvPr/>
          </p:nvSpPr>
          <p:spPr>
            <a:xfrm>
              <a:off x="1902" y="1626"/>
              <a:ext cx="42" cy="15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98" name="Oval 97"/>
            <p:cNvSpPr/>
            <p:nvPr/>
          </p:nvSpPr>
          <p:spPr>
            <a:xfrm>
              <a:off x="2521" y="1635"/>
              <a:ext cx="41" cy="15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99" name="Oval 98"/>
            <p:cNvSpPr/>
            <p:nvPr/>
          </p:nvSpPr>
          <p:spPr>
            <a:xfrm>
              <a:off x="3004" y="1626"/>
              <a:ext cx="41" cy="15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00" name="Rectangle 99"/>
            <p:cNvSpPr/>
            <p:nvPr/>
          </p:nvSpPr>
          <p:spPr>
            <a:xfrm>
              <a:off x="3046" y="1666"/>
              <a:ext cx="86" cy="78"/>
            </a:xfrm>
            <a:prstGeom prst="rect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01" name="Rectangle 100"/>
            <p:cNvSpPr/>
            <p:nvPr/>
          </p:nvSpPr>
          <p:spPr>
            <a:xfrm>
              <a:off x="3301" y="1823"/>
              <a:ext cx="128" cy="15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51000"/>
                  </a:schemeClr>
                </a:gs>
                <a:gs pos="50000">
                  <a:schemeClr val="accent1">
                    <a:tint val="44500"/>
                    <a:satMod val="160000"/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02" name="Rectangle 101"/>
            <p:cNvSpPr/>
            <p:nvPr/>
          </p:nvSpPr>
          <p:spPr>
            <a:xfrm>
              <a:off x="3428" y="1823"/>
              <a:ext cx="128" cy="158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51000"/>
                  </a:schemeClr>
                </a:gs>
                <a:gs pos="50000">
                  <a:schemeClr val="accent1">
                    <a:tint val="44500"/>
                    <a:satMod val="160000"/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03" name="Right Triangle 102"/>
            <p:cNvGrpSpPr>
              <a:grpSpLocks/>
            </p:cNvGrpSpPr>
            <p:nvPr/>
          </p:nvGrpSpPr>
          <p:grpSpPr bwMode="auto">
            <a:xfrm>
              <a:off x="4482" y="1860"/>
              <a:ext cx="88" cy="85"/>
              <a:chOff x="38557200" y="18074640"/>
              <a:chExt cx="286512" cy="249936"/>
            </a:xfrm>
          </p:grpSpPr>
          <p:pic>
            <p:nvPicPr>
              <p:cNvPr id="48555" name="Right Triangle 102"/>
              <p:cNvPicPr>
                <a:picLocks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38557200" y="18074640"/>
                <a:ext cx="286512" cy="249936"/>
              </a:xfrm>
              <a:prstGeom prst="rect">
                <a:avLst/>
              </a:prstGeom>
              <a:noFill/>
            </p:spPr>
          </p:pic>
          <p:sp>
            <p:nvSpPr>
              <p:cNvPr id="48556" name="Text Box 428"/>
              <p:cNvSpPr txBox="1">
                <a:spLocks noChangeArrowheads="1"/>
              </p:cNvSpPr>
              <p:nvPr/>
            </p:nvSpPr>
            <p:spPr bwMode="auto">
              <a:xfrm rot="5400000">
                <a:off x="38573304" y="18194843"/>
                <a:ext cx="117827" cy="92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04" name="Rectangle 103"/>
            <p:cNvGrpSpPr>
              <a:grpSpLocks/>
            </p:cNvGrpSpPr>
            <p:nvPr/>
          </p:nvGrpSpPr>
          <p:grpSpPr bwMode="auto">
            <a:xfrm>
              <a:off x="4482" y="1940"/>
              <a:ext cx="88" cy="123"/>
              <a:chOff x="38557200" y="18312384"/>
              <a:chExt cx="286512" cy="365760"/>
            </a:xfrm>
          </p:grpSpPr>
          <p:pic>
            <p:nvPicPr>
              <p:cNvPr id="48558" name="Rectangle 103"/>
              <p:cNvPicPr>
                <a:picLocks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38557200" y="18312384"/>
                <a:ext cx="286512" cy="365760"/>
              </a:xfrm>
              <a:prstGeom prst="rect">
                <a:avLst/>
              </a:prstGeom>
              <a:noFill/>
            </p:spPr>
          </p:pic>
          <p:sp>
            <p:nvSpPr>
              <p:cNvPr id="48559" name="Text Box 431"/>
              <p:cNvSpPr txBox="1">
                <a:spLocks noChangeArrowheads="1"/>
              </p:cNvSpPr>
              <p:nvPr/>
            </p:nvSpPr>
            <p:spPr bwMode="auto">
              <a:xfrm rot="5400000">
                <a:off x="38524481" y="18358131"/>
                <a:ext cx="353483" cy="276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05" name="Right Triangle 104"/>
            <p:cNvGrpSpPr>
              <a:grpSpLocks/>
            </p:cNvGrpSpPr>
            <p:nvPr/>
          </p:nvGrpSpPr>
          <p:grpSpPr bwMode="auto">
            <a:xfrm>
              <a:off x="4482" y="1860"/>
              <a:ext cx="88" cy="85"/>
              <a:chOff x="38557200" y="18074640"/>
              <a:chExt cx="286512" cy="249936"/>
            </a:xfrm>
          </p:grpSpPr>
          <p:pic>
            <p:nvPicPr>
              <p:cNvPr id="48561" name="Right Triangle 104"/>
              <p:cNvPicPr>
                <a:picLocks noChangeArrowheads="1"/>
              </p:cNvPicPr>
              <p:nvPr/>
            </p:nvPicPr>
            <p:blipFill>
              <a:blip r:embed="rId34" cstate="print"/>
              <a:srcRect/>
              <a:stretch>
                <a:fillRect/>
              </a:stretch>
            </p:blipFill>
            <p:spPr bwMode="auto">
              <a:xfrm>
                <a:off x="38557200" y="18074640"/>
                <a:ext cx="286512" cy="249936"/>
              </a:xfrm>
              <a:prstGeom prst="rect">
                <a:avLst/>
              </a:prstGeom>
              <a:noFill/>
            </p:spPr>
          </p:pic>
          <p:sp>
            <p:nvSpPr>
              <p:cNvPr id="48562" name="Text Box 434"/>
              <p:cNvSpPr txBox="1">
                <a:spLocks noChangeArrowheads="1"/>
              </p:cNvSpPr>
              <p:nvPr/>
            </p:nvSpPr>
            <p:spPr bwMode="auto">
              <a:xfrm rot="5400000">
                <a:off x="38573304" y="18194845"/>
                <a:ext cx="117827" cy="92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06" name="Right Triangle 105"/>
            <p:cNvGrpSpPr>
              <a:grpSpLocks/>
            </p:cNvGrpSpPr>
            <p:nvPr/>
          </p:nvGrpSpPr>
          <p:grpSpPr bwMode="auto">
            <a:xfrm>
              <a:off x="4482" y="2059"/>
              <a:ext cx="88" cy="83"/>
              <a:chOff x="38557200" y="18665952"/>
              <a:chExt cx="286512" cy="249936"/>
            </a:xfrm>
          </p:grpSpPr>
          <p:pic>
            <p:nvPicPr>
              <p:cNvPr id="48564" name="Right Triangle 105"/>
              <p:cNvPicPr>
                <a:picLocks noChangeArrowheads="1"/>
              </p:cNvPicPr>
              <p:nvPr/>
            </p:nvPicPr>
            <p:blipFill>
              <a:blip r:embed="rId35" cstate="print"/>
              <a:srcRect/>
              <a:stretch>
                <a:fillRect/>
              </a:stretch>
            </p:blipFill>
            <p:spPr bwMode="auto">
              <a:xfrm>
                <a:off x="38557200" y="18665952"/>
                <a:ext cx="286512" cy="249936"/>
              </a:xfrm>
              <a:prstGeom prst="rect">
                <a:avLst/>
              </a:prstGeom>
              <a:noFill/>
            </p:spPr>
          </p:pic>
          <p:sp>
            <p:nvSpPr>
              <p:cNvPr id="48565" name="Text Box 437"/>
              <p:cNvSpPr txBox="1">
                <a:spLocks noChangeArrowheads="1"/>
              </p:cNvSpPr>
              <p:nvPr/>
            </p:nvSpPr>
            <p:spPr bwMode="auto">
              <a:xfrm rot="16200000">
                <a:off x="38708832" y="18706843"/>
                <a:ext cx="117827" cy="92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07" name="Isosceles Triangle 106"/>
            <p:cNvGrpSpPr>
              <a:grpSpLocks/>
            </p:cNvGrpSpPr>
            <p:nvPr/>
          </p:nvGrpSpPr>
          <p:grpSpPr bwMode="auto">
            <a:xfrm>
              <a:off x="3892" y="1860"/>
              <a:ext cx="258" cy="85"/>
              <a:chOff x="36636960" y="18074640"/>
              <a:chExt cx="841248" cy="249936"/>
            </a:xfrm>
          </p:grpSpPr>
          <p:pic>
            <p:nvPicPr>
              <p:cNvPr id="48567" name="Isosceles Triangle 106"/>
              <p:cNvPicPr>
                <a:picLocks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36636960" y="18074640"/>
                <a:ext cx="841248" cy="249936"/>
              </a:xfrm>
              <a:prstGeom prst="rect">
                <a:avLst/>
              </a:prstGeom>
              <a:noFill/>
            </p:spPr>
          </p:pic>
          <p:sp>
            <p:nvSpPr>
              <p:cNvPr id="48568" name="Text Box 440"/>
              <p:cNvSpPr txBox="1">
                <a:spLocks noChangeArrowheads="1"/>
              </p:cNvSpPr>
              <p:nvPr/>
            </p:nvSpPr>
            <p:spPr bwMode="auto">
              <a:xfrm rot="16200000">
                <a:off x="37207557" y="17994554"/>
                <a:ext cx="117827" cy="4140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08" name="Rectangle 107"/>
            <p:cNvSpPr/>
            <p:nvPr/>
          </p:nvSpPr>
          <p:spPr>
            <a:xfrm rot="2695470">
              <a:off x="4450" y="1879"/>
              <a:ext cx="180" cy="31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09" name="Rectangle 108"/>
            <p:cNvSpPr/>
            <p:nvPr/>
          </p:nvSpPr>
          <p:spPr>
            <a:xfrm>
              <a:off x="1183" y="2061"/>
              <a:ext cx="1613" cy="79"/>
            </a:xfrm>
            <a:prstGeom prst="rect">
              <a:avLst/>
            </a:prstGeom>
            <a:gradFill>
              <a:gsLst>
                <a:gs pos="0">
                  <a:srgbClr val="92D050">
                    <a:alpha val="50000"/>
                  </a:srgbClr>
                </a:gs>
                <a:gs pos="50000">
                  <a:srgbClr val="92D050"/>
                </a:gs>
                <a:gs pos="100000">
                  <a:srgbClr val="92D050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10" name="Isosceles Triangle 109"/>
            <p:cNvGrpSpPr>
              <a:grpSpLocks/>
            </p:cNvGrpSpPr>
            <p:nvPr/>
          </p:nvGrpSpPr>
          <p:grpSpPr bwMode="auto">
            <a:xfrm>
              <a:off x="2785" y="2059"/>
              <a:ext cx="664" cy="83"/>
              <a:chOff x="33034224" y="18665952"/>
              <a:chExt cx="2157984" cy="249936"/>
            </a:xfrm>
          </p:grpSpPr>
          <p:pic>
            <p:nvPicPr>
              <p:cNvPr id="48574" name="Isosceles Triangle 109"/>
              <p:cNvPicPr>
                <a:picLocks noChangeArrowheads="1"/>
              </p:cNvPicPr>
              <p:nvPr/>
            </p:nvPicPr>
            <p:blipFill>
              <a:blip r:embed="rId30" cstate="print"/>
              <a:srcRect/>
              <a:stretch>
                <a:fillRect/>
              </a:stretch>
            </p:blipFill>
            <p:spPr bwMode="auto">
              <a:xfrm>
                <a:off x="33034224" y="18665952"/>
                <a:ext cx="2157984" cy="249936"/>
              </a:xfrm>
              <a:prstGeom prst="rect">
                <a:avLst/>
              </a:prstGeom>
              <a:noFill/>
            </p:spPr>
          </p:pic>
          <p:sp>
            <p:nvSpPr>
              <p:cNvPr id="48575" name="Text Box 447"/>
              <p:cNvSpPr txBox="1">
                <a:spLocks noChangeArrowheads="1"/>
              </p:cNvSpPr>
              <p:nvPr/>
            </p:nvSpPr>
            <p:spPr bwMode="auto">
              <a:xfrm rot="5400000">
                <a:off x="33520198" y="18254412"/>
                <a:ext cx="117827" cy="107259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11" name="Isosceles Triangle 110"/>
            <p:cNvGrpSpPr>
              <a:grpSpLocks/>
            </p:cNvGrpSpPr>
            <p:nvPr/>
          </p:nvGrpSpPr>
          <p:grpSpPr bwMode="auto">
            <a:xfrm>
              <a:off x="3400" y="2059"/>
              <a:ext cx="666" cy="83"/>
              <a:chOff x="35033712" y="18665952"/>
              <a:chExt cx="2170176" cy="249936"/>
            </a:xfrm>
          </p:grpSpPr>
          <p:pic>
            <p:nvPicPr>
              <p:cNvPr id="48577" name="Isosceles Triangle 110"/>
              <p:cNvPicPr>
                <a:picLocks noChangeArrowheads="1"/>
              </p:cNvPicPr>
              <p:nvPr/>
            </p:nvPicPr>
            <p:blipFill>
              <a:blip r:embed="rId36" cstate="print"/>
              <a:srcRect/>
              <a:stretch>
                <a:fillRect/>
              </a:stretch>
            </p:blipFill>
            <p:spPr bwMode="auto">
              <a:xfrm>
                <a:off x="35033712" y="18665952"/>
                <a:ext cx="2170176" cy="249936"/>
              </a:xfrm>
              <a:prstGeom prst="rect">
                <a:avLst/>
              </a:prstGeom>
              <a:noFill/>
            </p:spPr>
          </p:pic>
          <p:sp>
            <p:nvSpPr>
              <p:cNvPr id="48578" name="Text Box 450"/>
              <p:cNvSpPr txBox="1">
                <a:spLocks noChangeArrowheads="1"/>
              </p:cNvSpPr>
              <p:nvPr/>
            </p:nvSpPr>
            <p:spPr bwMode="auto">
              <a:xfrm rot="16200000">
                <a:off x="36598661" y="18250827"/>
                <a:ext cx="117826" cy="10797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12" name="Rectangle 111"/>
            <p:cNvSpPr/>
            <p:nvPr/>
          </p:nvSpPr>
          <p:spPr>
            <a:xfrm>
              <a:off x="4060" y="2061"/>
              <a:ext cx="848" cy="79"/>
            </a:xfrm>
            <a:prstGeom prst="rect">
              <a:avLst/>
            </a:prstGeom>
            <a:gradFill>
              <a:gsLst>
                <a:gs pos="0">
                  <a:srgbClr val="92D050">
                    <a:alpha val="50000"/>
                  </a:srgbClr>
                </a:gs>
                <a:gs pos="50000">
                  <a:srgbClr val="92D050"/>
                </a:gs>
                <a:gs pos="100000">
                  <a:srgbClr val="92D050">
                    <a:alpha val="50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13" name="Isosceles Triangle 112"/>
            <p:cNvGrpSpPr>
              <a:grpSpLocks/>
            </p:cNvGrpSpPr>
            <p:nvPr/>
          </p:nvGrpSpPr>
          <p:grpSpPr bwMode="auto">
            <a:xfrm>
              <a:off x="3640" y="1860"/>
              <a:ext cx="256" cy="85"/>
              <a:chOff x="35814000" y="18074640"/>
              <a:chExt cx="835152" cy="249936"/>
            </a:xfrm>
          </p:grpSpPr>
          <p:pic>
            <p:nvPicPr>
              <p:cNvPr id="48583" name="Isosceles Triangle 112"/>
              <p:cNvPicPr>
                <a:picLocks noChangeArrowheads="1"/>
              </p:cNvPicPr>
              <p:nvPr/>
            </p:nvPicPr>
            <p:blipFill>
              <a:blip r:embed="rId37" cstate="print"/>
              <a:srcRect/>
              <a:stretch>
                <a:fillRect/>
              </a:stretch>
            </p:blipFill>
            <p:spPr bwMode="auto">
              <a:xfrm>
                <a:off x="35814000" y="18074640"/>
                <a:ext cx="835152" cy="249936"/>
              </a:xfrm>
              <a:prstGeom prst="rect">
                <a:avLst/>
              </a:prstGeom>
              <a:noFill/>
            </p:spPr>
          </p:pic>
          <p:sp>
            <p:nvSpPr>
              <p:cNvPr id="48584" name="Text Box 456"/>
              <p:cNvSpPr txBox="1">
                <a:spLocks noChangeArrowheads="1"/>
              </p:cNvSpPr>
              <p:nvPr/>
            </p:nvSpPr>
            <p:spPr bwMode="auto">
              <a:xfrm rot="5400000">
                <a:off x="35965463" y="17994553"/>
                <a:ext cx="117827" cy="4140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14" name="Oval 113"/>
            <p:cNvSpPr/>
            <p:nvPr/>
          </p:nvSpPr>
          <p:spPr>
            <a:xfrm>
              <a:off x="2788" y="2022"/>
              <a:ext cx="42" cy="15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15" name="Oval 114"/>
            <p:cNvSpPr/>
            <p:nvPr/>
          </p:nvSpPr>
          <p:spPr>
            <a:xfrm>
              <a:off x="4060" y="2022"/>
              <a:ext cx="43" cy="15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16" name="Rectangle 115"/>
            <p:cNvSpPr/>
            <p:nvPr/>
          </p:nvSpPr>
          <p:spPr>
            <a:xfrm>
              <a:off x="4149" y="1863"/>
              <a:ext cx="335" cy="80"/>
            </a:xfrm>
            <a:prstGeom prst="rect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17" name="Rectangle 116"/>
            <p:cNvSpPr/>
            <p:nvPr/>
          </p:nvSpPr>
          <p:spPr>
            <a:xfrm>
              <a:off x="3217" y="1863"/>
              <a:ext cx="423" cy="80"/>
            </a:xfrm>
            <a:prstGeom prst="rect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18" name="Right Triangle 117"/>
            <p:cNvGrpSpPr>
              <a:grpSpLocks/>
            </p:cNvGrpSpPr>
            <p:nvPr/>
          </p:nvGrpSpPr>
          <p:grpSpPr bwMode="auto">
            <a:xfrm>
              <a:off x="3130" y="1860"/>
              <a:ext cx="88" cy="85"/>
              <a:chOff x="34155888" y="18074640"/>
              <a:chExt cx="286512" cy="249936"/>
            </a:xfrm>
          </p:grpSpPr>
          <p:pic>
            <p:nvPicPr>
              <p:cNvPr id="48598" name="Right Triangle 117"/>
              <p:cNvPicPr>
                <a:picLocks noChangeArrowheads="1"/>
              </p:cNvPicPr>
              <p:nvPr/>
            </p:nvPicPr>
            <p:blipFill>
              <a:blip r:embed="rId38" cstate="print"/>
              <a:srcRect/>
              <a:stretch>
                <a:fillRect/>
              </a:stretch>
            </p:blipFill>
            <p:spPr bwMode="auto">
              <a:xfrm>
                <a:off x="34155888" y="18074640"/>
                <a:ext cx="286512" cy="249936"/>
              </a:xfrm>
              <a:prstGeom prst="rect">
                <a:avLst/>
              </a:prstGeom>
              <a:noFill/>
            </p:spPr>
          </p:pic>
          <p:sp>
            <p:nvSpPr>
              <p:cNvPr id="48599" name="Text Box 471"/>
              <p:cNvSpPr txBox="1">
                <a:spLocks noChangeArrowheads="1"/>
              </p:cNvSpPr>
              <p:nvPr/>
            </p:nvSpPr>
            <p:spPr bwMode="auto">
              <a:xfrm rot="10800000">
                <a:off x="34276249" y="18103383"/>
                <a:ext cx="138010" cy="78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19" name="Rectangle 118"/>
            <p:cNvSpPr/>
            <p:nvPr/>
          </p:nvSpPr>
          <p:spPr>
            <a:xfrm>
              <a:off x="4653" y="2022"/>
              <a:ext cx="132" cy="1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51000"/>
                  </a:schemeClr>
                </a:gs>
                <a:gs pos="50000">
                  <a:schemeClr val="accent1">
                    <a:tint val="44500"/>
                    <a:satMod val="160000"/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20" name="Rectangle 119"/>
            <p:cNvSpPr/>
            <p:nvPr/>
          </p:nvSpPr>
          <p:spPr>
            <a:xfrm>
              <a:off x="4781" y="2022"/>
              <a:ext cx="131" cy="157"/>
            </a:xfrm>
            <a:prstGeom prst="rect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51000"/>
                  </a:schemeClr>
                </a:gs>
                <a:gs pos="50000">
                  <a:schemeClr val="accent1">
                    <a:tint val="44500"/>
                    <a:satMod val="160000"/>
                    <a:alpha val="50000"/>
                  </a:schemeClr>
                </a:gs>
                <a:gs pos="100000">
                  <a:schemeClr val="accent1">
                    <a:tint val="23500"/>
                    <a:satMod val="160000"/>
                  </a:schemeClr>
                </a:gs>
              </a:gsLst>
              <a:path path="circle">
                <a:fillToRect r="100000" b="100000"/>
              </a:path>
              <a:tileRect l="-100000" t="-100000"/>
            </a:gradFill>
            <a:ln w="9525"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21" name="Rectangle 120"/>
            <p:cNvGrpSpPr>
              <a:grpSpLocks/>
            </p:cNvGrpSpPr>
            <p:nvPr/>
          </p:nvGrpSpPr>
          <p:grpSpPr bwMode="auto">
            <a:xfrm>
              <a:off x="4948" y="2139"/>
              <a:ext cx="89" cy="162"/>
              <a:chOff x="40075104" y="18903696"/>
              <a:chExt cx="286512" cy="481584"/>
            </a:xfrm>
          </p:grpSpPr>
          <p:pic>
            <p:nvPicPr>
              <p:cNvPr id="48607" name="Rectangle 120"/>
              <p:cNvPicPr>
                <a:picLocks noChangeArrowheads="1"/>
              </p:cNvPicPr>
              <p:nvPr/>
            </p:nvPicPr>
            <p:blipFill>
              <a:blip r:embed="rId39" cstate="print"/>
              <a:srcRect/>
              <a:stretch>
                <a:fillRect/>
              </a:stretch>
            </p:blipFill>
            <p:spPr bwMode="auto">
              <a:xfrm>
                <a:off x="40075104" y="18903696"/>
                <a:ext cx="286512" cy="481584"/>
              </a:xfrm>
              <a:prstGeom prst="rect">
                <a:avLst/>
              </a:prstGeom>
              <a:noFill/>
            </p:spPr>
          </p:pic>
          <p:sp>
            <p:nvSpPr>
              <p:cNvPr id="48608" name="Text Box 480"/>
              <p:cNvSpPr txBox="1">
                <a:spLocks noChangeArrowheads="1"/>
              </p:cNvSpPr>
              <p:nvPr/>
            </p:nvSpPr>
            <p:spPr bwMode="auto">
              <a:xfrm rot="5400000">
                <a:off x="39983681" y="19006182"/>
                <a:ext cx="471310" cy="276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22" name="Right Triangle 121"/>
            <p:cNvGrpSpPr>
              <a:grpSpLocks/>
            </p:cNvGrpSpPr>
            <p:nvPr/>
          </p:nvGrpSpPr>
          <p:grpSpPr bwMode="auto">
            <a:xfrm>
              <a:off x="4948" y="2059"/>
              <a:ext cx="89" cy="83"/>
              <a:chOff x="40075104" y="18665952"/>
              <a:chExt cx="286512" cy="249936"/>
            </a:xfrm>
          </p:grpSpPr>
          <p:pic>
            <p:nvPicPr>
              <p:cNvPr id="48610" name="Right Triangle 121"/>
              <p:cNvPicPr>
                <a:picLocks noChangeArrowheads="1"/>
              </p:cNvPicPr>
              <p:nvPr/>
            </p:nvPicPr>
            <p:blipFill>
              <a:blip r:embed="rId34" cstate="print"/>
              <a:srcRect/>
              <a:stretch>
                <a:fillRect/>
              </a:stretch>
            </p:blipFill>
            <p:spPr bwMode="auto">
              <a:xfrm>
                <a:off x="40075104" y="18665952"/>
                <a:ext cx="286512" cy="249936"/>
              </a:xfrm>
              <a:prstGeom prst="rect">
                <a:avLst/>
              </a:prstGeom>
              <a:noFill/>
            </p:spPr>
          </p:pic>
          <p:sp>
            <p:nvSpPr>
              <p:cNvPr id="48611" name="Text Box 483"/>
              <p:cNvSpPr txBox="1">
                <a:spLocks noChangeArrowheads="1"/>
              </p:cNvSpPr>
              <p:nvPr/>
            </p:nvSpPr>
            <p:spPr bwMode="auto">
              <a:xfrm rot="5400000">
                <a:off x="40091417" y="18783983"/>
                <a:ext cx="117827" cy="92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23" name="Right Triangle 122"/>
            <p:cNvGrpSpPr>
              <a:grpSpLocks/>
            </p:cNvGrpSpPr>
            <p:nvPr/>
          </p:nvGrpSpPr>
          <p:grpSpPr bwMode="auto">
            <a:xfrm>
              <a:off x="4948" y="2296"/>
              <a:ext cx="89" cy="83"/>
              <a:chOff x="40075104" y="19373088"/>
              <a:chExt cx="286512" cy="249936"/>
            </a:xfrm>
          </p:grpSpPr>
          <p:pic>
            <p:nvPicPr>
              <p:cNvPr id="48613" name="Right Triangle 122"/>
              <p:cNvPicPr>
                <a:picLocks noChangeArrowheads="1"/>
              </p:cNvPicPr>
              <p:nvPr/>
            </p:nvPicPr>
            <p:blipFill>
              <a:blip r:embed="rId40" cstate="print"/>
              <a:srcRect/>
              <a:stretch>
                <a:fillRect/>
              </a:stretch>
            </p:blipFill>
            <p:spPr bwMode="auto">
              <a:xfrm>
                <a:off x="40075104" y="19373088"/>
                <a:ext cx="286512" cy="249936"/>
              </a:xfrm>
              <a:prstGeom prst="rect">
                <a:avLst/>
              </a:prstGeom>
              <a:noFill/>
            </p:spPr>
          </p:pic>
          <p:sp>
            <p:nvSpPr>
              <p:cNvPr id="48614" name="Text Box 486"/>
              <p:cNvSpPr txBox="1">
                <a:spLocks noChangeArrowheads="1"/>
              </p:cNvSpPr>
              <p:nvPr/>
            </p:nvSpPr>
            <p:spPr bwMode="auto">
              <a:xfrm rot="10800000">
                <a:off x="40104328" y="19399485"/>
                <a:ext cx="138010" cy="78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24" name="Rectangle 123"/>
            <p:cNvSpPr/>
            <p:nvPr/>
          </p:nvSpPr>
          <p:spPr>
            <a:xfrm rot="2695470">
              <a:off x="4916" y="2075"/>
              <a:ext cx="180" cy="35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25" name="Rectangle 124"/>
            <p:cNvSpPr/>
            <p:nvPr/>
          </p:nvSpPr>
          <p:spPr>
            <a:xfrm>
              <a:off x="4573" y="2061"/>
              <a:ext cx="378" cy="79"/>
            </a:xfrm>
            <a:prstGeom prst="rect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26" name="Right Triangle 125"/>
            <p:cNvGrpSpPr>
              <a:grpSpLocks/>
            </p:cNvGrpSpPr>
            <p:nvPr/>
          </p:nvGrpSpPr>
          <p:grpSpPr bwMode="auto">
            <a:xfrm>
              <a:off x="4486" y="2059"/>
              <a:ext cx="90" cy="83"/>
              <a:chOff x="38569392" y="18665952"/>
              <a:chExt cx="292608" cy="249936"/>
            </a:xfrm>
          </p:grpSpPr>
          <p:pic>
            <p:nvPicPr>
              <p:cNvPr id="48620" name="Right Triangle 125"/>
              <p:cNvPicPr>
                <a:picLocks noChangeArrowheads="1"/>
              </p:cNvPicPr>
              <p:nvPr/>
            </p:nvPicPr>
            <p:blipFill>
              <a:blip r:embed="rId24" cstate="print"/>
              <a:srcRect/>
              <a:stretch>
                <a:fillRect/>
              </a:stretch>
            </p:blipFill>
            <p:spPr bwMode="auto">
              <a:xfrm>
                <a:off x="38569392" y="18665952"/>
                <a:ext cx="292608" cy="249936"/>
              </a:xfrm>
              <a:prstGeom prst="rect">
                <a:avLst/>
              </a:prstGeom>
              <a:noFill/>
            </p:spPr>
          </p:pic>
          <p:sp>
            <p:nvSpPr>
              <p:cNvPr id="48621" name="Text Box 493"/>
              <p:cNvSpPr txBox="1">
                <a:spLocks noChangeArrowheads="1"/>
              </p:cNvSpPr>
              <p:nvPr/>
            </p:nvSpPr>
            <p:spPr bwMode="auto">
              <a:xfrm rot="10800000">
                <a:off x="38692571" y="18692520"/>
                <a:ext cx="138010" cy="78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27" name="Right Triangle 126"/>
            <p:cNvSpPr/>
            <p:nvPr/>
          </p:nvSpPr>
          <p:spPr>
            <a:xfrm flipH="1">
              <a:off x="2665" y="2298"/>
              <a:ext cx="85" cy="79"/>
            </a:xfrm>
            <a:prstGeom prst="rtTriangle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28" name="Right Triangle 127"/>
            <p:cNvGrpSpPr>
              <a:grpSpLocks/>
            </p:cNvGrpSpPr>
            <p:nvPr/>
          </p:nvGrpSpPr>
          <p:grpSpPr bwMode="auto">
            <a:xfrm>
              <a:off x="4948" y="2059"/>
              <a:ext cx="89" cy="83"/>
              <a:chOff x="40075104" y="18665952"/>
              <a:chExt cx="286512" cy="249936"/>
            </a:xfrm>
          </p:grpSpPr>
          <p:pic>
            <p:nvPicPr>
              <p:cNvPr id="48626" name="Right Triangle 127"/>
              <p:cNvPicPr>
                <a:picLocks noChangeArrowheads="1"/>
              </p:cNvPicPr>
              <p:nvPr/>
            </p:nvPicPr>
            <p:blipFill>
              <a:blip r:embed="rId23" cstate="print"/>
              <a:srcRect/>
              <a:stretch>
                <a:fillRect/>
              </a:stretch>
            </p:blipFill>
            <p:spPr bwMode="auto">
              <a:xfrm>
                <a:off x="40075104" y="18665952"/>
                <a:ext cx="286512" cy="249936"/>
              </a:xfrm>
              <a:prstGeom prst="rect">
                <a:avLst/>
              </a:prstGeom>
              <a:noFill/>
            </p:spPr>
          </p:pic>
          <p:sp>
            <p:nvSpPr>
              <p:cNvPr id="48627" name="Text Box 499"/>
              <p:cNvSpPr txBox="1">
                <a:spLocks noChangeArrowheads="1"/>
              </p:cNvSpPr>
              <p:nvPr/>
            </p:nvSpPr>
            <p:spPr bwMode="auto">
              <a:xfrm rot="5400000">
                <a:off x="40091417" y="18783983"/>
                <a:ext cx="117827" cy="92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29" name="Right Triangle 128"/>
            <p:cNvGrpSpPr>
              <a:grpSpLocks/>
            </p:cNvGrpSpPr>
            <p:nvPr/>
          </p:nvGrpSpPr>
          <p:grpSpPr bwMode="auto">
            <a:xfrm>
              <a:off x="4948" y="2296"/>
              <a:ext cx="89" cy="83"/>
              <a:chOff x="40075104" y="19373088"/>
              <a:chExt cx="286512" cy="249936"/>
            </a:xfrm>
          </p:grpSpPr>
          <p:pic>
            <p:nvPicPr>
              <p:cNvPr id="48629" name="Right Triangle 128"/>
              <p:cNvPicPr>
                <a:picLocks noChangeArrowheads="1"/>
              </p:cNvPicPr>
              <p:nvPr/>
            </p:nvPicPr>
            <p:blipFill>
              <a:blip r:embed="rId41" cstate="print"/>
              <a:srcRect/>
              <a:stretch>
                <a:fillRect/>
              </a:stretch>
            </p:blipFill>
            <p:spPr bwMode="auto">
              <a:xfrm>
                <a:off x="40075104" y="19373088"/>
                <a:ext cx="286512" cy="249936"/>
              </a:xfrm>
              <a:prstGeom prst="rect">
                <a:avLst/>
              </a:prstGeom>
              <a:noFill/>
            </p:spPr>
          </p:pic>
          <p:sp>
            <p:nvSpPr>
              <p:cNvPr id="48630" name="Text Box 502"/>
              <p:cNvSpPr txBox="1">
                <a:spLocks noChangeArrowheads="1"/>
              </p:cNvSpPr>
              <p:nvPr/>
            </p:nvSpPr>
            <p:spPr bwMode="auto">
              <a:xfrm rot="10800000">
                <a:off x="40104328" y="19399485"/>
                <a:ext cx="138010" cy="78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30" name="Rectangle 129"/>
            <p:cNvSpPr/>
            <p:nvPr/>
          </p:nvSpPr>
          <p:spPr>
            <a:xfrm>
              <a:off x="4696" y="2298"/>
              <a:ext cx="255" cy="79"/>
            </a:xfrm>
            <a:prstGeom prst="rect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31" name="Isosceles Triangle 130"/>
            <p:cNvGrpSpPr>
              <a:grpSpLocks/>
            </p:cNvGrpSpPr>
            <p:nvPr/>
          </p:nvGrpSpPr>
          <p:grpSpPr bwMode="auto">
            <a:xfrm>
              <a:off x="4439" y="2296"/>
              <a:ext cx="259" cy="83"/>
              <a:chOff x="38416992" y="19373088"/>
              <a:chExt cx="841248" cy="249936"/>
            </a:xfrm>
          </p:grpSpPr>
          <p:pic>
            <p:nvPicPr>
              <p:cNvPr id="48635" name="Isosceles Triangle 130"/>
              <p:cNvPicPr>
                <a:picLocks noChangeArrowheads="1"/>
              </p:cNvPicPr>
              <p:nvPr/>
            </p:nvPicPr>
            <p:blipFill>
              <a:blip r:embed="rId29" cstate="print"/>
              <a:srcRect/>
              <a:stretch>
                <a:fillRect/>
              </a:stretch>
            </p:blipFill>
            <p:spPr bwMode="auto">
              <a:xfrm>
                <a:off x="38416992" y="19373088"/>
                <a:ext cx="841248" cy="249936"/>
              </a:xfrm>
              <a:prstGeom prst="rect">
                <a:avLst/>
              </a:prstGeom>
              <a:noFill/>
            </p:spPr>
          </p:pic>
          <p:sp>
            <p:nvSpPr>
              <p:cNvPr id="48636" name="Text Box 508"/>
              <p:cNvSpPr txBox="1">
                <a:spLocks noChangeArrowheads="1"/>
              </p:cNvSpPr>
              <p:nvPr/>
            </p:nvSpPr>
            <p:spPr bwMode="auto">
              <a:xfrm rot="16200000">
                <a:off x="38987338" y="19290657"/>
                <a:ext cx="117827" cy="4140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32" name="Isosceles Triangle 131"/>
            <p:cNvGrpSpPr>
              <a:grpSpLocks/>
            </p:cNvGrpSpPr>
            <p:nvPr/>
          </p:nvGrpSpPr>
          <p:grpSpPr bwMode="auto">
            <a:xfrm>
              <a:off x="4186" y="2296"/>
              <a:ext cx="257" cy="83"/>
              <a:chOff x="37594032" y="19373088"/>
              <a:chExt cx="835152" cy="249936"/>
            </a:xfrm>
          </p:grpSpPr>
          <p:pic>
            <p:nvPicPr>
              <p:cNvPr id="48638" name="Isosceles Triangle 131"/>
              <p:cNvPicPr>
                <a:picLocks noChangeArrowheads="1"/>
              </p:cNvPicPr>
              <p:nvPr/>
            </p:nvPicPr>
            <p:blipFill>
              <a:blip r:embed="rId37" cstate="print"/>
              <a:srcRect/>
              <a:stretch>
                <a:fillRect/>
              </a:stretch>
            </p:blipFill>
            <p:spPr bwMode="auto">
              <a:xfrm>
                <a:off x="37594032" y="19373088"/>
                <a:ext cx="835152" cy="249936"/>
              </a:xfrm>
              <a:prstGeom prst="rect">
                <a:avLst/>
              </a:prstGeom>
              <a:noFill/>
            </p:spPr>
          </p:pic>
          <p:sp>
            <p:nvSpPr>
              <p:cNvPr id="48639" name="Text Box 511"/>
              <p:cNvSpPr txBox="1">
                <a:spLocks noChangeArrowheads="1"/>
              </p:cNvSpPr>
              <p:nvPr/>
            </p:nvSpPr>
            <p:spPr bwMode="auto">
              <a:xfrm rot="5400000">
                <a:off x="37745246" y="19290659"/>
                <a:ext cx="117827" cy="4140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33" name="Oval 132"/>
            <p:cNvSpPr/>
            <p:nvPr/>
          </p:nvSpPr>
          <p:spPr>
            <a:xfrm>
              <a:off x="4698" y="2260"/>
              <a:ext cx="40" cy="157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34" name="Rectangle 133"/>
            <p:cNvSpPr/>
            <p:nvPr/>
          </p:nvSpPr>
          <p:spPr>
            <a:xfrm>
              <a:off x="2749" y="2298"/>
              <a:ext cx="1438" cy="79"/>
            </a:xfrm>
            <a:prstGeom prst="rect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35" name="Rectangle 134"/>
            <p:cNvSpPr/>
            <p:nvPr/>
          </p:nvSpPr>
          <p:spPr>
            <a:xfrm rot="2695470">
              <a:off x="4397" y="2084"/>
              <a:ext cx="218" cy="28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36" name="Oval 135"/>
            <p:cNvSpPr/>
            <p:nvPr/>
          </p:nvSpPr>
          <p:spPr>
            <a:xfrm>
              <a:off x="3599" y="1823"/>
              <a:ext cx="40" cy="15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37" name="Right Triangle 136"/>
            <p:cNvSpPr/>
            <p:nvPr/>
          </p:nvSpPr>
          <p:spPr>
            <a:xfrm>
              <a:off x="4700" y="2733"/>
              <a:ext cx="382" cy="159"/>
            </a:xfrm>
            <a:prstGeom prst="rtTriangle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38" name="Right Triangle 137"/>
            <p:cNvSpPr/>
            <p:nvPr/>
          </p:nvSpPr>
          <p:spPr>
            <a:xfrm flipH="1">
              <a:off x="3641" y="2733"/>
              <a:ext cx="168" cy="159"/>
            </a:xfrm>
            <a:prstGeom prst="rtTriangle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39" name="Right Triangle 138"/>
            <p:cNvGrpSpPr>
              <a:grpSpLocks/>
            </p:cNvGrpSpPr>
            <p:nvPr/>
          </p:nvGrpSpPr>
          <p:grpSpPr bwMode="auto">
            <a:xfrm>
              <a:off x="3640" y="2732"/>
              <a:ext cx="171" cy="162"/>
              <a:chOff x="35814000" y="20671536"/>
              <a:chExt cx="560832" cy="481584"/>
            </a:xfrm>
          </p:grpSpPr>
          <p:pic>
            <p:nvPicPr>
              <p:cNvPr id="48657" name="Right Triangle 138"/>
              <p:cNvPicPr>
                <a:picLocks noChangeArrowheads="1"/>
              </p:cNvPicPr>
              <p:nvPr/>
            </p:nvPicPr>
            <p:blipFill>
              <a:blip r:embed="rId42" cstate="print"/>
              <a:srcRect/>
              <a:stretch>
                <a:fillRect/>
              </a:stretch>
            </p:blipFill>
            <p:spPr bwMode="auto">
              <a:xfrm>
                <a:off x="35814000" y="20671536"/>
                <a:ext cx="560832" cy="481584"/>
              </a:xfrm>
              <a:prstGeom prst="rect">
                <a:avLst/>
              </a:prstGeom>
              <a:noFill/>
            </p:spPr>
          </p:pic>
          <p:sp>
            <p:nvSpPr>
              <p:cNvPr id="48658" name="Text Box 530"/>
              <p:cNvSpPr txBox="1">
                <a:spLocks noChangeArrowheads="1"/>
              </p:cNvSpPr>
              <p:nvPr/>
            </p:nvSpPr>
            <p:spPr bwMode="auto">
              <a:xfrm rot="16200000">
                <a:off x="36113564" y="20898150"/>
                <a:ext cx="235655" cy="184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40" name="Rectangle 139"/>
            <p:cNvGrpSpPr>
              <a:grpSpLocks/>
            </p:cNvGrpSpPr>
            <p:nvPr/>
          </p:nvGrpSpPr>
          <p:grpSpPr bwMode="auto">
            <a:xfrm>
              <a:off x="4358" y="3009"/>
              <a:ext cx="896" cy="162"/>
              <a:chOff x="38154864" y="21494496"/>
              <a:chExt cx="2913888" cy="481584"/>
            </a:xfrm>
          </p:grpSpPr>
          <p:pic>
            <p:nvPicPr>
              <p:cNvPr id="48660" name="Rectangle 139"/>
              <p:cNvPicPr>
                <a:picLocks noChangeArrowheads="1"/>
              </p:cNvPicPr>
              <p:nvPr/>
            </p:nvPicPr>
            <p:blipFill>
              <a:blip r:embed="rId43" cstate="print"/>
              <a:srcRect/>
              <a:stretch>
                <a:fillRect/>
              </a:stretch>
            </p:blipFill>
            <p:spPr bwMode="auto">
              <a:xfrm>
                <a:off x="38154864" y="21494496"/>
                <a:ext cx="2913888" cy="481584"/>
              </a:xfrm>
              <a:prstGeom prst="rect">
                <a:avLst/>
              </a:prstGeom>
              <a:noFill/>
            </p:spPr>
          </p:pic>
          <p:sp>
            <p:nvSpPr>
              <p:cNvPr id="48661" name="Text Box 533"/>
              <p:cNvSpPr txBox="1">
                <a:spLocks noChangeArrowheads="1"/>
              </p:cNvSpPr>
              <p:nvPr/>
            </p:nvSpPr>
            <p:spPr bwMode="auto">
              <a:xfrm rot="10800000">
                <a:off x="38163532" y="21500743"/>
                <a:ext cx="2898211" cy="471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41" name="Right Triangle 140"/>
            <p:cNvGrpSpPr>
              <a:grpSpLocks/>
            </p:cNvGrpSpPr>
            <p:nvPr/>
          </p:nvGrpSpPr>
          <p:grpSpPr bwMode="auto">
            <a:xfrm>
              <a:off x="3978" y="3009"/>
              <a:ext cx="385" cy="162"/>
              <a:chOff x="36917376" y="21494496"/>
              <a:chExt cx="1249680" cy="481584"/>
            </a:xfrm>
          </p:grpSpPr>
          <p:pic>
            <p:nvPicPr>
              <p:cNvPr id="48663" name="Right Triangle 140"/>
              <p:cNvPicPr>
                <a:picLocks noChangeArrowheads="1"/>
              </p:cNvPicPr>
              <p:nvPr/>
            </p:nvPicPr>
            <p:blipFill>
              <a:blip r:embed="rId44" cstate="print"/>
              <a:srcRect/>
              <a:stretch>
                <a:fillRect/>
              </a:stretch>
            </p:blipFill>
            <p:spPr bwMode="auto">
              <a:xfrm>
                <a:off x="36917376" y="21494496"/>
                <a:ext cx="1249680" cy="481584"/>
              </a:xfrm>
              <a:prstGeom prst="rect">
                <a:avLst/>
              </a:prstGeom>
              <a:noFill/>
            </p:spPr>
          </p:pic>
          <p:sp>
            <p:nvSpPr>
              <p:cNvPr id="48664" name="Text Box 536"/>
              <p:cNvSpPr txBox="1">
                <a:spLocks noChangeArrowheads="1"/>
              </p:cNvSpPr>
              <p:nvPr/>
            </p:nvSpPr>
            <p:spPr bwMode="auto">
              <a:xfrm rot="10800000">
                <a:off x="37438980" y="21540019"/>
                <a:ext cx="621045" cy="15710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42" name="Rectangle 141"/>
            <p:cNvSpPr>
              <a:spLocks noChangeArrowheads="1"/>
            </p:cNvSpPr>
            <p:nvPr/>
          </p:nvSpPr>
          <p:spPr bwMode="auto">
            <a:xfrm rot="16200000" flipV="1">
              <a:off x="533" y="3323"/>
              <a:ext cx="220" cy="25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43" name="Rectangle 142"/>
            <p:cNvSpPr>
              <a:spLocks noChangeArrowheads="1"/>
            </p:cNvSpPr>
            <p:nvPr/>
          </p:nvSpPr>
          <p:spPr bwMode="auto">
            <a:xfrm rot="7995434">
              <a:off x="4902" y="2332"/>
              <a:ext cx="149" cy="25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44" name="Rectangle 143"/>
            <p:cNvSpPr>
              <a:spLocks noChangeArrowheads="1"/>
            </p:cNvSpPr>
            <p:nvPr/>
          </p:nvSpPr>
          <p:spPr bwMode="auto">
            <a:xfrm rot="7995434">
              <a:off x="2646" y="2318"/>
              <a:ext cx="110" cy="25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48668" name="Group 865"/>
            <p:cNvGrpSpPr>
              <a:grpSpLocks/>
            </p:cNvGrpSpPr>
            <p:nvPr/>
          </p:nvGrpSpPr>
          <p:grpSpPr bwMode="auto">
            <a:xfrm>
              <a:off x="2877" y="2963"/>
              <a:ext cx="382" cy="158"/>
              <a:chOff x="1600201" y="1066800"/>
              <a:chExt cx="1371599" cy="533400"/>
            </a:xfrm>
          </p:grpSpPr>
          <p:grpSp>
            <p:nvGrpSpPr>
              <p:cNvPr id="48669" name="Group 134"/>
              <p:cNvGrpSpPr>
                <a:grpSpLocks/>
              </p:cNvGrpSpPr>
              <p:nvPr/>
            </p:nvGrpSpPr>
            <p:grpSpPr bwMode="auto">
              <a:xfrm>
                <a:off x="2590800" y="1143000"/>
                <a:ext cx="381000" cy="381000"/>
                <a:chOff x="1295400" y="1295400"/>
                <a:chExt cx="381000" cy="381000"/>
              </a:xfrm>
            </p:grpSpPr>
            <p:sp>
              <p:nvSpPr>
                <p:cNvPr id="402" name="Rectangle 401"/>
                <p:cNvSpPr/>
                <p:nvPr/>
              </p:nvSpPr>
              <p:spPr>
                <a:xfrm>
                  <a:off x="1295800" y="1296846"/>
                  <a:ext cx="380600" cy="378106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213"/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  <p:cxnSp>
              <p:nvCxnSpPr>
                <p:cNvPr id="403" name="Straight Connector 402"/>
                <p:cNvCxnSpPr/>
                <p:nvPr/>
              </p:nvCxnSpPr>
              <p:spPr>
                <a:xfrm rot="16200000" flipH="1">
                  <a:off x="1297048" y="1295598"/>
                  <a:ext cx="378106" cy="380600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8672" name="Group 135"/>
              <p:cNvGrpSpPr>
                <a:grpSpLocks/>
              </p:cNvGrpSpPr>
              <p:nvPr/>
            </p:nvGrpSpPr>
            <p:grpSpPr bwMode="auto">
              <a:xfrm rot="-5400000">
                <a:off x="1600201" y="1143001"/>
                <a:ext cx="381001" cy="381001"/>
                <a:chOff x="1295399" y="1295400"/>
                <a:chExt cx="381001" cy="381001"/>
              </a:xfrm>
            </p:grpSpPr>
            <p:sp>
              <p:nvSpPr>
                <p:cNvPr id="400" name="Rectangle 399"/>
                <p:cNvSpPr>
                  <a:spLocks noChangeArrowheads="1"/>
                </p:cNvSpPr>
                <p:nvPr/>
              </p:nvSpPr>
              <p:spPr bwMode="auto">
                <a:xfrm>
                  <a:off x="1295400" y="1295400"/>
                  <a:ext cx="381000" cy="381000"/>
                </a:xfrm>
                <a:prstGeom prst="rect">
                  <a:avLst/>
                </a:prstGeom>
                <a:solidFill>
                  <a:srgbClr val="558ED5">
                    <a:alpha val="59999"/>
                  </a:srgbClr>
                </a:solidFill>
                <a:ln w="25400" algn="ctr">
                  <a:noFill/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algn="ctr" defTabSz="4875213"/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  <p:cxnSp>
              <p:nvCxnSpPr>
                <p:cNvPr id="401" name="Straight Connector 153"/>
                <p:cNvCxnSpPr/>
                <p:nvPr/>
              </p:nvCxnSpPr>
              <p:spPr>
                <a:xfrm rot="5400000" flipV="1">
                  <a:off x="1295601" y="1296648"/>
                  <a:ext cx="380601" cy="37810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8" name="Rectangle 397"/>
              <p:cNvSpPr/>
              <p:nvPr/>
            </p:nvSpPr>
            <p:spPr>
              <a:xfrm>
                <a:off x="2056203" y="1066800"/>
                <a:ext cx="78993" cy="5334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99" name="Rectangle 398"/>
              <p:cNvSpPr/>
              <p:nvPr/>
            </p:nvSpPr>
            <p:spPr>
              <a:xfrm>
                <a:off x="2210598" y="1066800"/>
                <a:ext cx="305198" cy="5334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46" name="Rectangle 145"/>
            <p:cNvGrpSpPr>
              <a:grpSpLocks/>
            </p:cNvGrpSpPr>
            <p:nvPr/>
          </p:nvGrpSpPr>
          <p:grpSpPr bwMode="auto">
            <a:xfrm>
              <a:off x="3342" y="2712"/>
              <a:ext cx="87" cy="301"/>
              <a:chOff x="34844736" y="20610576"/>
              <a:chExt cx="286512" cy="896112"/>
            </a:xfrm>
          </p:grpSpPr>
          <p:pic>
            <p:nvPicPr>
              <p:cNvPr id="48678" name="Rectangle 145"/>
              <p:cNvPicPr>
                <a:picLocks noChangeArrowheads="1"/>
              </p:cNvPicPr>
              <p:nvPr/>
            </p:nvPicPr>
            <p:blipFill>
              <a:blip r:embed="rId45" cstate="print"/>
              <a:srcRect/>
              <a:stretch>
                <a:fillRect/>
              </a:stretch>
            </p:blipFill>
            <p:spPr bwMode="auto">
              <a:xfrm>
                <a:off x="34844736" y="20610576"/>
                <a:ext cx="286512" cy="896112"/>
              </a:xfrm>
              <a:prstGeom prst="rect">
                <a:avLst/>
              </a:prstGeom>
              <a:noFill/>
            </p:spPr>
          </p:pic>
          <p:sp>
            <p:nvSpPr>
              <p:cNvPr id="48679" name="Text Box 551"/>
              <p:cNvSpPr txBox="1">
                <a:spLocks noChangeArrowheads="1"/>
              </p:cNvSpPr>
              <p:nvPr/>
            </p:nvSpPr>
            <p:spPr bwMode="auto">
              <a:xfrm rot="5400000">
                <a:off x="34548244" y="20921676"/>
                <a:ext cx="882114" cy="276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47" name="Right Triangle 146"/>
            <p:cNvGrpSpPr>
              <a:grpSpLocks/>
            </p:cNvGrpSpPr>
            <p:nvPr/>
          </p:nvGrpSpPr>
          <p:grpSpPr bwMode="auto">
            <a:xfrm>
              <a:off x="3334" y="2634"/>
              <a:ext cx="90" cy="82"/>
              <a:chOff x="34820352" y="20378928"/>
              <a:chExt cx="292608" cy="243840"/>
            </a:xfrm>
          </p:grpSpPr>
          <p:pic>
            <p:nvPicPr>
              <p:cNvPr id="48681" name="Right Triangle 146"/>
              <p:cNvPicPr>
                <a:picLocks noChangeArrowheads="1"/>
              </p:cNvPicPr>
              <p:nvPr/>
            </p:nvPicPr>
            <p:blipFill>
              <a:blip r:embed="rId46" cstate="print"/>
              <a:srcRect/>
              <a:stretch>
                <a:fillRect/>
              </a:stretch>
            </p:blipFill>
            <p:spPr bwMode="auto">
              <a:xfrm>
                <a:off x="34820352" y="20378928"/>
                <a:ext cx="292608" cy="243840"/>
              </a:xfrm>
              <a:prstGeom prst="rect">
                <a:avLst/>
              </a:prstGeom>
              <a:noFill/>
            </p:spPr>
          </p:pic>
          <p:sp>
            <p:nvSpPr>
              <p:cNvPr id="48682" name="Text Box 554"/>
              <p:cNvSpPr txBox="1">
                <a:spLocks noChangeArrowheads="1"/>
              </p:cNvSpPr>
              <p:nvPr/>
            </p:nvSpPr>
            <p:spPr bwMode="auto">
              <a:xfrm rot="5400000">
                <a:off x="34839534" y="20494075"/>
                <a:ext cx="117827" cy="92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48" name="Right Triangle 147"/>
            <p:cNvGrpSpPr>
              <a:grpSpLocks/>
            </p:cNvGrpSpPr>
            <p:nvPr/>
          </p:nvGrpSpPr>
          <p:grpSpPr bwMode="auto">
            <a:xfrm>
              <a:off x="3342" y="3009"/>
              <a:ext cx="87" cy="83"/>
              <a:chOff x="34844736" y="21494496"/>
              <a:chExt cx="286512" cy="249936"/>
            </a:xfrm>
          </p:grpSpPr>
          <p:pic>
            <p:nvPicPr>
              <p:cNvPr id="48684" name="Right Triangle 147"/>
              <p:cNvPicPr>
                <a:picLocks noChangeArrowheads="1"/>
              </p:cNvPicPr>
              <p:nvPr/>
            </p:nvPicPr>
            <p:blipFill>
              <a:blip r:embed="rId40" cstate="print"/>
              <a:srcRect/>
              <a:stretch>
                <a:fillRect/>
              </a:stretch>
            </p:blipFill>
            <p:spPr bwMode="auto">
              <a:xfrm>
                <a:off x="34844736" y="21494496"/>
                <a:ext cx="286512" cy="249936"/>
              </a:xfrm>
              <a:prstGeom prst="rect">
                <a:avLst/>
              </a:prstGeom>
              <a:noFill/>
            </p:spPr>
          </p:pic>
          <p:sp>
            <p:nvSpPr>
              <p:cNvPr id="48685" name="Text Box 557"/>
              <p:cNvSpPr txBox="1">
                <a:spLocks noChangeArrowheads="1"/>
              </p:cNvSpPr>
              <p:nvPr/>
            </p:nvSpPr>
            <p:spPr bwMode="auto">
              <a:xfrm rot="10800000">
                <a:off x="34874293" y="21520378"/>
                <a:ext cx="138010" cy="78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48686" name="Group 159"/>
            <p:cNvGrpSpPr>
              <a:grpSpLocks/>
            </p:cNvGrpSpPr>
            <p:nvPr/>
          </p:nvGrpSpPr>
          <p:grpSpPr bwMode="auto">
            <a:xfrm>
              <a:off x="2988" y="2636"/>
              <a:ext cx="439" cy="79"/>
              <a:chOff x="4648200" y="3657600"/>
              <a:chExt cx="838200" cy="152400"/>
            </a:xfrm>
          </p:grpSpPr>
          <p:sp>
            <p:nvSpPr>
              <p:cNvPr id="394" name="Rectangle 64"/>
              <p:cNvSpPr/>
              <p:nvPr/>
            </p:nvSpPr>
            <p:spPr>
              <a:xfrm flipH="1">
                <a:off x="4648200" y="3657600"/>
                <a:ext cx="685800" cy="152400"/>
              </a:xfrm>
              <a:prstGeom prst="rect">
                <a:avLst/>
              </a:prstGeom>
              <a:gradFill>
                <a:gsLst>
                  <a:gs pos="0">
                    <a:srgbClr val="C00000">
                      <a:alpha val="25000"/>
                    </a:srgbClr>
                  </a:gs>
                  <a:gs pos="50000">
                    <a:srgbClr val="C00000">
                      <a:alpha val="80000"/>
                    </a:srgbClr>
                  </a:gs>
                  <a:gs pos="100000">
                    <a:srgbClr val="C00000">
                      <a:alpha val="2500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grpSp>
            <p:nvGrpSpPr>
              <p:cNvPr id="395" name="Right Triangle 161"/>
              <p:cNvGrpSpPr>
                <a:grpSpLocks/>
              </p:cNvGrpSpPr>
              <p:nvPr/>
            </p:nvGrpSpPr>
            <p:grpSpPr bwMode="auto">
              <a:xfrm>
                <a:off x="5331211" y="3653219"/>
                <a:ext cx="157669" cy="161636"/>
                <a:chOff x="34856928" y="20378928"/>
                <a:chExt cx="268224" cy="249936"/>
              </a:xfrm>
            </p:grpSpPr>
            <p:pic>
              <p:nvPicPr>
                <p:cNvPr id="48691" name="Right Triangle 161"/>
                <p:cNvPicPr>
                  <a:picLocks noChangeArrowheads="1"/>
                </p:cNvPicPr>
                <p:nvPr/>
              </p:nvPicPr>
              <p:blipFill>
                <a:blip r:embed="rId47" cstate="print"/>
                <a:srcRect/>
                <a:stretch>
                  <a:fillRect/>
                </a:stretch>
              </p:blipFill>
              <p:spPr bwMode="auto">
                <a:xfrm>
                  <a:off x="34856928" y="20378928"/>
                  <a:ext cx="268224" cy="249936"/>
                </a:xfrm>
                <a:prstGeom prst="rect">
                  <a:avLst/>
                </a:prstGeom>
                <a:noFill/>
              </p:spPr>
            </p:pic>
            <p:sp>
              <p:nvSpPr>
                <p:cNvPr id="48692" name="Text Box 564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34867575" y="20499597"/>
                  <a:ext cx="117827" cy="864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anchor="ctr"/>
                <a:lstStyle/>
                <a:p>
                  <a:pPr algn="ctr" defTabSz="4875213"/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</p:grpSp>
        <p:grpSp>
          <p:nvGrpSpPr>
            <p:cNvPr id="150" name="Right Triangle 149"/>
            <p:cNvGrpSpPr>
              <a:grpSpLocks/>
            </p:cNvGrpSpPr>
            <p:nvPr/>
          </p:nvGrpSpPr>
          <p:grpSpPr bwMode="auto">
            <a:xfrm>
              <a:off x="3342" y="3009"/>
              <a:ext cx="87" cy="83"/>
              <a:chOff x="34844736" y="21494496"/>
              <a:chExt cx="286512" cy="249936"/>
            </a:xfrm>
          </p:grpSpPr>
          <p:pic>
            <p:nvPicPr>
              <p:cNvPr id="48694" name="Right Triangle 149"/>
              <p:cNvPicPr>
                <a:picLocks noChangeArrowheads="1"/>
              </p:cNvPicPr>
              <p:nvPr/>
            </p:nvPicPr>
            <p:blipFill>
              <a:blip r:embed="rId41" cstate="print"/>
              <a:srcRect/>
              <a:stretch>
                <a:fillRect/>
              </a:stretch>
            </p:blipFill>
            <p:spPr bwMode="auto">
              <a:xfrm>
                <a:off x="34844736" y="21494496"/>
                <a:ext cx="286512" cy="249936"/>
              </a:xfrm>
              <a:prstGeom prst="rect">
                <a:avLst/>
              </a:prstGeom>
              <a:noFill/>
            </p:spPr>
          </p:pic>
          <p:sp>
            <p:nvSpPr>
              <p:cNvPr id="48695" name="Text Box 567"/>
              <p:cNvSpPr txBox="1">
                <a:spLocks noChangeArrowheads="1"/>
              </p:cNvSpPr>
              <p:nvPr/>
            </p:nvSpPr>
            <p:spPr bwMode="auto">
              <a:xfrm rot="10800000">
                <a:off x="34874293" y="21520378"/>
                <a:ext cx="138010" cy="78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51" name="Rectangle 150"/>
            <p:cNvSpPr/>
            <p:nvPr/>
          </p:nvSpPr>
          <p:spPr>
            <a:xfrm>
              <a:off x="2708" y="3011"/>
              <a:ext cx="635" cy="78"/>
            </a:xfrm>
            <a:prstGeom prst="rect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52" name="Rectangle 151"/>
            <p:cNvSpPr>
              <a:spLocks noChangeArrowheads="1"/>
            </p:cNvSpPr>
            <p:nvPr/>
          </p:nvSpPr>
          <p:spPr bwMode="auto">
            <a:xfrm rot="7995434">
              <a:off x="3330" y="3042"/>
              <a:ext cx="139" cy="25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53" name="Rectangle 152"/>
            <p:cNvSpPr/>
            <p:nvPr/>
          </p:nvSpPr>
          <p:spPr>
            <a:xfrm rot="2695470">
              <a:off x="1038" y="1898"/>
              <a:ext cx="180" cy="2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54" name="Rectangle 153"/>
            <p:cNvSpPr/>
            <p:nvPr/>
          </p:nvSpPr>
          <p:spPr>
            <a:xfrm rot="2695470">
              <a:off x="1064" y="1671"/>
              <a:ext cx="150" cy="28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55" name="Right Triangle 154"/>
            <p:cNvGrpSpPr>
              <a:grpSpLocks/>
            </p:cNvGrpSpPr>
            <p:nvPr/>
          </p:nvGrpSpPr>
          <p:grpSpPr bwMode="auto">
            <a:xfrm>
              <a:off x="1094" y="1664"/>
              <a:ext cx="88" cy="83"/>
              <a:chOff x="27529536" y="17489424"/>
              <a:chExt cx="286512" cy="249936"/>
            </a:xfrm>
          </p:grpSpPr>
          <p:pic>
            <p:nvPicPr>
              <p:cNvPr id="48703" name="Right Triangle 154"/>
              <p:cNvPicPr>
                <a:picLocks noChangeArrowheads="1"/>
              </p:cNvPicPr>
              <p:nvPr/>
            </p:nvPicPr>
            <p:blipFill>
              <a:blip r:embed="rId48" cstate="print"/>
              <a:srcRect/>
              <a:stretch>
                <a:fillRect/>
              </a:stretch>
            </p:blipFill>
            <p:spPr bwMode="auto">
              <a:xfrm>
                <a:off x="27529536" y="17489424"/>
                <a:ext cx="286512" cy="249936"/>
              </a:xfrm>
              <a:prstGeom prst="rect">
                <a:avLst/>
              </a:prstGeom>
              <a:noFill/>
            </p:spPr>
          </p:pic>
          <p:sp>
            <p:nvSpPr>
              <p:cNvPr id="48704" name="Text Box 576"/>
              <p:cNvSpPr txBox="1">
                <a:spLocks noChangeArrowheads="1"/>
              </p:cNvSpPr>
              <p:nvPr/>
            </p:nvSpPr>
            <p:spPr bwMode="auto">
              <a:xfrm rot="5400000">
                <a:off x="27546849" y="17605708"/>
                <a:ext cx="117827" cy="92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56" name="Right Triangle 155"/>
            <p:cNvGrpSpPr>
              <a:grpSpLocks/>
            </p:cNvGrpSpPr>
            <p:nvPr/>
          </p:nvGrpSpPr>
          <p:grpSpPr bwMode="auto">
            <a:xfrm>
              <a:off x="1094" y="1860"/>
              <a:ext cx="88" cy="85"/>
              <a:chOff x="27529536" y="18074640"/>
              <a:chExt cx="286512" cy="249936"/>
            </a:xfrm>
          </p:grpSpPr>
          <p:pic>
            <p:nvPicPr>
              <p:cNvPr id="48706" name="Right Triangle 155"/>
              <p:cNvPicPr>
                <a:picLocks noChangeArrowheads="1"/>
              </p:cNvPicPr>
              <p:nvPr/>
            </p:nvPicPr>
            <p:blipFill>
              <a:blip r:embed="rId49" cstate="print"/>
              <a:srcRect/>
              <a:stretch>
                <a:fillRect/>
              </a:stretch>
            </p:blipFill>
            <p:spPr bwMode="auto">
              <a:xfrm>
                <a:off x="27529536" y="18074640"/>
                <a:ext cx="286512" cy="249936"/>
              </a:xfrm>
              <a:prstGeom prst="rect">
                <a:avLst/>
              </a:prstGeom>
              <a:noFill/>
            </p:spPr>
          </p:pic>
          <p:sp>
            <p:nvSpPr>
              <p:cNvPr id="48707" name="Text Box 579"/>
              <p:cNvSpPr txBox="1">
                <a:spLocks noChangeArrowheads="1"/>
              </p:cNvSpPr>
              <p:nvPr/>
            </p:nvSpPr>
            <p:spPr bwMode="auto">
              <a:xfrm rot="16200000">
                <a:off x="27684859" y="18116293"/>
                <a:ext cx="117827" cy="92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57" name="Rectangle 156"/>
            <p:cNvGrpSpPr>
              <a:grpSpLocks/>
            </p:cNvGrpSpPr>
            <p:nvPr/>
          </p:nvGrpSpPr>
          <p:grpSpPr bwMode="auto">
            <a:xfrm>
              <a:off x="1094" y="1751"/>
              <a:ext cx="88" cy="346"/>
              <a:chOff x="27529536" y="17730261"/>
              <a:chExt cx="286512" cy="1027810"/>
            </a:xfrm>
          </p:grpSpPr>
          <p:pic>
            <p:nvPicPr>
              <p:cNvPr id="48709" name="Rectangle 156"/>
              <p:cNvPicPr>
                <a:picLocks noChangeArrowheads="1"/>
              </p:cNvPicPr>
              <p:nvPr/>
            </p:nvPicPr>
            <p:blipFill>
              <a:blip r:embed="rId50" cstate="print"/>
              <a:srcRect/>
              <a:stretch>
                <a:fillRect/>
              </a:stretch>
            </p:blipFill>
            <p:spPr bwMode="auto">
              <a:xfrm>
                <a:off x="27529536" y="17730261"/>
                <a:ext cx="286512" cy="1027810"/>
              </a:xfrm>
              <a:prstGeom prst="rect">
                <a:avLst/>
              </a:prstGeom>
              <a:noFill/>
            </p:spPr>
          </p:pic>
          <p:sp>
            <p:nvSpPr>
              <p:cNvPr id="48710" name="Text Box 582"/>
              <p:cNvSpPr txBox="1">
                <a:spLocks noChangeArrowheads="1"/>
              </p:cNvSpPr>
              <p:nvPr/>
            </p:nvSpPr>
            <p:spPr bwMode="auto">
              <a:xfrm rot="5400000">
                <a:off x="27498026" y="17768993"/>
                <a:ext cx="353483" cy="276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58" name="Right Triangle 157"/>
            <p:cNvGrpSpPr>
              <a:grpSpLocks/>
            </p:cNvGrpSpPr>
            <p:nvPr/>
          </p:nvGrpSpPr>
          <p:grpSpPr bwMode="auto">
            <a:xfrm>
              <a:off x="1094" y="1860"/>
              <a:ext cx="88" cy="85"/>
              <a:chOff x="27529536" y="18074640"/>
              <a:chExt cx="286512" cy="249936"/>
            </a:xfrm>
          </p:grpSpPr>
          <p:pic>
            <p:nvPicPr>
              <p:cNvPr id="48712" name="Right Triangle 157"/>
              <p:cNvPicPr>
                <a:picLocks noChangeArrowheads="1"/>
              </p:cNvPicPr>
              <p:nvPr/>
            </p:nvPicPr>
            <p:blipFill>
              <a:blip r:embed="rId51" cstate="print"/>
              <a:srcRect/>
              <a:stretch>
                <a:fillRect/>
              </a:stretch>
            </p:blipFill>
            <p:spPr bwMode="auto">
              <a:xfrm>
                <a:off x="27529536" y="18074640"/>
                <a:ext cx="286512" cy="249936"/>
              </a:xfrm>
              <a:prstGeom prst="rect">
                <a:avLst/>
              </a:prstGeom>
              <a:noFill/>
            </p:spPr>
          </p:pic>
          <p:sp>
            <p:nvSpPr>
              <p:cNvPr id="48713" name="Text Box 585"/>
              <p:cNvSpPr txBox="1">
                <a:spLocks noChangeArrowheads="1"/>
              </p:cNvSpPr>
              <p:nvPr/>
            </p:nvSpPr>
            <p:spPr bwMode="auto">
              <a:xfrm rot="16200000">
                <a:off x="27684859" y="18116293"/>
                <a:ext cx="117827" cy="920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59" name="Rectangle 158"/>
            <p:cNvSpPr>
              <a:spLocks noChangeArrowheads="1"/>
            </p:cNvSpPr>
            <p:nvPr/>
          </p:nvSpPr>
          <p:spPr bwMode="auto">
            <a:xfrm rot="8116480">
              <a:off x="3592" y="2791"/>
              <a:ext cx="253" cy="27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60" name="Freeform 159"/>
            <p:cNvGrpSpPr>
              <a:grpSpLocks/>
            </p:cNvGrpSpPr>
            <p:nvPr/>
          </p:nvGrpSpPr>
          <p:grpSpPr bwMode="auto">
            <a:xfrm>
              <a:off x="2625" y="3191"/>
              <a:ext cx="87" cy="192"/>
              <a:chOff x="32509968" y="22037040"/>
              <a:chExt cx="286512" cy="573024"/>
            </a:xfrm>
          </p:grpSpPr>
          <p:pic>
            <p:nvPicPr>
              <p:cNvPr id="48716" name="Freeform 159"/>
              <p:cNvPicPr>
                <a:picLocks noChangeArrowheads="1"/>
              </p:cNvPicPr>
              <p:nvPr/>
            </p:nvPicPr>
            <p:blipFill>
              <a:blip r:embed="rId52" cstate="print"/>
              <a:srcRect/>
              <a:stretch>
                <a:fillRect/>
              </a:stretch>
            </p:blipFill>
            <p:spPr bwMode="auto">
              <a:xfrm>
                <a:off x="32509968" y="22037040"/>
                <a:ext cx="286512" cy="573024"/>
              </a:xfrm>
              <a:prstGeom prst="rect">
                <a:avLst/>
              </a:prstGeom>
              <a:noFill/>
            </p:spPr>
          </p:pic>
          <p:sp>
            <p:nvSpPr>
              <p:cNvPr id="48717" name="Text Box 589"/>
              <p:cNvSpPr txBox="1">
                <a:spLocks noChangeArrowheads="1"/>
              </p:cNvSpPr>
              <p:nvPr/>
            </p:nvSpPr>
            <p:spPr bwMode="auto">
              <a:xfrm rot="5400000">
                <a:off x="32369860" y="22185902"/>
                <a:ext cx="563791" cy="276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61" name="Oval 160"/>
            <p:cNvGrpSpPr>
              <a:grpSpLocks/>
            </p:cNvGrpSpPr>
            <p:nvPr/>
          </p:nvGrpSpPr>
          <p:grpSpPr bwMode="auto">
            <a:xfrm>
              <a:off x="2620" y="2790"/>
              <a:ext cx="216" cy="43"/>
              <a:chOff x="32497776" y="20842224"/>
              <a:chExt cx="701040" cy="128016"/>
            </a:xfrm>
          </p:grpSpPr>
          <p:pic>
            <p:nvPicPr>
              <p:cNvPr id="48719" name="Oval 160"/>
              <p:cNvPicPr>
                <a:picLocks noChangeArrowheads="1"/>
              </p:cNvPicPr>
              <p:nvPr/>
            </p:nvPicPr>
            <p:blipFill>
              <a:blip r:embed="rId53" cstate="print"/>
              <a:srcRect/>
              <a:stretch>
                <a:fillRect/>
              </a:stretch>
            </p:blipFill>
            <p:spPr bwMode="auto">
              <a:xfrm>
                <a:off x="32497776" y="20842224"/>
                <a:ext cx="701040" cy="128016"/>
              </a:xfrm>
              <a:prstGeom prst="rect">
                <a:avLst/>
              </a:prstGeom>
              <a:noFill/>
            </p:spPr>
          </p:pic>
          <p:sp>
            <p:nvSpPr>
              <p:cNvPr id="48720" name="Text Box 592"/>
              <p:cNvSpPr txBox="1">
                <a:spLocks noChangeArrowheads="1"/>
              </p:cNvSpPr>
              <p:nvPr/>
            </p:nvSpPr>
            <p:spPr bwMode="auto">
              <a:xfrm rot="5400000">
                <a:off x="32808487" y="20663952"/>
                <a:ext cx="83316" cy="4879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62" name="Oval 161"/>
            <p:cNvGrpSpPr>
              <a:grpSpLocks/>
            </p:cNvGrpSpPr>
            <p:nvPr/>
          </p:nvGrpSpPr>
          <p:grpSpPr bwMode="auto">
            <a:xfrm>
              <a:off x="2561" y="3166"/>
              <a:ext cx="217" cy="45"/>
              <a:chOff x="32302704" y="21963888"/>
              <a:chExt cx="707136" cy="134112"/>
            </a:xfrm>
          </p:grpSpPr>
          <p:pic>
            <p:nvPicPr>
              <p:cNvPr id="48722" name="Oval 161"/>
              <p:cNvPicPr>
                <a:picLocks noChangeArrowheads="1"/>
              </p:cNvPicPr>
              <p:nvPr/>
            </p:nvPicPr>
            <p:blipFill>
              <a:blip r:embed="rId54" cstate="print"/>
              <a:srcRect/>
              <a:stretch>
                <a:fillRect/>
              </a:stretch>
            </p:blipFill>
            <p:spPr bwMode="auto">
              <a:xfrm>
                <a:off x="32302704" y="21963888"/>
                <a:ext cx="707136" cy="134112"/>
              </a:xfrm>
              <a:prstGeom prst="rect">
                <a:avLst/>
              </a:prstGeom>
              <a:noFill/>
            </p:spPr>
          </p:pic>
          <p:sp>
            <p:nvSpPr>
              <p:cNvPr id="48723" name="Text Box 595"/>
              <p:cNvSpPr txBox="1">
                <a:spLocks noChangeArrowheads="1"/>
              </p:cNvSpPr>
              <p:nvPr/>
            </p:nvSpPr>
            <p:spPr bwMode="auto">
              <a:xfrm rot="5400000">
                <a:off x="32614410" y="21786997"/>
                <a:ext cx="83316" cy="4879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63" name="Isosceles Triangle 162"/>
            <p:cNvGrpSpPr>
              <a:grpSpLocks/>
            </p:cNvGrpSpPr>
            <p:nvPr/>
          </p:nvGrpSpPr>
          <p:grpSpPr bwMode="auto">
            <a:xfrm>
              <a:off x="2370" y="3283"/>
              <a:ext cx="215" cy="43"/>
              <a:chOff x="31680912" y="22311360"/>
              <a:chExt cx="701040" cy="128016"/>
            </a:xfrm>
          </p:grpSpPr>
          <p:pic>
            <p:nvPicPr>
              <p:cNvPr id="48725" name="Isosceles Triangle 162"/>
              <p:cNvPicPr>
                <a:picLocks noChangeArrowheads="1"/>
              </p:cNvPicPr>
              <p:nvPr/>
            </p:nvPicPr>
            <p:blipFill>
              <a:blip r:embed="rId55" cstate="print"/>
              <a:srcRect/>
              <a:stretch>
                <a:fillRect/>
              </a:stretch>
            </p:blipFill>
            <p:spPr bwMode="auto">
              <a:xfrm>
                <a:off x="31680912" y="22311360"/>
                <a:ext cx="701040" cy="128016"/>
              </a:xfrm>
              <a:prstGeom prst="rect">
                <a:avLst/>
              </a:prstGeom>
              <a:noFill/>
            </p:spPr>
          </p:pic>
          <p:sp>
            <p:nvSpPr>
              <p:cNvPr id="48726" name="Text Box 598"/>
              <p:cNvSpPr txBox="1">
                <a:spLocks noChangeArrowheads="1"/>
              </p:cNvSpPr>
              <p:nvPr/>
            </p:nvSpPr>
            <p:spPr bwMode="auto">
              <a:xfrm rot="16200000">
                <a:off x="32173768" y="22204574"/>
                <a:ext cx="58914" cy="345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64" name="Isosceles Triangle 163"/>
            <p:cNvGrpSpPr>
              <a:grpSpLocks/>
            </p:cNvGrpSpPr>
            <p:nvPr/>
          </p:nvGrpSpPr>
          <p:grpSpPr bwMode="auto">
            <a:xfrm>
              <a:off x="2572" y="2683"/>
              <a:ext cx="166" cy="53"/>
              <a:chOff x="32339280" y="20525232"/>
              <a:chExt cx="542544" cy="158496"/>
            </a:xfrm>
          </p:grpSpPr>
          <p:pic>
            <p:nvPicPr>
              <p:cNvPr id="48728" name="Isosceles Triangle 163"/>
              <p:cNvPicPr>
                <a:picLocks noChangeArrowheads="1"/>
              </p:cNvPicPr>
              <p:nvPr/>
            </p:nvPicPr>
            <p:blipFill>
              <a:blip r:embed="rId56" cstate="print"/>
              <a:srcRect/>
              <a:stretch>
                <a:fillRect/>
              </a:stretch>
            </p:blipFill>
            <p:spPr bwMode="auto">
              <a:xfrm>
                <a:off x="32339280" y="20525232"/>
                <a:ext cx="542544" cy="158496"/>
              </a:xfrm>
              <a:prstGeom prst="rect">
                <a:avLst/>
              </a:prstGeom>
              <a:noFill/>
            </p:spPr>
          </p:pic>
          <p:sp>
            <p:nvSpPr>
              <p:cNvPr id="48729" name="Text Box 601"/>
              <p:cNvSpPr txBox="1">
                <a:spLocks noChangeArrowheads="1"/>
              </p:cNvSpPr>
              <p:nvPr/>
            </p:nvSpPr>
            <p:spPr bwMode="auto">
              <a:xfrm rot="16200000">
                <a:off x="32706719" y="20462940"/>
                <a:ext cx="73642" cy="2652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65" name="Rectangle 164"/>
            <p:cNvSpPr/>
            <p:nvPr/>
          </p:nvSpPr>
          <p:spPr>
            <a:xfrm rot="2695470">
              <a:off x="3089" y="1892"/>
              <a:ext cx="150" cy="28"/>
            </a:xfrm>
            <a:prstGeom prst="rect">
              <a:avLst/>
            </a:prstGeom>
            <a:solidFill>
              <a:schemeClr val="tx1">
                <a:lumMod val="65000"/>
                <a:lumOff val="35000"/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66" name="Freeform 165"/>
            <p:cNvSpPr/>
            <p:nvPr/>
          </p:nvSpPr>
          <p:spPr>
            <a:xfrm rot="20358896">
              <a:off x="3961" y="2795"/>
              <a:ext cx="1108" cy="303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499460 w 1589862"/>
                <a:gd name="connsiteY0" fmla="*/ 594472 h 594472"/>
                <a:gd name="connsiteX1" fmla="*/ 0 w 1589862"/>
                <a:gd name="connsiteY1" fmla="*/ 0 h 594472"/>
                <a:gd name="connsiteX2" fmla="*/ 1281016 w 1589862"/>
                <a:gd name="connsiteY2" fmla="*/ 240498 h 594472"/>
                <a:gd name="connsiteX3" fmla="*/ 1589862 w 1589862"/>
                <a:gd name="connsiteY3" fmla="*/ 508538 h 594472"/>
                <a:gd name="connsiteX4" fmla="*/ 499460 w 1589862"/>
                <a:gd name="connsiteY4" fmla="*/ 594472 h 594472"/>
                <a:gd name="connsiteX0" fmla="*/ 499460 w 1589862"/>
                <a:gd name="connsiteY0" fmla="*/ 709698 h 709698"/>
                <a:gd name="connsiteX1" fmla="*/ 0 w 1589862"/>
                <a:gd name="connsiteY1" fmla="*/ 115226 h 709698"/>
                <a:gd name="connsiteX2" fmla="*/ 1084670 w 1589862"/>
                <a:gd name="connsiteY2" fmla="*/ 0 h 709698"/>
                <a:gd name="connsiteX3" fmla="*/ 1589862 w 1589862"/>
                <a:gd name="connsiteY3" fmla="*/ 623764 h 709698"/>
                <a:gd name="connsiteX4" fmla="*/ 499460 w 1589862"/>
                <a:gd name="connsiteY4" fmla="*/ 709698 h 709698"/>
                <a:gd name="connsiteX0" fmla="*/ 499460 w 1589862"/>
                <a:gd name="connsiteY0" fmla="*/ 709698 h 709698"/>
                <a:gd name="connsiteX1" fmla="*/ 0 w 1589862"/>
                <a:gd name="connsiteY1" fmla="*/ 115226 h 709698"/>
                <a:gd name="connsiteX2" fmla="*/ 1084670 w 1589862"/>
                <a:gd name="connsiteY2" fmla="*/ 0 h 709698"/>
                <a:gd name="connsiteX3" fmla="*/ 1133448 w 1589862"/>
                <a:gd name="connsiteY3" fmla="*/ 29925 h 709698"/>
                <a:gd name="connsiteX4" fmla="*/ 1589862 w 1589862"/>
                <a:gd name="connsiteY4" fmla="*/ 623764 h 709698"/>
                <a:gd name="connsiteX5" fmla="*/ 499460 w 1589862"/>
                <a:gd name="connsiteY5" fmla="*/ 709698 h 709698"/>
                <a:gd name="connsiteX0" fmla="*/ 499460 w 1589862"/>
                <a:gd name="connsiteY0" fmla="*/ 709698 h 709698"/>
                <a:gd name="connsiteX1" fmla="*/ 0 w 1589862"/>
                <a:gd name="connsiteY1" fmla="*/ 115226 h 709698"/>
                <a:gd name="connsiteX2" fmla="*/ 1084670 w 1589862"/>
                <a:gd name="connsiteY2" fmla="*/ 0 h 709698"/>
                <a:gd name="connsiteX3" fmla="*/ 1117395 w 1589862"/>
                <a:gd name="connsiteY3" fmla="*/ 16814 h 709698"/>
                <a:gd name="connsiteX4" fmla="*/ 1133448 w 1589862"/>
                <a:gd name="connsiteY4" fmla="*/ 29925 h 709698"/>
                <a:gd name="connsiteX5" fmla="*/ 1589862 w 1589862"/>
                <a:gd name="connsiteY5" fmla="*/ 623764 h 709698"/>
                <a:gd name="connsiteX6" fmla="*/ 499460 w 1589862"/>
                <a:gd name="connsiteY6" fmla="*/ 709698 h 709698"/>
                <a:gd name="connsiteX0" fmla="*/ 499460 w 1589862"/>
                <a:gd name="connsiteY0" fmla="*/ 692884 h 692884"/>
                <a:gd name="connsiteX1" fmla="*/ 0 w 1589862"/>
                <a:gd name="connsiteY1" fmla="*/ 98412 h 692884"/>
                <a:gd name="connsiteX2" fmla="*/ 1117395 w 1589862"/>
                <a:gd name="connsiteY2" fmla="*/ 0 h 692884"/>
                <a:gd name="connsiteX3" fmla="*/ 1133448 w 1589862"/>
                <a:gd name="connsiteY3" fmla="*/ 13111 h 692884"/>
                <a:gd name="connsiteX4" fmla="*/ 1589862 w 1589862"/>
                <a:gd name="connsiteY4" fmla="*/ 606950 h 692884"/>
                <a:gd name="connsiteX5" fmla="*/ 499460 w 1589862"/>
                <a:gd name="connsiteY5" fmla="*/ 692884 h 6928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589862" h="692884">
                  <a:moveTo>
                    <a:pt x="499460" y="692884"/>
                  </a:moveTo>
                  <a:lnTo>
                    <a:pt x="0" y="98412"/>
                  </a:lnTo>
                  <a:lnTo>
                    <a:pt x="1117395" y="0"/>
                  </a:lnTo>
                  <a:lnTo>
                    <a:pt x="1133448" y="13111"/>
                  </a:lnTo>
                  <a:lnTo>
                    <a:pt x="1589862" y="606950"/>
                  </a:lnTo>
                  <a:lnTo>
                    <a:pt x="499460" y="692884"/>
                  </a:lnTo>
                  <a:close/>
                </a:path>
              </a:pathLst>
            </a:cu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67" name="Freeform 166"/>
            <p:cNvGrpSpPr>
              <a:grpSpLocks/>
            </p:cNvGrpSpPr>
            <p:nvPr/>
          </p:nvGrpSpPr>
          <p:grpSpPr bwMode="auto">
            <a:xfrm>
              <a:off x="2518" y="3262"/>
              <a:ext cx="87" cy="226"/>
              <a:chOff x="32162496" y="22250400"/>
              <a:chExt cx="286512" cy="670560"/>
            </a:xfrm>
          </p:grpSpPr>
          <p:pic>
            <p:nvPicPr>
              <p:cNvPr id="48735" name="Freeform 166"/>
              <p:cNvPicPr>
                <a:picLocks noChangeArrowheads="1"/>
              </p:cNvPicPr>
              <p:nvPr/>
            </p:nvPicPr>
            <p:blipFill>
              <a:blip r:embed="rId57" cstate="print"/>
              <a:srcRect/>
              <a:stretch>
                <a:fillRect/>
              </a:stretch>
            </p:blipFill>
            <p:spPr bwMode="auto">
              <a:xfrm>
                <a:off x="32162496" y="22250400"/>
                <a:ext cx="286512" cy="670560"/>
              </a:xfrm>
              <a:prstGeom prst="rect">
                <a:avLst/>
              </a:prstGeom>
              <a:noFill/>
            </p:spPr>
          </p:pic>
          <p:sp>
            <p:nvSpPr>
              <p:cNvPr id="48736" name="Text Box 608"/>
              <p:cNvSpPr txBox="1">
                <a:spLocks noChangeArrowheads="1"/>
              </p:cNvSpPr>
              <p:nvPr/>
            </p:nvSpPr>
            <p:spPr bwMode="auto">
              <a:xfrm rot="5400000">
                <a:off x="31979026" y="22448957"/>
                <a:ext cx="655409" cy="276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68" name="Rectangle 167"/>
            <p:cNvSpPr>
              <a:spLocks noChangeArrowheads="1"/>
            </p:cNvSpPr>
            <p:nvPr/>
          </p:nvSpPr>
          <p:spPr bwMode="auto">
            <a:xfrm rot="-8265708">
              <a:off x="2498" y="3271"/>
              <a:ext cx="124" cy="24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69" name="Rectangle 168"/>
            <p:cNvSpPr>
              <a:spLocks noChangeArrowheads="1"/>
            </p:cNvSpPr>
            <p:nvPr/>
          </p:nvSpPr>
          <p:spPr bwMode="auto">
            <a:xfrm rot="-3029832">
              <a:off x="2618" y="3355"/>
              <a:ext cx="113" cy="26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70" name="Rectangle 169"/>
            <p:cNvGrpSpPr>
              <a:grpSpLocks/>
            </p:cNvGrpSpPr>
            <p:nvPr/>
          </p:nvGrpSpPr>
          <p:grpSpPr bwMode="auto">
            <a:xfrm>
              <a:off x="2516" y="3473"/>
              <a:ext cx="89" cy="162"/>
              <a:chOff x="32156400" y="22878288"/>
              <a:chExt cx="292608" cy="481584"/>
            </a:xfrm>
          </p:grpSpPr>
          <p:pic>
            <p:nvPicPr>
              <p:cNvPr id="48740" name="Rectangle 169"/>
              <p:cNvPicPr>
                <a:picLocks noChangeArrowheads="1"/>
              </p:cNvPicPr>
              <p:nvPr/>
            </p:nvPicPr>
            <p:blipFill>
              <a:blip r:embed="rId58" cstate="print"/>
              <a:srcRect/>
              <a:stretch>
                <a:fillRect/>
              </a:stretch>
            </p:blipFill>
            <p:spPr bwMode="auto">
              <a:xfrm>
                <a:off x="32156400" y="22878288"/>
                <a:ext cx="292608" cy="481584"/>
              </a:xfrm>
              <a:prstGeom prst="rect">
                <a:avLst/>
              </a:prstGeom>
              <a:noFill/>
            </p:spPr>
          </p:pic>
          <p:sp>
            <p:nvSpPr>
              <p:cNvPr id="48741" name="Text Box 613"/>
              <p:cNvSpPr txBox="1">
                <a:spLocks noChangeArrowheads="1"/>
              </p:cNvSpPr>
              <p:nvPr/>
            </p:nvSpPr>
            <p:spPr bwMode="auto">
              <a:xfrm rot="5400000">
                <a:off x="32066763" y="22982861"/>
                <a:ext cx="471310" cy="276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71" name="Rectangle 170"/>
            <p:cNvSpPr/>
            <p:nvPr/>
          </p:nvSpPr>
          <p:spPr>
            <a:xfrm>
              <a:off x="2489" y="3626"/>
              <a:ext cx="141" cy="2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72" name="Freeform 171"/>
            <p:cNvGrpSpPr>
              <a:grpSpLocks/>
            </p:cNvGrpSpPr>
            <p:nvPr/>
          </p:nvGrpSpPr>
          <p:grpSpPr bwMode="auto">
            <a:xfrm>
              <a:off x="2663" y="2489"/>
              <a:ext cx="89" cy="198"/>
              <a:chOff x="32637984" y="19946112"/>
              <a:chExt cx="286512" cy="591312"/>
            </a:xfrm>
          </p:grpSpPr>
          <p:pic>
            <p:nvPicPr>
              <p:cNvPr id="48744" name="Freeform 171"/>
              <p:cNvPicPr>
                <a:picLocks noChangeArrowheads="1"/>
              </p:cNvPicPr>
              <p:nvPr/>
            </p:nvPicPr>
            <p:blipFill>
              <a:blip r:embed="rId59" cstate="print"/>
              <a:srcRect/>
              <a:stretch>
                <a:fillRect/>
              </a:stretch>
            </p:blipFill>
            <p:spPr bwMode="auto">
              <a:xfrm>
                <a:off x="32637984" y="19946112"/>
                <a:ext cx="286512" cy="591312"/>
              </a:xfrm>
              <a:prstGeom prst="rect">
                <a:avLst/>
              </a:prstGeom>
              <a:noFill/>
            </p:spPr>
          </p:pic>
          <p:sp>
            <p:nvSpPr>
              <p:cNvPr id="48745" name="Text Box 617"/>
              <p:cNvSpPr txBox="1">
                <a:spLocks noChangeArrowheads="1"/>
              </p:cNvSpPr>
              <p:nvPr/>
            </p:nvSpPr>
            <p:spPr bwMode="auto">
              <a:xfrm rot="5400000">
                <a:off x="32491880" y="20105512"/>
                <a:ext cx="578517" cy="276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73" name="Rectangle 172"/>
            <p:cNvSpPr>
              <a:spLocks noChangeArrowheads="1"/>
            </p:cNvSpPr>
            <p:nvPr/>
          </p:nvSpPr>
          <p:spPr bwMode="auto">
            <a:xfrm rot="-3029832">
              <a:off x="2682" y="2649"/>
              <a:ext cx="82" cy="27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74" name="Oval 173"/>
            <p:cNvSpPr/>
            <p:nvPr/>
          </p:nvSpPr>
          <p:spPr>
            <a:xfrm>
              <a:off x="2962" y="2576"/>
              <a:ext cx="43" cy="157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75" name="Rectangle 174"/>
            <p:cNvSpPr/>
            <p:nvPr/>
          </p:nvSpPr>
          <p:spPr>
            <a:xfrm rot="2695470">
              <a:off x="3319" y="2659"/>
              <a:ext cx="150" cy="2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76" name="Oval 175"/>
            <p:cNvGrpSpPr>
              <a:grpSpLocks/>
            </p:cNvGrpSpPr>
            <p:nvPr/>
          </p:nvGrpSpPr>
          <p:grpSpPr bwMode="auto">
            <a:xfrm>
              <a:off x="2452" y="3455"/>
              <a:ext cx="215" cy="43"/>
              <a:chOff x="31949136" y="22823424"/>
              <a:chExt cx="701040" cy="128016"/>
            </a:xfrm>
          </p:grpSpPr>
          <p:pic>
            <p:nvPicPr>
              <p:cNvPr id="48752" name="Oval 175"/>
              <p:cNvPicPr>
                <a:picLocks noChangeArrowheads="1"/>
              </p:cNvPicPr>
              <p:nvPr/>
            </p:nvPicPr>
            <p:blipFill>
              <a:blip r:embed="rId53" cstate="print"/>
              <a:srcRect/>
              <a:stretch>
                <a:fillRect/>
              </a:stretch>
            </p:blipFill>
            <p:spPr bwMode="auto">
              <a:xfrm>
                <a:off x="31949136" y="22823424"/>
                <a:ext cx="701040" cy="128016"/>
              </a:xfrm>
              <a:prstGeom prst="rect">
                <a:avLst/>
              </a:prstGeom>
              <a:noFill/>
            </p:spPr>
          </p:pic>
          <p:sp>
            <p:nvSpPr>
              <p:cNvPr id="48753" name="Text Box 625"/>
              <p:cNvSpPr txBox="1">
                <a:spLocks noChangeArrowheads="1"/>
              </p:cNvSpPr>
              <p:nvPr/>
            </p:nvSpPr>
            <p:spPr bwMode="auto">
              <a:xfrm rot="5400000">
                <a:off x="32256447" y="22644929"/>
                <a:ext cx="83316" cy="4879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77" name="Rectangle 176"/>
            <p:cNvGrpSpPr>
              <a:grpSpLocks/>
            </p:cNvGrpSpPr>
            <p:nvPr/>
          </p:nvGrpSpPr>
          <p:grpSpPr bwMode="auto">
            <a:xfrm>
              <a:off x="2620" y="3089"/>
              <a:ext cx="89" cy="122"/>
              <a:chOff x="32497776" y="21732240"/>
              <a:chExt cx="286512" cy="365760"/>
            </a:xfrm>
          </p:grpSpPr>
          <p:pic>
            <p:nvPicPr>
              <p:cNvPr id="48755" name="Rectangle 176"/>
              <p:cNvPicPr>
                <a:picLocks noChangeArrowheads="1"/>
              </p:cNvPicPr>
              <p:nvPr/>
            </p:nvPicPr>
            <p:blipFill>
              <a:blip r:embed="rId25" cstate="print"/>
              <a:srcRect/>
              <a:stretch>
                <a:fillRect/>
              </a:stretch>
            </p:blipFill>
            <p:spPr bwMode="auto">
              <a:xfrm>
                <a:off x="32497776" y="21732240"/>
                <a:ext cx="286512" cy="365760"/>
              </a:xfrm>
              <a:prstGeom prst="rect">
                <a:avLst/>
              </a:prstGeom>
              <a:noFill/>
            </p:spPr>
          </p:pic>
          <p:sp>
            <p:nvSpPr>
              <p:cNvPr id="48756" name="Text Box 628"/>
              <p:cNvSpPr txBox="1">
                <a:spLocks noChangeArrowheads="1"/>
              </p:cNvSpPr>
              <p:nvPr/>
            </p:nvSpPr>
            <p:spPr bwMode="auto">
              <a:xfrm rot="5400000">
                <a:off x="32466389" y="21775129"/>
                <a:ext cx="353483" cy="276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78" name="Right Triangle 177"/>
            <p:cNvGrpSpPr>
              <a:grpSpLocks/>
            </p:cNvGrpSpPr>
            <p:nvPr/>
          </p:nvGrpSpPr>
          <p:grpSpPr bwMode="auto">
            <a:xfrm>
              <a:off x="3640" y="3269"/>
              <a:ext cx="171" cy="188"/>
              <a:chOff x="35814000" y="22268688"/>
              <a:chExt cx="560832" cy="560832"/>
            </a:xfrm>
          </p:grpSpPr>
          <p:pic>
            <p:nvPicPr>
              <p:cNvPr id="48758" name="Right Triangle 177"/>
              <p:cNvPicPr>
                <a:picLocks noChangeArrowheads="1"/>
              </p:cNvPicPr>
              <p:nvPr/>
            </p:nvPicPr>
            <p:blipFill>
              <a:blip r:embed="rId60" cstate="print"/>
              <a:srcRect/>
              <a:stretch>
                <a:fillRect/>
              </a:stretch>
            </p:blipFill>
            <p:spPr bwMode="auto">
              <a:xfrm>
                <a:off x="35814000" y="22268688"/>
                <a:ext cx="560832" cy="560832"/>
              </a:xfrm>
              <a:prstGeom prst="rect">
                <a:avLst/>
              </a:prstGeom>
              <a:noFill/>
            </p:spPr>
          </p:pic>
          <p:sp>
            <p:nvSpPr>
              <p:cNvPr id="48759" name="Text Box 631"/>
              <p:cNvSpPr txBox="1">
                <a:spLocks noChangeArrowheads="1"/>
              </p:cNvSpPr>
              <p:nvPr/>
            </p:nvSpPr>
            <p:spPr bwMode="auto">
              <a:xfrm rot="10800000">
                <a:off x="35863364" y="22318421"/>
                <a:ext cx="276020" cy="18320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79" name="Rectangle 178"/>
            <p:cNvSpPr>
              <a:spLocks noChangeArrowheads="1"/>
            </p:cNvSpPr>
            <p:nvPr/>
          </p:nvSpPr>
          <p:spPr bwMode="auto">
            <a:xfrm rot="7781554">
              <a:off x="3586" y="3361"/>
              <a:ext cx="287" cy="30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48761" name="Group 193"/>
            <p:cNvGrpSpPr>
              <a:grpSpLocks/>
            </p:cNvGrpSpPr>
            <p:nvPr/>
          </p:nvGrpSpPr>
          <p:grpSpPr bwMode="auto">
            <a:xfrm rot="353820">
              <a:off x="3599" y="3665"/>
              <a:ext cx="1654" cy="158"/>
              <a:chOff x="6172200" y="5486400"/>
              <a:chExt cx="2971800" cy="304800"/>
            </a:xfrm>
          </p:grpSpPr>
          <p:sp>
            <p:nvSpPr>
              <p:cNvPr id="392" name="Rectangle 194"/>
              <p:cNvSpPr/>
              <p:nvPr/>
            </p:nvSpPr>
            <p:spPr>
              <a:xfrm>
                <a:off x="6473576" y="5486400"/>
                <a:ext cx="2670424" cy="304800"/>
              </a:xfrm>
              <a:prstGeom prst="rect">
                <a:avLst/>
              </a:prstGeom>
              <a:gradFill>
                <a:gsLst>
                  <a:gs pos="0">
                    <a:srgbClr val="C00000">
                      <a:alpha val="25000"/>
                    </a:srgbClr>
                  </a:gs>
                  <a:gs pos="50000">
                    <a:srgbClr val="C00000">
                      <a:alpha val="80000"/>
                    </a:srgbClr>
                  </a:gs>
                  <a:gs pos="100000">
                    <a:srgbClr val="C00000">
                      <a:alpha val="2500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grpSp>
            <p:nvGrpSpPr>
              <p:cNvPr id="393" name="Right Triangle 195"/>
              <p:cNvGrpSpPr>
                <a:grpSpLocks/>
              </p:cNvGrpSpPr>
              <p:nvPr/>
            </p:nvGrpSpPr>
            <p:grpSpPr bwMode="auto">
              <a:xfrm rot="-353820">
                <a:off x="6182745" y="5462095"/>
                <a:ext cx="309654" cy="350868"/>
                <a:chOff x="35716464" y="23164800"/>
                <a:chExt cx="560832" cy="542544"/>
              </a:xfrm>
            </p:grpSpPr>
            <p:pic>
              <p:nvPicPr>
                <p:cNvPr id="48766" name="Right Triangle 195"/>
                <p:cNvPicPr>
                  <a:picLocks noChangeArrowheads="1"/>
                </p:cNvPicPr>
                <p:nvPr/>
              </p:nvPicPr>
              <p:blipFill>
                <a:blip r:embed="rId61" cstate="print"/>
                <a:srcRect/>
                <a:stretch>
                  <a:fillRect/>
                </a:stretch>
              </p:blipFill>
              <p:spPr bwMode="auto">
                <a:xfrm>
                  <a:off x="35716464" y="23164800"/>
                  <a:ext cx="560832" cy="542544"/>
                </a:xfrm>
                <a:prstGeom prst="rect">
                  <a:avLst/>
                </a:prstGeom>
                <a:noFill/>
              </p:spPr>
            </p:pic>
            <p:sp>
              <p:nvSpPr>
                <p:cNvPr id="48767" name="Text Box 639"/>
                <p:cNvSpPr txBox="1">
                  <a:spLocks noChangeArrowheads="1"/>
                </p:cNvSpPr>
                <p:nvPr/>
              </p:nvSpPr>
              <p:spPr bwMode="auto">
                <a:xfrm rot="11153819">
                  <a:off x="35938924" y="23249311"/>
                  <a:ext cx="276020" cy="1571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defTabSz="4875213"/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</p:grpSp>
        <p:grpSp>
          <p:nvGrpSpPr>
            <p:cNvPr id="181" name="Right Triangle 180"/>
            <p:cNvGrpSpPr>
              <a:grpSpLocks/>
            </p:cNvGrpSpPr>
            <p:nvPr/>
          </p:nvGrpSpPr>
          <p:grpSpPr bwMode="auto">
            <a:xfrm>
              <a:off x="3635" y="3596"/>
              <a:ext cx="175" cy="162"/>
              <a:chOff x="35801808" y="23244048"/>
              <a:chExt cx="566928" cy="481584"/>
            </a:xfrm>
          </p:grpSpPr>
          <p:pic>
            <p:nvPicPr>
              <p:cNvPr id="48769" name="Right Triangle 180"/>
              <p:cNvPicPr>
                <a:picLocks noChangeArrowheads="1"/>
              </p:cNvPicPr>
              <p:nvPr/>
            </p:nvPicPr>
            <p:blipFill>
              <a:blip r:embed="rId62" cstate="print"/>
              <a:srcRect/>
              <a:stretch>
                <a:fillRect/>
              </a:stretch>
            </p:blipFill>
            <p:spPr bwMode="auto">
              <a:xfrm>
                <a:off x="35801808" y="23244048"/>
                <a:ext cx="566928" cy="481584"/>
              </a:xfrm>
              <a:prstGeom prst="rect">
                <a:avLst/>
              </a:prstGeom>
              <a:noFill/>
            </p:spPr>
          </p:pic>
          <p:sp>
            <p:nvSpPr>
              <p:cNvPr id="48770" name="Text Box 642"/>
              <p:cNvSpPr txBox="1">
                <a:spLocks noChangeArrowheads="1"/>
              </p:cNvSpPr>
              <p:nvPr/>
            </p:nvSpPr>
            <p:spPr bwMode="auto">
              <a:xfrm rot="16200000">
                <a:off x="36105300" y="23316318"/>
                <a:ext cx="235655" cy="1840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82" name="Rectangle 181"/>
            <p:cNvSpPr>
              <a:spLocks noChangeArrowheads="1"/>
            </p:cNvSpPr>
            <p:nvPr/>
          </p:nvSpPr>
          <p:spPr bwMode="auto">
            <a:xfrm rot="2786105">
              <a:off x="3554" y="3661"/>
              <a:ext cx="288" cy="25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89" name="Group 198"/>
            <p:cNvGrpSpPr/>
            <p:nvPr/>
          </p:nvGrpSpPr>
          <p:grpSpPr>
            <a:xfrm>
              <a:off x="5151" y="3673"/>
              <a:ext cx="127" cy="356"/>
              <a:chOff x="8001000" y="4800600"/>
              <a:chExt cx="304800" cy="1066800"/>
            </a:xfrm>
            <a:solidFill>
              <a:schemeClr val="tx1">
                <a:lumMod val="65000"/>
                <a:lumOff val="35000"/>
              </a:schemeClr>
            </a:solidFill>
          </p:grpSpPr>
          <p:sp>
            <p:nvSpPr>
              <p:cNvPr id="389" name="Block Arc 199"/>
              <p:cNvSpPr/>
              <p:nvPr/>
            </p:nvSpPr>
            <p:spPr>
              <a:xfrm rot="5400000">
                <a:off x="7620381" y="5181982"/>
                <a:ext cx="1066037" cy="304799"/>
              </a:xfrm>
              <a:prstGeom prst="blockArc">
                <a:avLst>
                  <a:gd name="adj1" fmla="val 10776762"/>
                  <a:gd name="adj2" fmla="val 20536"/>
                  <a:gd name="adj3" fmla="val 23373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658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800">
                  <a:solidFill>
                    <a:schemeClr val="tx1"/>
                  </a:solidFill>
                  <a:latin typeface="Helvetica"/>
                </a:endParaRPr>
              </a:p>
            </p:txBody>
          </p:sp>
          <p:sp>
            <p:nvSpPr>
              <p:cNvPr id="390" name="Right Triangle 389"/>
              <p:cNvSpPr/>
              <p:nvPr/>
            </p:nvSpPr>
            <p:spPr>
              <a:xfrm rot="16200000">
                <a:off x="7968004" y="5529604"/>
                <a:ext cx="523191" cy="15240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658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800">
                  <a:latin typeface="Helvetica"/>
                </a:endParaRPr>
              </a:p>
            </p:txBody>
          </p:sp>
          <p:sp>
            <p:nvSpPr>
              <p:cNvPr id="391" name="Right Triangle 390"/>
              <p:cNvSpPr/>
              <p:nvPr/>
            </p:nvSpPr>
            <p:spPr>
              <a:xfrm rot="16200000" flipH="1">
                <a:off x="7957795" y="4996204"/>
                <a:ext cx="543609" cy="152401"/>
              </a:xfrm>
              <a:prstGeom prst="rtTriangle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6587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sz="2800">
                  <a:latin typeface="Helvetica"/>
                </a:endParaRPr>
              </a:p>
            </p:txBody>
          </p:sp>
        </p:grpSp>
        <p:sp>
          <p:nvSpPr>
            <p:cNvPr id="184" name="Right Triangle 183"/>
            <p:cNvSpPr/>
            <p:nvPr/>
          </p:nvSpPr>
          <p:spPr>
            <a:xfrm flipH="1">
              <a:off x="2665" y="2298"/>
              <a:ext cx="85" cy="79"/>
            </a:xfrm>
            <a:prstGeom prst="rtTriangle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48776" name="Group 231"/>
            <p:cNvGrpSpPr>
              <a:grpSpLocks/>
            </p:cNvGrpSpPr>
            <p:nvPr/>
          </p:nvGrpSpPr>
          <p:grpSpPr bwMode="auto">
            <a:xfrm rot="-9319722">
              <a:off x="4507" y="2734"/>
              <a:ext cx="686" cy="78"/>
              <a:chOff x="2514600" y="6400800"/>
              <a:chExt cx="1981038" cy="304800"/>
            </a:xfrm>
          </p:grpSpPr>
          <p:sp>
            <p:nvSpPr>
              <p:cNvPr id="362" name="Rectangle 361"/>
              <p:cNvSpPr>
                <a:spLocks noChangeArrowheads="1"/>
              </p:cNvSpPr>
              <p:nvPr/>
            </p:nvSpPr>
            <p:spPr bwMode="auto">
              <a:xfrm>
                <a:off x="2514600" y="6477000"/>
                <a:ext cx="1981038" cy="228600"/>
              </a:xfrm>
              <a:prstGeom prst="rect">
                <a:avLst/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63" name="Isosceles Triangle 362"/>
              <p:cNvSpPr>
                <a:spLocks noChangeArrowheads="1"/>
              </p:cNvSpPr>
              <p:nvPr/>
            </p:nvSpPr>
            <p:spPr bwMode="auto">
              <a:xfrm>
                <a:off x="31240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64" name="Isosceles Triangle 363"/>
              <p:cNvSpPr>
                <a:spLocks noChangeArrowheads="1"/>
              </p:cNvSpPr>
              <p:nvPr/>
            </p:nvSpPr>
            <p:spPr bwMode="auto">
              <a:xfrm>
                <a:off x="32002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65" name="Isosceles Triangle 364"/>
              <p:cNvSpPr>
                <a:spLocks noChangeArrowheads="1"/>
              </p:cNvSpPr>
              <p:nvPr/>
            </p:nvSpPr>
            <p:spPr bwMode="auto">
              <a:xfrm>
                <a:off x="32764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66" name="Isosceles Triangle 365"/>
              <p:cNvSpPr>
                <a:spLocks noChangeArrowheads="1"/>
              </p:cNvSpPr>
              <p:nvPr/>
            </p:nvSpPr>
            <p:spPr bwMode="auto">
              <a:xfrm>
                <a:off x="33526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67" name="Isosceles Triangle 366"/>
              <p:cNvSpPr>
                <a:spLocks noChangeArrowheads="1"/>
              </p:cNvSpPr>
              <p:nvPr/>
            </p:nvSpPr>
            <p:spPr bwMode="auto">
              <a:xfrm>
                <a:off x="34288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68" name="Isosceles Triangle 367"/>
              <p:cNvSpPr>
                <a:spLocks noChangeArrowheads="1"/>
              </p:cNvSpPr>
              <p:nvPr/>
            </p:nvSpPr>
            <p:spPr bwMode="auto">
              <a:xfrm>
                <a:off x="35050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69" name="Isosceles Triangle 368"/>
              <p:cNvSpPr>
                <a:spLocks noChangeArrowheads="1"/>
              </p:cNvSpPr>
              <p:nvPr/>
            </p:nvSpPr>
            <p:spPr bwMode="auto">
              <a:xfrm>
                <a:off x="35812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70" name="Isosceles Triangle 369"/>
              <p:cNvSpPr>
                <a:spLocks noChangeArrowheads="1"/>
              </p:cNvSpPr>
              <p:nvPr/>
            </p:nvSpPr>
            <p:spPr bwMode="auto">
              <a:xfrm>
                <a:off x="36574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71" name="Isosceles Triangle 370"/>
              <p:cNvSpPr>
                <a:spLocks noChangeArrowheads="1"/>
              </p:cNvSpPr>
              <p:nvPr/>
            </p:nvSpPr>
            <p:spPr bwMode="auto">
              <a:xfrm>
                <a:off x="37336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72" name="Isosceles Triangle 371"/>
              <p:cNvSpPr>
                <a:spLocks noChangeArrowheads="1"/>
              </p:cNvSpPr>
              <p:nvPr/>
            </p:nvSpPr>
            <p:spPr bwMode="auto">
              <a:xfrm>
                <a:off x="38098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73" name="Isosceles Triangle 372"/>
              <p:cNvSpPr>
                <a:spLocks noChangeArrowheads="1"/>
              </p:cNvSpPr>
              <p:nvPr/>
            </p:nvSpPr>
            <p:spPr bwMode="auto">
              <a:xfrm>
                <a:off x="38860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74" name="Isosceles Triangle 373"/>
              <p:cNvSpPr>
                <a:spLocks noChangeArrowheads="1"/>
              </p:cNvSpPr>
              <p:nvPr/>
            </p:nvSpPr>
            <p:spPr bwMode="auto">
              <a:xfrm>
                <a:off x="39622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75" name="Isosceles Triangle 374"/>
              <p:cNvSpPr>
                <a:spLocks noChangeArrowheads="1"/>
              </p:cNvSpPr>
              <p:nvPr/>
            </p:nvSpPr>
            <p:spPr bwMode="auto">
              <a:xfrm>
                <a:off x="40384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76" name="Isosceles Triangle 375"/>
              <p:cNvSpPr>
                <a:spLocks noChangeArrowheads="1"/>
              </p:cNvSpPr>
              <p:nvPr/>
            </p:nvSpPr>
            <p:spPr bwMode="auto">
              <a:xfrm>
                <a:off x="41146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77" name="Isosceles Triangle 376"/>
              <p:cNvSpPr>
                <a:spLocks noChangeArrowheads="1"/>
              </p:cNvSpPr>
              <p:nvPr/>
            </p:nvSpPr>
            <p:spPr bwMode="auto">
              <a:xfrm>
                <a:off x="41908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78" name="Isosceles Triangle 377"/>
              <p:cNvSpPr>
                <a:spLocks noChangeArrowheads="1"/>
              </p:cNvSpPr>
              <p:nvPr/>
            </p:nvSpPr>
            <p:spPr bwMode="auto">
              <a:xfrm>
                <a:off x="42670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79" name="Isosceles Triangle 378"/>
              <p:cNvSpPr>
                <a:spLocks noChangeArrowheads="1"/>
              </p:cNvSpPr>
              <p:nvPr/>
            </p:nvSpPr>
            <p:spPr bwMode="auto">
              <a:xfrm>
                <a:off x="43432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80" name="Isosceles Triangle 379"/>
              <p:cNvSpPr>
                <a:spLocks noChangeArrowheads="1"/>
              </p:cNvSpPr>
              <p:nvPr/>
            </p:nvSpPr>
            <p:spPr bwMode="auto">
              <a:xfrm>
                <a:off x="44194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81" name="Isosceles Triangle 380"/>
              <p:cNvSpPr>
                <a:spLocks noChangeArrowheads="1"/>
              </p:cNvSpPr>
              <p:nvPr/>
            </p:nvSpPr>
            <p:spPr bwMode="auto">
              <a:xfrm>
                <a:off x="25146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82" name="Isosceles Triangle 381"/>
              <p:cNvSpPr>
                <a:spLocks noChangeArrowheads="1"/>
              </p:cNvSpPr>
              <p:nvPr/>
            </p:nvSpPr>
            <p:spPr bwMode="auto">
              <a:xfrm>
                <a:off x="25908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83" name="Isosceles Triangle 382"/>
              <p:cNvSpPr>
                <a:spLocks noChangeArrowheads="1"/>
              </p:cNvSpPr>
              <p:nvPr/>
            </p:nvSpPr>
            <p:spPr bwMode="auto">
              <a:xfrm>
                <a:off x="26670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84" name="Isosceles Triangle 383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85" name="Isosceles Triangle 384"/>
              <p:cNvSpPr>
                <a:spLocks noChangeArrowheads="1"/>
              </p:cNvSpPr>
              <p:nvPr/>
            </p:nvSpPr>
            <p:spPr bwMode="auto">
              <a:xfrm>
                <a:off x="28194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86" name="Isosceles Triangle 385"/>
              <p:cNvSpPr>
                <a:spLocks noChangeArrowheads="1"/>
              </p:cNvSpPr>
              <p:nvPr/>
            </p:nvSpPr>
            <p:spPr bwMode="auto">
              <a:xfrm>
                <a:off x="28956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87" name="Isosceles Triangle 386"/>
              <p:cNvSpPr>
                <a:spLocks noChangeArrowheads="1"/>
              </p:cNvSpPr>
              <p:nvPr/>
            </p:nvSpPr>
            <p:spPr bwMode="auto">
              <a:xfrm>
                <a:off x="29718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88" name="Isosceles Triangle 387"/>
              <p:cNvSpPr>
                <a:spLocks noChangeArrowheads="1"/>
              </p:cNvSpPr>
              <p:nvPr/>
            </p:nvSpPr>
            <p:spPr bwMode="auto">
              <a:xfrm>
                <a:off x="30480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48804" name="Group 317"/>
            <p:cNvGrpSpPr>
              <a:grpSpLocks/>
            </p:cNvGrpSpPr>
            <p:nvPr/>
          </p:nvGrpSpPr>
          <p:grpSpPr bwMode="auto">
            <a:xfrm>
              <a:off x="2019" y="998"/>
              <a:ext cx="243" cy="141"/>
              <a:chOff x="1981201" y="1295400"/>
              <a:chExt cx="457197" cy="304800"/>
            </a:xfrm>
          </p:grpSpPr>
          <p:grpSp>
            <p:nvGrpSpPr>
              <p:cNvPr id="48805" name="Group 135"/>
              <p:cNvGrpSpPr>
                <a:grpSpLocks/>
              </p:cNvGrpSpPr>
              <p:nvPr/>
            </p:nvGrpSpPr>
            <p:grpSpPr bwMode="auto">
              <a:xfrm rot="-5400000">
                <a:off x="1967593" y="1352550"/>
                <a:ext cx="217715" cy="190500"/>
                <a:chOff x="1295400" y="1295400"/>
                <a:chExt cx="381000" cy="381000"/>
              </a:xfrm>
            </p:grpSpPr>
            <p:sp>
              <p:nvSpPr>
                <p:cNvPr id="360" name="Rectangle 359"/>
                <p:cNvSpPr>
                  <a:spLocks noChangeArrowheads="1"/>
                </p:cNvSpPr>
                <p:nvPr/>
              </p:nvSpPr>
              <p:spPr bwMode="auto">
                <a:xfrm>
                  <a:off x="1295400" y="1295400"/>
                  <a:ext cx="381000" cy="381000"/>
                </a:xfrm>
                <a:prstGeom prst="rect">
                  <a:avLst/>
                </a:prstGeom>
                <a:solidFill>
                  <a:srgbClr val="558ED5">
                    <a:alpha val="59999"/>
                  </a:srgbClr>
                </a:solidFill>
                <a:ln w="25400" algn="ctr">
                  <a:noFill/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algn="ctr" defTabSz="4875213"/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  <p:cxnSp>
              <p:nvCxnSpPr>
                <p:cNvPr id="361" name="Straight Connector 360"/>
                <p:cNvCxnSpPr/>
                <p:nvPr/>
              </p:nvCxnSpPr>
              <p:spPr>
                <a:xfrm rot="10800000" flipH="1" flipV="1">
                  <a:off x="1313777" y="1302928"/>
                  <a:ext cx="344248" cy="353715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58" name="Rectangle 357"/>
              <p:cNvSpPr/>
              <p:nvPr/>
            </p:nvSpPr>
            <p:spPr>
              <a:xfrm>
                <a:off x="2208858" y="1295400"/>
                <a:ext cx="39511" cy="3048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59" name="Rectangle 358"/>
              <p:cNvSpPr/>
              <p:nvPr/>
            </p:nvSpPr>
            <p:spPr>
              <a:xfrm>
                <a:off x="2285999" y="1295400"/>
                <a:ext cx="152398" cy="304800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48810" name="Group 135"/>
            <p:cNvGrpSpPr>
              <a:grpSpLocks/>
            </p:cNvGrpSpPr>
            <p:nvPr/>
          </p:nvGrpSpPr>
          <p:grpSpPr bwMode="auto">
            <a:xfrm rot="-5400000">
              <a:off x="1950" y="2325"/>
              <a:ext cx="126" cy="192"/>
              <a:chOff x="1295399" y="1295400"/>
              <a:chExt cx="381001" cy="381001"/>
            </a:xfrm>
          </p:grpSpPr>
          <p:sp>
            <p:nvSpPr>
              <p:cNvPr id="355" name="Rectangle 354"/>
              <p:cNvSpPr>
                <a:spLocks noChangeArrowheads="1"/>
              </p:cNvSpPr>
              <p:nvPr/>
            </p:nvSpPr>
            <p:spPr bwMode="auto">
              <a:xfrm>
                <a:off x="1295400" y="1295400"/>
                <a:ext cx="381000" cy="381000"/>
              </a:xfrm>
              <a:prstGeom prst="rect">
                <a:avLst/>
              </a:prstGeom>
              <a:solidFill>
                <a:srgbClr val="558ED5">
                  <a:alpha val="59999"/>
                </a:srgbClr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cxnSp>
            <p:nvCxnSpPr>
              <p:cNvPr id="356" name="Straight Connector 355"/>
              <p:cNvCxnSpPr/>
              <p:nvPr/>
            </p:nvCxnSpPr>
            <p:spPr>
              <a:xfrm rot="5400000" flipV="1">
                <a:off x="1295400" y="1295401"/>
                <a:ext cx="381001" cy="381001"/>
              </a:xfrm>
              <a:prstGeom prst="line">
                <a:avLst/>
              </a:prstGeom>
              <a:ln w="12700"/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188" name="Rectangle 187"/>
            <p:cNvSpPr/>
            <p:nvPr/>
          </p:nvSpPr>
          <p:spPr>
            <a:xfrm>
              <a:off x="2157" y="2337"/>
              <a:ext cx="84" cy="159"/>
            </a:xfrm>
            <a:prstGeom prst="rect">
              <a:avLst/>
            </a:prstGeom>
            <a:solidFill>
              <a:schemeClr val="accent1">
                <a:lumMod val="60000"/>
                <a:lumOff val="40000"/>
                <a:alpha val="40000"/>
              </a:schemeClr>
            </a:solidFill>
            <a:ln w="635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48814" name="Group 327"/>
            <p:cNvGrpSpPr>
              <a:grpSpLocks/>
            </p:cNvGrpSpPr>
            <p:nvPr/>
          </p:nvGrpSpPr>
          <p:grpSpPr bwMode="auto">
            <a:xfrm>
              <a:off x="3857" y="1835"/>
              <a:ext cx="41" cy="127"/>
              <a:chOff x="2286000" y="5715000"/>
              <a:chExt cx="114301" cy="641137"/>
            </a:xfrm>
          </p:grpSpPr>
          <p:sp>
            <p:nvSpPr>
              <p:cNvPr id="353" name="Right Triangle 352"/>
              <p:cNvSpPr>
                <a:spLocks noChangeArrowheads="1"/>
              </p:cNvSpPr>
              <p:nvPr/>
            </p:nvSpPr>
            <p:spPr bwMode="auto">
              <a:xfrm rot="-5400000">
                <a:off x="2174982" y="6130818"/>
                <a:ext cx="336337" cy="114301"/>
              </a:xfrm>
              <a:prstGeom prst="rtTriangle">
                <a:avLst/>
              </a:prstGeom>
              <a:solidFill>
                <a:srgbClr val="0D0D0D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54" name="Right Triangle 353"/>
              <p:cNvSpPr>
                <a:spLocks noChangeArrowheads="1"/>
              </p:cNvSpPr>
              <p:nvPr/>
            </p:nvSpPr>
            <p:spPr bwMode="auto">
              <a:xfrm rot="16200000" flipH="1">
                <a:off x="2168419" y="5832581"/>
                <a:ext cx="349463" cy="114301"/>
              </a:xfrm>
              <a:prstGeom prst="rtTriangle">
                <a:avLst/>
              </a:prstGeom>
              <a:solidFill>
                <a:srgbClr val="0D0D0D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90" name="Block Arc 189"/>
            <p:cNvSpPr>
              <a:spLocks noChangeArrowheads="1"/>
            </p:cNvSpPr>
            <p:nvPr/>
          </p:nvSpPr>
          <p:spPr bwMode="auto">
            <a:xfrm rot="5400000" flipV="1">
              <a:off x="647" y="2360"/>
              <a:ext cx="198" cy="95"/>
            </a:xfrm>
            <a:custGeom>
              <a:avLst/>
              <a:gdLst>
                <a:gd name="T0" fmla="*/ 19454 w 228600"/>
                <a:gd name="T1" fmla="*/ 52025 h 102767"/>
                <a:gd name="T2" fmla="*/ 209135 w 228600"/>
                <a:gd name="T3" fmla="*/ 52113 h 102767"/>
                <a:gd name="T4" fmla="*/ 114300 w 228600"/>
                <a:gd name="T5" fmla="*/ 51384 h 102767"/>
                <a:gd name="T6" fmla="*/ 5898240 60000 65536"/>
                <a:gd name="T7" fmla="*/ 5898240 60000 65536"/>
                <a:gd name="T8" fmla="*/ 5898240 60000 65536"/>
                <a:gd name="T9" fmla="*/ 0 w 228600"/>
                <a:gd name="T10" fmla="*/ 0 h 102767"/>
                <a:gd name="T11" fmla="*/ 228600 w 228600"/>
                <a:gd name="T12" fmla="*/ 52263 h 102767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T9" t="T10" r="T11" b="T12"/>
              <a:pathLst>
                <a:path w="228600" h="102767">
                  <a:moveTo>
                    <a:pt x="13" y="52156"/>
                  </a:moveTo>
                  <a:lnTo>
                    <a:pt x="12" y="52156"/>
                  </a:lnTo>
                  <a:cubicBezTo>
                    <a:pt x="4" y="51898"/>
                    <a:pt x="0" y="51641"/>
                    <a:pt x="0" y="51384"/>
                  </a:cubicBezTo>
                  <a:cubicBezTo>
                    <a:pt x="0" y="23005"/>
                    <a:pt x="51173" y="0"/>
                    <a:pt x="114300" y="0"/>
                  </a:cubicBezTo>
                  <a:cubicBezTo>
                    <a:pt x="177426" y="0"/>
                    <a:pt x="228600" y="23005"/>
                    <a:pt x="228600" y="51384"/>
                  </a:cubicBezTo>
                  <a:cubicBezTo>
                    <a:pt x="228600" y="51677"/>
                    <a:pt x="228594" y="51970"/>
                    <a:pt x="228583" y="52263"/>
                  </a:cubicBezTo>
                  <a:lnTo>
                    <a:pt x="189687" y="51964"/>
                  </a:lnTo>
                  <a:cubicBezTo>
                    <a:pt x="189741" y="51770"/>
                    <a:pt x="189768" y="51577"/>
                    <a:pt x="189768" y="51384"/>
                  </a:cubicBezTo>
                  <a:cubicBezTo>
                    <a:pt x="189768" y="44452"/>
                    <a:pt x="155980" y="38833"/>
                    <a:pt x="114301" y="38833"/>
                  </a:cubicBezTo>
                  <a:cubicBezTo>
                    <a:pt x="72621" y="38833"/>
                    <a:pt x="38834" y="44452"/>
                    <a:pt x="38834" y="51384"/>
                  </a:cubicBezTo>
                  <a:cubicBezTo>
                    <a:pt x="38833" y="51554"/>
                    <a:pt x="38854" y="51724"/>
                    <a:pt x="38896" y="51893"/>
                  </a:cubicBezTo>
                  <a:close/>
                </a:path>
              </a:pathLst>
            </a:cu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4875213"/>
              <a:endParaRPr lang="en-US">
                <a:latin typeface="Helvetica" pitchFamily="34" charset="0"/>
              </a:endParaRPr>
            </a:p>
          </p:txBody>
        </p:sp>
        <p:sp>
          <p:nvSpPr>
            <p:cNvPr id="191" name="Freeform 190"/>
            <p:cNvSpPr/>
            <p:nvPr/>
          </p:nvSpPr>
          <p:spPr>
            <a:xfrm>
              <a:off x="757" y="2337"/>
              <a:ext cx="85" cy="159"/>
            </a:xfrm>
            <a:custGeom>
              <a:avLst/>
              <a:gdLst>
                <a:gd name="connsiteX0" fmla="*/ 0 w 173483"/>
                <a:gd name="connsiteY0" fmla="*/ 0 h 639719"/>
                <a:gd name="connsiteX1" fmla="*/ 169869 w 173483"/>
                <a:gd name="connsiteY1" fmla="*/ 0 h 639719"/>
                <a:gd name="connsiteX2" fmla="*/ 173483 w 173483"/>
                <a:gd name="connsiteY2" fmla="*/ 639719 h 639719"/>
                <a:gd name="connsiteX3" fmla="*/ 3615 w 173483"/>
                <a:gd name="connsiteY3" fmla="*/ 639719 h 639719"/>
                <a:gd name="connsiteX4" fmla="*/ 0 w 173483"/>
                <a:gd name="connsiteY4" fmla="*/ 0 h 639719"/>
                <a:gd name="connsiteX0" fmla="*/ 0 w 201794"/>
                <a:gd name="connsiteY0" fmla="*/ 0 h 639719"/>
                <a:gd name="connsiteX1" fmla="*/ 169869 w 201794"/>
                <a:gd name="connsiteY1" fmla="*/ 0 h 639719"/>
                <a:gd name="connsiteX2" fmla="*/ 173483 w 201794"/>
                <a:gd name="connsiteY2" fmla="*/ 328895 h 639719"/>
                <a:gd name="connsiteX3" fmla="*/ 173483 w 201794"/>
                <a:gd name="connsiteY3" fmla="*/ 639719 h 639719"/>
                <a:gd name="connsiteX4" fmla="*/ 3615 w 201794"/>
                <a:gd name="connsiteY4" fmla="*/ 639719 h 639719"/>
                <a:gd name="connsiteX5" fmla="*/ 0 w 201794"/>
                <a:gd name="connsiteY5" fmla="*/ 0 h 639719"/>
                <a:gd name="connsiteX0" fmla="*/ 0 w 201794"/>
                <a:gd name="connsiteY0" fmla="*/ 0 h 639719"/>
                <a:gd name="connsiteX1" fmla="*/ 169869 w 201794"/>
                <a:gd name="connsiteY1" fmla="*/ 0 h 639719"/>
                <a:gd name="connsiteX2" fmla="*/ 97283 w 201794"/>
                <a:gd name="connsiteY2" fmla="*/ 328895 h 639719"/>
                <a:gd name="connsiteX3" fmla="*/ 173483 w 201794"/>
                <a:gd name="connsiteY3" fmla="*/ 639719 h 639719"/>
                <a:gd name="connsiteX4" fmla="*/ 3615 w 201794"/>
                <a:gd name="connsiteY4" fmla="*/ 639719 h 639719"/>
                <a:gd name="connsiteX5" fmla="*/ 0 w 201794"/>
                <a:gd name="connsiteY5" fmla="*/ 0 h 639719"/>
                <a:gd name="connsiteX0" fmla="*/ 0 w 201794"/>
                <a:gd name="connsiteY0" fmla="*/ 0 h 639719"/>
                <a:gd name="connsiteX1" fmla="*/ 169869 w 201794"/>
                <a:gd name="connsiteY1" fmla="*/ 0 h 639719"/>
                <a:gd name="connsiteX2" fmla="*/ 123477 w 201794"/>
                <a:gd name="connsiteY2" fmla="*/ 314608 h 639719"/>
                <a:gd name="connsiteX3" fmla="*/ 173483 w 201794"/>
                <a:gd name="connsiteY3" fmla="*/ 639719 h 639719"/>
                <a:gd name="connsiteX4" fmla="*/ 3615 w 201794"/>
                <a:gd name="connsiteY4" fmla="*/ 639719 h 639719"/>
                <a:gd name="connsiteX5" fmla="*/ 0 w 201794"/>
                <a:gd name="connsiteY5" fmla="*/ 0 h 639719"/>
                <a:gd name="connsiteX0" fmla="*/ 0 w 201794"/>
                <a:gd name="connsiteY0" fmla="*/ 0 h 639719"/>
                <a:gd name="connsiteX1" fmla="*/ 169869 w 201794"/>
                <a:gd name="connsiteY1" fmla="*/ 0 h 639719"/>
                <a:gd name="connsiteX2" fmla="*/ 123477 w 201794"/>
                <a:gd name="connsiteY2" fmla="*/ 314608 h 639719"/>
                <a:gd name="connsiteX3" fmla="*/ 173483 w 201794"/>
                <a:gd name="connsiteY3" fmla="*/ 639719 h 639719"/>
                <a:gd name="connsiteX4" fmla="*/ 3615 w 201794"/>
                <a:gd name="connsiteY4" fmla="*/ 639719 h 639719"/>
                <a:gd name="connsiteX5" fmla="*/ 34994 w 201794"/>
                <a:gd name="connsiteY5" fmla="*/ 314476 h 639719"/>
                <a:gd name="connsiteX6" fmla="*/ 0 w 201794"/>
                <a:gd name="connsiteY6" fmla="*/ 0 h 639719"/>
                <a:gd name="connsiteX0" fmla="*/ 0 w 201794"/>
                <a:gd name="connsiteY0" fmla="*/ 0 h 639719"/>
                <a:gd name="connsiteX1" fmla="*/ 169869 w 201794"/>
                <a:gd name="connsiteY1" fmla="*/ 0 h 639719"/>
                <a:gd name="connsiteX2" fmla="*/ 123477 w 201794"/>
                <a:gd name="connsiteY2" fmla="*/ 314608 h 639719"/>
                <a:gd name="connsiteX3" fmla="*/ 173483 w 201794"/>
                <a:gd name="connsiteY3" fmla="*/ 639719 h 639719"/>
                <a:gd name="connsiteX4" fmla="*/ 3615 w 201794"/>
                <a:gd name="connsiteY4" fmla="*/ 639719 h 639719"/>
                <a:gd name="connsiteX5" fmla="*/ 34994 w 201794"/>
                <a:gd name="connsiteY5" fmla="*/ 314476 h 639719"/>
                <a:gd name="connsiteX6" fmla="*/ 0 w 201794"/>
                <a:gd name="connsiteY6" fmla="*/ 0 h 639719"/>
                <a:gd name="connsiteX0" fmla="*/ 0 w 201794"/>
                <a:gd name="connsiteY0" fmla="*/ 0 h 639719"/>
                <a:gd name="connsiteX1" fmla="*/ 169869 w 201794"/>
                <a:gd name="connsiteY1" fmla="*/ 0 h 639719"/>
                <a:gd name="connsiteX2" fmla="*/ 123477 w 201794"/>
                <a:gd name="connsiteY2" fmla="*/ 314608 h 639719"/>
                <a:gd name="connsiteX3" fmla="*/ 173483 w 201794"/>
                <a:gd name="connsiteY3" fmla="*/ 639719 h 639719"/>
                <a:gd name="connsiteX4" fmla="*/ 3615 w 201794"/>
                <a:gd name="connsiteY4" fmla="*/ 639719 h 639719"/>
                <a:gd name="connsiteX5" fmla="*/ 34994 w 201794"/>
                <a:gd name="connsiteY5" fmla="*/ 314476 h 639719"/>
                <a:gd name="connsiteX6" fmla="*/ 0 w 201794"/>
                <a:gd name="connsiteY6" fmla="*/ 0 h 639719"/>
                <a:gd name="connsiteX0" fmla="*/ 0 w 201794"/>
                <a:gd name="connsiteY0" fmla="*/ 0 h 639719"/>
                <a:gd name="connsiteX1" fmla="*/ 169869 w 201794"/>
                <a:gd name="connsiteY1" fmla="*/ 0 h 639719"/>
                <a:gd name="connsiteX2" fmla="*/ 123477 w 201794"/>
                <a:gd name="connsiteY2" fmla="*/ 314608 h 639719"/>
                <a:gd name="connsiteX3" fmla="*/ 173483 w 201794"/>
                <a:gd name="connsiteY3" fmla="*/ 639719 h 639719"/>
                <a:gd name="connsiteX4" fmla="*/ 3615 w 201794"/>
                <a:gd name="connsiteY4" fmla="*/ 639719 h 639719"/>
                <a:gd name="connsiteX5" fmla="*/ 34994 w 201794"/>
                <a:gd name="connsiteY5" fmla="*/ 314476 h 639719"/>
                <a:gd name="connsiteX6" fmla="*/ 0 w 201794"/>
                <a:gd name="connsiteY6" fmla="*/ 0 h 639719"/>
                <a:gd name="connsiteX0" fmla="*/ 0 w 201794"/>
                <a:gd name="connsiteY0" fmla="*/ 0 h 639719"/>
                <a:gd name="connsiteX1" fmla="*/ 169869 w 201794"/>
                <a:gd name="connsiteY1" fmla="*/ 0 h 639719"/>
                <a:gd name="connsiteX2" fmla="*/ 123477 w 201794"/>
                <a:gd name="connsiteY2" fmla="*/ 314608 h 639719"/>
                <a:gd name="connsiteX3" fmla="*/ 173483 w 201794"/>
                <a:gd name="connsiteY3" fmla="*/ 639719 h 639719"/>
                <a:gd name="connsiteX4" fmla="*/ 3615 w 201794"/>
                <a:gd name="connsiteY4" fmla="*/ 639719 h 639719"/>
                <a:gd name="connsiteX5" fmla="*/ 34994 w 201794"/>
                <a:gd name="connsiteY5" fmla="*/ 314476 h 639719"/>
                <a:gd name="connsiteX6" fmla="*/ 0 w 201794"/>
                <a:gd name="connsiteY6" fmla="*/ 0 h 639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1794" h="639719">
                  <a:moveTo>
                    <a:pt x="0" y="0"/>
                  </a:moveTo>
                  <a:lnTo>
                    <a:pt x="169869" y="0"/>
                  </a:lnTo>
                  <a:cubicBezTo>
                    <a:pt x="198783" y="54816"/>
                    <a:pt x="127638" y="141313"/>
                    <a:pt x="123477" y="314608"/>
                  </a:cubicBezTo>
                  <a:cubicBezTo>
                    <a:pt x="145510" y="509334"/>
                    <a:pt x="201794" y="587915"/>
                    <a:pt x="173483" y="639719"/>
                  </a:cubicBezTo>
                  <a:lnTo>
                    <a:pt x="3615" y="639719"/>
                  </a:lnTo>
                  <a:cubicBezTo>
                    <a:pt x="14075" y="531305"/>
                    <a:pt x="26915" y="510996"/>
                    <a:pt x="34994" y="314476"/>
                  </a:cubicBezTo>
                  <a:cubicBezTo>
                    <a:pt x="28091" y="157264"/>
                    <a:pt x="11665" y="104825"/>
                    <a:pt x="0" y="0"/>
                  </a:cubicBezTo>
                  <a:close/>
                </a:path>
              </a:pathLst>
            </a:custGeom>
            <a:gradFill>
              <a:gsLst>
                <a:gs pos="0">
                  <a:schemeClr val="accent1">
                    <a:alpha val="56000"/>
                  </a:schemeClr>
                </a:gs>
                <a:gs pos="100000">
                  <a:schemeClr val="accent1">
                    <a:alpha val="54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92" name="Oval 191"/>
            <p:cNvGrpSpPr>
              <a:grpSpLocks/>
            </p:cNvGrpSpPr>
            <p:nvPr/>
          </p:nvGrpSpPr>
          <p:grpSpPr bwMode="auto">
            <a:xfrm>
              <a:off x="2620" y="2472"/>
              <a:ext cx="175" cy="46"/>
              <a:chOff x="32497776" y="19897344"/>
              <a:chExt cx="566928" cy="134112"/>
            </a:xfrm>
          </p:grpSpPr>
          <p:pic>
            <p:nvPicPr>
              <p:cNvPr id="48820" name="Oval 191"/>
              <p:cNvPicPr>
                <a:picLocks noChangeArrowheads="1"/>
              </p:cNvPicPr>
              <p:nvPr/>
            </p:nvPicPr>
            <p:blipFill>
              <a:blip r:embed="rId63" cstate="print"/>
              <a:srcRect/>
              <a:stretch>
                <a:fillRect/>
              </a:stretch>
            </p:blipFill>
            <p:spPr bwMode="auto">
              <a:xfrm>
                <a:off x="32497776" y="19897344"/>
                <a:ext cx="566928" cy="134112"/>
              </a:xfrm>
              <a:prstGeom prst="rect">
                <a:avLst/>
              </a:prstGeom>
              <a:noFill/>
            </p:spPr>
          </p:pic>
          <p:sp>
            <p:nvSpPr>
              <p:cNvPr id="48821" name="Text Box 693"/>
              <p:cNvSpPr txBox="1">
                <a:spLocks noChangeArrowheads="1"/>
              </p:cNvSpPr>
              <p:nvPr/>
            </p:nvSpPr>
            <p:spPr bwMode="auto">
              <a:xfrm rot="5400000">
                <a:off x="32739482" y="19770127"/>
                <a:ext cx="83316" cy="3903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93" name="Rectangle 192"/>
            <p:cNvSpPr>
              <a:spLocks noChangeArrowheads="1"/>
            </p:cNvSpPr>
            <p:nvPr/>
          </p:nvSpPr>
          <p:spPr bwMode="auto">
            <a:xfrm rot="7995434">
              <a:off x="2589" y="3034"/>
              <a:ext cx="136" cy="26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94" name="Right Triangle 193"/>
            <p:cNvSpPr/>
            <p:nvPr/>
          </p:nvSpPr>
          <p:spPr>
            <a:xfrm flipH="1">
              <a:off x="2622" y="3011"/>
              <a:ext cx="86" cy="78"/>
            </a:xfrm>
            <a:prstGeom prst="rtTriangle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95" name="Freeform 194"/>
            <p:cNvGrpSpPr>
              <a:grpSpLocks/>
            </p:cNvGrpSpPr>
            <p:nvPr/>
          </p:nvGrpSpPr>
          <p:grpSpPr bwMode="auto">
            <a:xfrm>
              <a:off x="2680" y="2694"/>
              <a:ext cx="88" cy="120"/>
              <a:chOff x="32692848" y="20555712"/>
              <a:chExt cx="286512" cy="359664"/>
            </a:xfrm>
          </p:grpSpPr>
          <p:pic>
            <p:nvPicPr>
              <p:cNvPr id="48827" name="Freeform 194"/>
              <p:cNvPicPr>
                <a:picLocks noChangeArrowheads="1"/>
              </p:cNvPicPr>
              <p:nvPr/>
            </p:nvPicPr>
            <p:blipFill>
              <a:blip r:embed="rId64" cstate="print"/>
              <a:srcRect/>
              <a:stretch>
                <a:fillRect/>
              </a:stretch>
            </p:blipFill>
            <p:spPr bwMode="auto">
              <a:xfrm>
                <a:off x="32692848" y="20555712"/>
                <a:ext cx="286512" cy="359664"/>
              </a:xfrm>
              <a:prstGeom prst="rect">
                <a:avLst/>
              </a:prstGeom>
              <a:noFill/>
            </p:spPr>
          </p:pic>
          <p:sp>
            <p:nvSpPr>
              <p:cNvPr id="48828" name="Text Box 700"/>
              <p:cNvSpPr txBox="1">
                <a:spLocks noChangeArrowheads="1"/>
              </p:cNvSpPr>
              <p:nvPr/>
            </p:nvSpPr>
            <p:spPr bwMode="auto">
              <a:xfrm rot="5400000">
                <a:off x="32662306" y="20598697"/>
                <a:ext cx="349800" cy="276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96" name="Rectangle 195"/>
            <p:cNvSpPr>
              <a:spLocks noChangeArrowheads="1"/>
            </p:cNvSpPr>
            <p:nvPr/>
          </p:nvSpPr>
          <p:spPr bwMode="auto">
            <a:xfrm rot="-8237918">
              <a:off x="2699" y="2694"/>
              <a:ext cx="88" cy="25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97" name="Rectangle 196"/>
            <p:cNvGrpSpPr>
              <a:grpSpLocks/>
            </p:cNvGrpSpPr>
            <p:nvPr/>
          </p:nvGrpSpPr>
          <p:grpSpPr bwMode="auto">
            <a:xfrm>
              <a:off x="2680" y="2808"/>
              <a:ext cx="88" cy="71"/>
              <a:chOff x="32692848" y="20897088"/>
              <a:chExt cx="286512" cy="213360"/>
            </a:xfrm>
          </p:grpSpPr>
          <p:pic>
            <p:nvPicPr>
              <p:cNvPr id="48831" name="Rectangle 196"/>
              <p:cNvPicPr>
                <a:picLocks noChangeArrowheads="1"/>
              </p:cNvPicPr>
              <p:nvPr/>
            </p:nvPicPr>
            <p:blipFill>
              <a:blip r:embed="rId65" cstate="print"/>
              <a:srcRect/>
              <a:stretch>
                <a:fillRect/>
              </a:stretch>
            </p:blipFill>
            <p:spPr bwMode="auto">
              <a:xfrm>
                <a:off x="32692848" y="20897088"/>
                <a:ext cx="286512" cy="213360"/>
              </a:xfrm>
              <a:prstGeom prst="rect">
                <a:avLst/>
              </a:prstGeom>
              <a:noFill/>
            </p:spPr>
          </p:pic>
          <p:sp>
            <p:nvSpPr>
              <p:cNvPr id="48832" name="Text Box 704"/>
              <p:cNvSpPr txBox="1">
                <a:spLocks noChangeArrowheads="1"/>
              </p:cNvSpPr>
              <p:nvPr/>
            </p:nvSpPr>
            <p:spPr bwMode="auto">
              <a:xfrm rot="5400000">
                <a:off x="32735951" y="20867491"/>
                <a:ext cx="202513" cy="276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98" name="Rectangle 197"/>
            <p:cNvSpPr>
              <a:spLocks noChangeArrowheads="1"/>
            </p:cNvSpPr>
            <p:nvPr/>
          </p:nvSpPr>
          <p:spPr bwMode="auto">
            <a:xfrm rot="-5400000">
              <a:off x="636" y="1493"/>
              <a:ext cx="158" cy="424"/>
            </a:xfrm>
            <a:prstGeom prst="rect">
              <a:avLst/>
            </a:prstGeom>
            <a:solidFill>
              <a:srgbClr val="92D050"/>
            </a:solidFill>
            <a:ln w="25400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48835" name="Group 340"/>
            <p:cNvGrpSpPr>
              <a:grpSpLocks/>
            </p:cNvGrpSpPr>
            <p:nvPr/>
          </p:nvGrpSpPr>
          <p:grpSpPr bwMode="auto">
            <a:xfrm rot="10800000">
              <a:off x="4432" y="2280"/>
              <a:ext cx="49" cy="131"/>
              <a:chOff x="2286000" y="5715000"/>
              <a:chExt cx="114301" cy="641137"/>
            </a:xfrm>
          </p:grpSpPr>
          <p:sp>
            <p:nvSpPr>
              <p:cNvPr id="351" name="Right Triangle 350"/>
              <p:cNvSpPr>
                <a:spLocks noChangeArrowheads="1"/>
              </p:cNvSpPr>
              <p:nvPr/>
            </p:nvSpPr>
            <p:spPr bwMode="auto">
              <a:xfrm rot="-5400000">
                <a:off x="2174982" y="6130818"/>
                <a:ext cx="336337" cy="114301"/>
              </a:xfrm>
              <a:prstGeom prst="rtTriangle">
                <a:avLst/>
              </a:prstGeom>
              <a:solidFill>
                <a:srgbClr val="0D0D0D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52" name="Right Triangle 351"/>
              <p:cNvSpPr>
                <a:spLocks noChangeArrowheads="1"/>
              </p:cNvSpPr>
              <p:nvPr/>
            </p:nvSpPr>
            <p:spPr bwMode="auto">
              <a:xfrm rot="16200000" flipH="1">
                <a:off x="2168419" y="5832581"/>
                <a:ext cx="349463" cy="114301"/>
              </a:xfrm>
              <a:prstGeom prst="rtTriangle">
                <a:avLst/>
              </a:prstGeom>
              <a:solidFill>
                <a:srgbClr val="0D0D0D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48838" name="Group 343"/>
            <p:cNvGrpSpPr>
              <a:grpSpLocks/>
            </p:cNvGrpSpPr>
            <p:nvPr/>
          </p:nvGrpSpPr>
          <p:grpSpPr bwMode="auto">
            <a:xfrm>
              <a:off x="2760" y="1649"/>
              <a:ext cx="32" cy="116"/>
              <a:chOff x="2286000" y="5715000"/>
              <a:chExt cx="114301" cy="641137"/>
            </a:xfrm>
          </p:grpSpPr>
          <p:sp>
            <p:nvSpPr>
              <p:cNvPr id="349" name="Right Triangle 348"/>
              <p:cNvSpPr>
                <a:spLocks noChangeArrowheads="1"/>
              </p:cNvSpPr>
              <p:nvPr/>
            </p:nvSpPr>
            <p:spPr bwMode="auto">
              <a:xfrm rot="-5400000">
                <a:off x="2174982" y="6130818"/>
                <a:ext cx="336337" cy="114301"/>
              </a:xfrm>
              <a:prstGeom prst="rtTriangle">
                <a:avLst/>
              </a:prstGeom>
              <a:solidFill>
                <a:srgbClr val="0D0D0D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50" name="Right Triangle 349"/>
              <p:cNvSpPr>
                <a:spLocks noChangeArrowheads="1"/>
              </p:cNvSpPr>
              <p:nvPr/>
            </p:nvSpPr>
            <p:spPr bwMode="auto">
              <a:xfrm rot="16200000" flipH="1">
                <a:off x="2168419" y="5832581"/>
                <a:ext cx="349463" cy="114301"/>
              </a:xfrm>
              <a:prstGeom prst="rtTriangle">
                <a:avLst/>
              </a:prstGeom>
              <a:solidFill>
                <a:srgbClr val="0D0D0D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202" name="Oval 201"/>
            <p:cNvSpPr/>
            <p:nvPr/>
          </p:nvSpPr>
          <p:spPr>
            <a:xfrm>
              <a:off x="4171" y="2268"/>
              <a:ext cx="41" cy="15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203" name="Oval 202"/>
            <p:cNvSpPr/>
            <p:nvPr/>
          </p:nvSpPr>
          <p:spPr>
            <a:xfrm>
              <a:off x="4149" y="1823"/>
              <a:ext cx="41" cy="159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204" name="Rectangle 203"/>
            <p:cNvSpPr/>
            <p:nvPr/>
          </p:nvSpPr>
          <p:spPr>
            <a:xfrm rot="19945773">
              <a:off x="2486" y="1135"/>
              <a:ext cx="778" cy="61"/>
            </a:xfrm>
            <a:prstGeom prst="rect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205" name="Trapezoid 204"/>
            <p:cNvGrpSpPr>
              <a:grpSpLocks/>
            </p:cNvGrpSpPr>
            <p:nvPr/>
          </p:nvGrpSpPr>
          <p:grpSpPr bwMode="auto">
            <a:xfrm>
              <a:off x="2492" y="1272"/>
              <a:ext cx="596" cy="164"/>
              <a:chOff x="32077152" y="16325088"/>
              <a:chExt cx="1944624" cy="487680"/>
            </a:xfrm>
          </p:grpSpPr>
          <p:pic>
            <p:nvPicPr>
              <p:cNvPr id="48851" name="Trapezoid 204"/>
              <p:cNvPicPr>
                <a:picLocks noChangeArrowheads="1"/>
              </p:cNvPicPr>
              <p:nvPr/>
            </p:nvPicPr>
            <p:blipFill>
              <a:blip r:embed="rId66" cstate="print"/>
              <a:srcRect/>
              <a:stretch>
                <a:fillRect/>
              </a:stretch>
            </p:blipFill>
            <p:spPr bwMode="auto">
              <a:xfrm>
                <a:off x="32077152" y="16325088"/>
                <a:ext cx="1944624" cy="487680"/>
              </a:xfrm>
              <a:prstGeom prst="rect">
                <a:avLst/>
              </a:prstGeom>
              <a:noFill/>
            </p:spPr>
          </p:pic>
          <p:sp>
            <p:nvSpPr>
              <p:cNvPr id="48852" name="Text Box 724"/>
              <p:cNvSpPr txBox="1">
                <a:spLocks noChangeArrowheads="1"/>
              </p:cNvSpPr>
              <p:nvPr/>
            </p:nvSpPr>
            <p:spPr bwMode="auto">
              <a:xfrm rot="16200000">
                <a:off x="33204752" y="15863892"/>
                <a:ext cx="216018" cy="140885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206" name="Trapezoid 205"/>
            <p:cNvGrpSpPr>
              <a:grpSpLocks/>
            </p:cNvGrpSpPr>
            <p:nvPr/>
          </p:nvGrpSpPr>
          <p:grpSpPr bwMode="auto">
            <a:xfrm>
              <a:off x="3085" y="1272"/>
              <a:ext cx="1191" cy="164"/>
              <a:chOff x="34009584" y="16325088"/>
              <a:chExt cx="3877056" cy="487680"/>
            </a:xfrm>
          </p:grpSpPr>
          <p:pic>
            <p:nvPicPr>
              <p:cNvPr id="48854" name="Trapezoid 205"/>
              <p:cNvPicPr>
                <a:picLocks noChangeArrowheads="1"/>
              </p:cNvPicPr>
              <p:nvPr/>
            </p:nvPicPr>
            <p:blipFill>
              <a:blip r:embed="rId67" cstate="print"/>
              <a:srcRect/>
              <a:stretch>
                <a:fillRect/>
              </a:stretch>
            </p:blipFill>
            <p:spPr bwMode="auto">
              <a:xfrm>
                <a:off x="34009584" y="16325088"/>
                <a:ext cx="3877056" cy="487680"/>
              </a:xfrm>
              <a:prstGeom prst="rect">
                <a:avLst/>
              </a:prstGeom>
              <a:noFill/>
            </p:spPr>
          </p:pic>
          <p:sp>
            <p:nvSpPr>
              <p:cNvPr id="48855" name="Text Box 727"/>
              <p:cNvSpPr txBox="1">
                <a:spLocks noChangeArrowheads="1"/>
              </p:cNvSpPr>
              <p:nvPr/>
            </p:nvSpPr>
            <p:spPr bwMode="auto">
              <a:xfrm rot="16200000">
                <a:off x="35899188" y="14785313"/>
                <a:ext cx="398552" cy="35660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207" name="Rectangle 206"/>
            <p:cNvSpPr/>
            <p:nvPr/>
          </p:nvSpPr>
          <p:spPr>
            <a:xfrm rot="20317965">
              <a:off x="3066" y="994"/>
              <a:ext cx="26" cy="140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208" name="Freeform 207"/>
            <p:cNvSpPr/>
            <p:nvPr/>
          </p:nvSpPr>
          <p:spPr>
            <a:xfrm>
              <a:off x="4273" y="1275"/>
              <a:ext cx="724" cy="158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100803 w 1142265"/>
                <a:gd name="connsiteY5" fmla="*/ 459199 h 497625"/>
                <a:gd name="connsiteX6" fmla="*/ 885936 w 1142265"/>
                <a:gd name="connsiteY6" fmla="*/ 451425 h 497625"/>
                <a:gd name="connsiteX7" fmla="*/ 16858 w 1142265"/>
                <a:gd name="connsiteY7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100803 w 1142265"/>
                <a:gd name="connsiteY4" fmla="*/ 459199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74272"/>
                <a:gd name="connsiteY0" fmla="*/ 497625 h 497625"/>
                <a:gd name="connsiteX1" fmla="*/ 0 w 1174272"/>
                <a:gd name="connsiteY1" fmla="*/ 0 h 497625"/>
                <a:gd name="connsiteX2" fmla="*/ 798414 w 1174272"/>
                <a:gd name="connsiteY2" fmla="*/ 143651 h 497625"/>
                <a:gd name="connsiteX3" fmla="*/ 1142265 w 1174272"/>
                <a:gd name="connsiteY3" fmla="*/ 338228 h 497625"/>
                <a:gd name="connsiteX4" fmla="*/ 1174272 w 1174272"/>
                <a:gd name="connsiteY4" fmla="*/ 374123 h 497625"/>
                <a:gd name="connsiteX5" fmla="*/ 885936 w 1174272"/>
                <a:gd name="connsiteY5" fmla="*/ 451425 h 497625"/>
                <a:gd name="connsiteX6" fmla="*/ 16858 w 1174272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558682"/>
                <a:gd name="connsiteX1" fmla="*/ 0 w 1142265"/>
                <a:gd name="connsiteY1" fmla="*/ 0 h 558682"/>
                <a:gd name="connsiteX2" fmla="*/ 798414 w 1142265"/>
                <a:gd name="connsiteY2" fmla="*/ 143651 h 558682"/>
                <a:gd name="connsiteX3" fmla="*/ 1142265 w 1142265"/>
                <a:gd name="connsiteY3" fmla="*/ 338228 h 558682"/>
                <a:gd name="connsiteX4" fmla="*/ 959405 w 1142265"/>
                <a:gd name="connsiteY4" fmla="*/ 366349 h 558682"/>
                <a:gd name="connsiteX5" fmla="*/ 16858 w 1142265"/>
                <a:gd name="connsiteY5" fmla="*/ 497625 h 558682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5048 w 1028117"/>
                <a:gd name="connsiteY0" fmla="*/ 489537 h 489537"/>
                <a:gd name="connsiteX1" fmla="*/ 0 w 1028117"/>
                <a:gd name="connsiteY1" fmla="*/ 0 h 489537"/>
                <a:gd name="connsiteX2" fmla="*/ 798414 w 1028117"/>
                <a:gd name="connsiteY2" fmla="*/ 143651 h 489537"/>
                <a:gd name="connsiteX3" fmla="*/ 1028117 w 1028117"/>
                <a:gd name="connsiteY3" fmla="*/ 322676 h 489537"/>
                <a:gd name="connsiteX4" fmla="*/ 15048 w 1028117"/>
                <a:gd name="connsiteY4" fmla="*/ 489537 h 489537"/>
                <a:gd name="connsiteX0" fmla="*/ 2011 w 1028117"/>
                <a:gd name="connsiteY0" fmla="*/ 499754 h 499754"/>
                <a:gd name="connsiteX1" fmla="*/ 0 w 1028117"/>
                <a:gd name="connsiteY1" fmla="*/ 0 h 499754"/>
                <a:gd name="connsiteX2" fmla="*/ 798414 w 1028117"/>
                <a:gd name="connsiteY2" fmla="*/ 143651 h 499754"/>
                <a:gd name="connsiteX3" fmla="*/ 1028117 w 1028117"/>
                <a:gd name="connsiteY3" fmla="*/ 322676 h 499754"/>
                <a:gd name="connsiteX4" fmla="*/ 2011 w 1028117"/>
                <a:gd name="connsiteY4" fmla="*/ 499754 h 499754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801056 w 1030759"/>
                <a:gd name="connsiteY2" fmla="*/ 143651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670 w 1033561"/>
                <a:gd name="connsiteY0" fmla="*/ 499329 h 499329"/>
                <a:gd name="connsiteX1" fmla="*/ 2642 w 1033561"/>
                <a:gd name="connsiteY1" fmla="*/ 0 h 499329"/>
                <a:gd name="connsiteX2" fmla="*/ 801056 w 1033561"/>
                <a:gd name="connsiteY2" fmla="*/ 143651 h 499329"/>
                <a:gd name="connsiteX3" fmla="*/ 1033561 w 1033561"/>
                <a:gd name="connsiteY3" fmla="*/ 367500 h 499329"/>
                <a:gd name="connsiteX4" fmla="*/ 670 w 1033561"/>
                <a:gd name="connsiteY4" fmla="*/ 499329 h 49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3561" h="499329">
                  <a:moveTo>
                    <a:pt x="670" y="499329"/>
                  </a:moveTo>
                  <a:cubicBezTo>
                    <a:pt x="0" y="332744"/>
                    <a:pt x="3312" y="166585"/>
                    <a:pt x="2642" y="0"/>
                  </a:cubicBezTo>
                  <a:lnTo>
                    <a:pt x="801056" y="143651"/>
                  </a:lnTo>
                  <a:lnTo>
                    <a:pt x="1033561" y="367500"/>
                  </a:lnTo>
                  <a:lnTo>
                    <a:pt x="670" y="499329"/>
                  </a:lnTo>
                  <a:close/>
                </a:path>
              </a:pathLst>
            </a:cu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209" name="Rectangle 208"/>
            <p:cNvSpPr/>
            <p:nvPr/>
          </p:nvSpPr>
          <p:spPr>
            <a:xfrm rot="19760804">
              <a:off x="3429" y="834"/>
              <a:ext cx="25" cy="88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210" name="Isosceles Triangle 209"/>
            <p:cNvGrpSpPr>
              <a:grpSpLocks/>
            </p:cNvGrpSpPr>
            <p:nvPr/>
          </p:nvGrpSpPr>
          <p:grpSpPr bwMode="auto">
            <a:xfrm>
              <a:off x="3201" y="872"/>
              <a:ext cx="240" cy="165"/>
              <a:chOff x="34387536" y="15130272"/>
              <a:chExt cx="780288" cy="493776"/>
            </a:xfrm>
          </p:grpSpPr>
          <p:pic>
            <p:nvPicPr>
              <p:cNvPr id="48862" name="Isosceles Triangle 209"/>
              <p:cNvPicPr>
                <a:picLocks noChangeArrowheads="1"/>
              </p:cNvPicPr>
              <p:nvPr/>
            </p:nvPicPr>
            <p:blipFill>
              <a:blip r:embed="rId68" cstate="print"/>
              <a:srcRect/>
              <a:stretch>
                <a:fillRect/>
              </a:stretch>
            </p:blipFill>
            <p:spPr bwMode="auto">
              <a:xfrm>
                <a:off x="34387536" y="15130272"/>
                <a:ext cx="780288" cy="493776"/>
              </a:xfrm>
              <a:prstGeom prst="rect">
                <a:avLst/>
              </a:prstGeom>
              <a:noFill/>
            </p:spPr>
          </p:pic>
          <p:sp>
            <p:nvSpPr>
              <p:cNvPr id="48863" name="Text Box 735"/>
              <p:cNvSpPr txBox="1">
                <a:spLocks noChangeArrowheads="1"/>
              </p:cNvSpPr>
              <p:nvPr/>
            </p:nvSpPr>
            <p:spPr bwMode="auto">
              <a:xfrm rot="3658022">
                <a:off x="34574292" y="15233443"/>
                <a:ext cx="86409" cy="4140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211" name="Oval 210"/>
            <p:cNvSpPr/>
            <p:nvPr/>
          </p:nvSpPr>
          <p:spPr>
            <a:xfrm rot="20038744">
              <a:off x="3201" y="926"/>
              <a:ext cx="42" cy="158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212" name="Trapezoid 211"/>
            <p:cNvGrpSpPr>
              <a:grpSpLocks/>
            </p:cNvGrpSpPr>
            <p:nvPr/>
          </p:nvGrpSpPr>
          <p:grpSpPr bwMode="auto">
            <a:xfrm>
              <a:off x="2450" y="1358"/>
              <a:ext cx="653" cy="162"/>
              <a:chOff x="31943040" y="16581120"/>
              <a:chExt cx="2127504" cy="481584"/>
            </a:xfrm>
          </p:grpSpPr>
          <p:pic>
            <p:nvPicPr>
              <p:cNvPr id="48868" name="Trapezoid 211"/>
              <p:cNvPicPr>
                <a:picLocks noChangeArrowheads="1"/>
              </p:cNvPicPr>
              <p:nvPr/>
            </p:nvPicPr>
            <p:blipFill>
              <a:blip r:embed="rId69" cstate="print"/>
              <a:srcRect/>
              <a:stretch>
                <a:fillRect/>
              </a:stretch>
            </p:blipFill>
            <p:spPr bwMode="auto">
              <a:xfrm>
                <a:off x="31943040" y="16581120"/>
                <a:ext cx="2127504" cy="481584"/>
              </a:xfrm>
              <a:prstGeom prst="rect">
                <a:avLst/>
              </a:prstGeom>
              <a:noFill/>
            </p:spPr>
          </p:pic>
          <p:sp>
            <p:nvSpPr>
              <p:cNvPr id="48869" name="Text Box 741"/>
              <p:cNvSpPr txBox="1">
                <a:spLocks noChangeArrowheads="1"/>
              </p:cNvSpPr>
              <p:nvPr/>
            </p:nvSpPr>
            <p:spPr bwMode="auto">
              <a:xfrm rot="16577386">
                <a:off x="33188262" y="16004522"/>
                <a:ext cx="185564" cy="15334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213" name="Trapezoid 212"/>
            <p:cNvGrpSpPr>
              <a:grpSpLocks/>
            </p:cNvGrpSpPr>
            <p:nvPr/>
          </p:nvGrpSpPr>
          <p:grpSpPr bwMode="auto">
            <a:xfrm>
              <a:off x="3085" y="1352"/>
              <a:ext cx="1191" cy="203"/>
              <a:chOff x="34009584" y="16562832"/>
              <a:chExt cx="3877056" cy="603504"/>
            </a:xfrm>
          </p:grpSpPr>
          <p:pic>
            <p:nvPicPr>
              <p:cNvPr id="48871" name="Trapezoid 212"/>
              <p:cNvPicPr>
                <a:picLocks noChangeArrowheads="1"/>
              </p:cNvPicPr>
              <p:nvPr/>
            </p:nvPicPr>
            <p:blipFill>
              <a:blip r:embed="rId70" cstate="print"/>
              <a:srcRect/>
              <a:stretch>
                <a:fillRect/>
              </a:stretch>
            </p:blipFill>
            <p:spPr bwMode="auto">
              <a:xfrm>
                <a:off x="34009584" y="16562832"/>
                <a:ext cx="3877056" cy="603504"/>
              </a:xfrm>
              <a:prstGeom prst="rect">
                <a:avLst/>
              </a:prstGeom>
              <a:noFill/>
            </p:spPr>
          </p:pic>
          <p:sp>
            <p:nvSpPr>
              <p:cNvPr id="48872" name="Text Box 744"/>
              <p:cNvSpPr txBox="1">
                <a:spLocks noChangeArrowheads="1"/>
              </p:cNvSpPr>
              <p:nvPr/>
            </p:nvSpPr>
            <p:spPr bwMode="auto">
              <a:xfrm rot="16200000">
                <a:off x="35849369" y="15079882"/>
                <a:ext cx="498190" cy="35660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214" name="Freeform 213"/>
            <p:cNvSpPr/>
            <p:nvPr/>
          </p:nvSpPr>
          <p:spPr>
            <a:xfrm rot="21308432">
              <a:off x="4260" y="1304"/>
              <a:ext cx="772" cy="214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100803 w 1142265"/>
                <a:gd name="connsiteY5" fmla="*/ 459199 h 497625"/>
                <a:gd name="connsiteX6" fmla="*/ 885936 w 1142265"/>
                <a:gd name="connsiteY6" fmla="*/ 451425 h 497625"/>
                <a:gd name="connsiteX7" fmla="*/ 16858 w 1142265"/>
                <a:gd name="connsiteY7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100803 w 1142265"/>
                <a:gd name="connsiteY4" fmla="*/ 459199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74272"/>
                <a:gd name="connsiteY0" fmla="*/ 497625 h 497625"/>
                <a:gd name="connsiteX1" fmla="*/ 0 w 1174272"/>
                <a:gd name="connsiteY1" fmla="*/ 0 h 497625"/>
                <a:gd name="connsiteX2" fmla="*/ 798414 w 1174272"/>
                <a:gd name="connsiteY2" fmla="*/ 143651 h 497625"/>
                <a:gd name="connsiteX3" fmla="*/ 1142265 w 1174272"/>
                <a:gd name="connsiteY3" fmla="*/ 338228 h 497625"/>
                <a:gd name="connsiteX4" fmla="*/ 1174272 w 1174272"/>
                <a:gd name="connsiteY4" fmla="*/ 374123 h 497625"/>
                <a:gd name="connsiteX5" fmla="*/ 885936 w 1174272"/>
                <a:gd name="connsiteY5" fmla="*/ 451425 h 497625"/>
                <a:gd name="connsiteX6" fmla="*/ 16858 w 1174272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558682"/>
                <a:gd name="connsiteX1" fmla="*/ 0 w 1142265"/>
                <a:gd name="connsiteY1" fmla="*/ 0 h 558682"/>
                <a:gd name="connsiteX2" fmla="*/ 798414 w 1142265"/>
                <a:gd name="connsiteY2" fmla="*/ 143651 h 558682"/>
                <a:gd name="connsiteX3" fmla="*/ 1142265 w 1142265"/>
                <a:gd name="connsiteY3" fmla="*/ 338228 h 558682"/>
                <a:gd name="connsiteX4" fmla="*/ 959405 w 1142265"/>
                <a:gd name="connsiteY4" fmla="*/ 366349 h 558682"/>
                <a:gd name="connsiteX5" fmla="*/ 16858 w 1142265"/>
                <a:gd name="connsiteY5" fmla="*/ 497625 h 558682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5048 w 1028117"/>
                <a:gd name="connsiteY0" fmla="*/ 489537 h 489537"/>
                <a:gd name="connsiteX1" fmla="*/ 0 w 1028117"/>
                <a:gd name="connsiteY1" fmla="*/ 0 h 489537"/>
                <a:gd name="connsiteX2" fmla="*/ 798414 w 1028117"/>
                <a:gd name="connsiteY2" fmla="*/ 143651 h 489537"/>
                <a:gd name="connsiteX3" fmla="*/ 1028117 w 1028117"/>
                <a:gd name="connsiteY3" fmla="*/ 322676 h 489537"/>
                <a:gd name="connsiteX4" fmla="*/ 15048 w 1028117"/>
                <a:gd name="connsiteY4" fmla="*/ 489537 h 489537"/>
                <a:gd name="connsiteX0" fmla="*/ 2011 w 1028117"/>
                <a:gd name="connsiteY0" fmla="*/ 499754 h 499754"/>
                <a:gd name="connsiteX1" fmla="*/ 0 w 1028117"/>
                <a:gd name="connsiteY1" fmla="*/ 0 h 499754"/>
                <a:gd name="connsiteX2" fmla="*/ 798414 w 1028117"/>
                <a:gd name="connsiteY2" fmla="*/ 143651 h 499754"/>
                <a:gd name="connsiteX3" fmla="*/ 1028117 w 1028117"/>
                <a:gd name="connsiteY3" fmla="*/ 322676 h 499754"/>
                <a:gd name="connsiteX4" fmla="*/ 2011 w 1028117"/>
                <a:gd name="connsiteY4" fmla="*/ 499754 h 499754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801056 w 1030759"/>
                <a:gd name="connsiteY2" fmla="*/ 143651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21734 w 1028117"/>
                <a:gd name="connsiteY0" fmla="*/ 551490 h 551490"/>
                <a:gd name="connsiteX1" fmla="*/ 0 w 1028117"/>
                <a:gd name="connsiteY1" fmla="*/ 0 h 551490"/>
                <a:gd name="connsiteX2" fmla="*/ 798414 w 1028117"/>
                <a:gd name="connsiteY2" fmla="*/ 143651 h 551490"/>
                <a:gd name="connsiteX3" fmla="*/ 1028117 w 1028117"/>
                <a:gd name="connsiteY3" fmla="*/ 322676 h 551490"/>
                <a:gd name="connsiteX4" fmla="*/ 21734 w 1028117"/>
                <a:gd name="connsiteY4" fmla="*/ 551490 h 551490"/>
                <a:gd name="connsiteX0" fmla="*/ 670 w 1050107"/>
                <a:gd name="connsiteY0" fmla="*/ 542661 h 542661"/>
                <a:gd name="connsiteX1" fmla="*/ 21990 w 1050107"/>
                <a:gd name="connsiteY1" fmla="*/ 0 h 542661"/>
                <a:gd name="connsiteX2" fmla="*/ 820404 w 1050107"/>
                <a:gd name="connsiteY2" fmla="*/ 143651 h 542661"/>
                <a:gd name="connsiteX3" fmla="*/ 1050107 w 1050107"/>
                <a:gd name="connsiteY3" fmla="*/ 322676 h 542661"/>
                <a:gd name="connsiteX4" fmla="*/ 670 w 1050107"/>
                <a:gd name="connsiteY4" fmla="*/ 542661 h 542661"/>
                <a:gd name="connsiteX0" fmla="*/ 670 w 1050107"/>
                <a:gd name="connsiteY0" fmla="*/ 542661 h 542661"/>
                <a:gd name="connsiteX1" fmla="*/ 21990 w 1050107"/>
                <a:gd name="connsiteY1" fmla="*/ 0 h 542661"/>
                <a:gd name="connsiteX2" fmla="*/ 917325 w 1050107"/>
                <a:gd name="connsiteY2" fmla="*/ 112542 h 542661"/>
                <a:gd name="connsiteX3" fmla="*/ 1050107 w 1050107"/>
                <a:gd name="connsiteY3" fmla="*/ 322676 h 542661"/>
                <a:gd name="connsiteX4" fmla="*/ 670 w 1050107"/>
                <a:gd name="connsiteY4" fmla="*/ 542661 h 542661"/>
                <a:gd name="connsiteX0" fmla="*/ 670 w 1086129"/>
                <a:gd name="connsiteY0" fmla="*/ 542661 h 542661"/>
                <a:gd name="connsiteX1" fmla="*/ 21990 w 1086129"/>
                <a:gd name="connsiteY1" fmla="*/ 0 h 542661"/>
                <a:gd name="connsiteX2" fmla="*/ 917325 w 1086129"/>
                <a:gd name="connsiteY2" fmla="*/ 112542 h 542661"/>
                <a:gd name="connsiteX3" fmla="*/ 1086129 w 1086129"/>
                <a:gd name="connsiteY3" fmla="*/ 407416 h 542661"/>
                <a:gd name="connsiteX4" fmla="*/ 670 w 1086129"/>
                <a:gd name="connsiteY4" fmla="*/ 542661 h 5426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6129" h="542661">
                  <a:moveTo>
                    <a:pt x="670" y="542661"/>
                  </a:moveTo>
                  <a:cubicBezTo>
                    <a:pt x="0" y="376076"/>
                    <a:pt x="22660" y="166585"/>
                    <a:pt x="21990" y="0"/>
                  </a:cubicBezTo>
                  <a:lnTo>
                    <a:pt x="917325" y="112542"/>
                  </a:lnTo>
                  <a:lnTo>
                    <a:pt x="1086129" y="407416"/>
                  </a:lnTo>
                  <a:lnTo>
                    <a:pt x="670" y="542661"/>
                  </a:lnTo>
                  <a:close/>
                </a:path>
              </a:pathLst>
            </a:custGeom>
            <a:gradFill>
              <a:gsLst>
                <a:gs pos="0">
                  <a:srgbClr val="FF0000">
                    <a:alpha val="25000"/>
                  </a:srgbClr>
                </a:gs>
                <a:gs pos="50000">
                  <a:srgbClr val="FF0000">
                    <a:alpha val="75000"/>
                  </a:srgbClr>
                </a:gs>
                <a:gs pos="100000">
                  <a:srgbClr val="FF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215" name="Trapezoid 214"/>
            <p:cNvGrpSpPr>
              <a:grpSpLocks/>
            </p:cNvGrpSpPr>
            <p:nvPr/>
          </p:nvGrpSpPr>
          <p:grpSpPr bwMode="auto">
            <a:xfrm>
              <a:off x="2475" y="1212"/>
              <a:ext cx="619" cy="135"/>
              <a:chOff x="32022288" y="16142208"/>
              <a:chExt cx="2017776" cy="402336"/>
            </a:xfrm>
          </p:grpSpPr>
          <p:pic>
            <p:nvPicPr>
              <p:cNvPr id="48877" name="Trapezoid 214"/>
              <p:cNvPicPr>
                <a:picLocks noChangeArrowheads="1"/>
              </p:cNvPicPr>
              <p:nvPr/>
            </p:nvPicPr>
            <p:blipFill>
              <a:blip r:embed="rId71" cstate="print"/>
              <a:srcRect/>
              <a:stretch>
                <a:fillRect/>
              </a:stretch>
            </p:blipFill>
            <p:spPr bwMode="auto">
              <a:xfrm>
                <a:off x="32022288" y="16142208"/>
                <a:ext cx="2017776" cy="402336"/>
              </a:xfrm>
              <a:prstGeom prst="rect">
                <a:avLst/>
              </a:prstGeom>
              <a:noFill/>
            </p:spPr>
          </p:pic>
          <p:sp>
            <p:nvSpPr>
              <p:cNvPr id="48878" name="Text Box 750"/>
              <p:cNvSpPr txBox="1">
                <a:spLocks noChangeArrowheads="1"/>
              </p:cNvSpPr>
              <p:nvPr/>
            </p:nvSpPr>
            <p:spPr bwMode="auto">
              <a:xfrm rot="15844319">
                <a:off x="33284627" y="15721326"/>
                <a:ext cx="124309" cy="135026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216" name="Trapezoid 215"/>
            <p:cNvGrpSpPr>
              <a:grpSpLocks/>
            </p:cNvGrpSpPr>
            <p:nvPr/>
          </p:nvGrpSpPr>
          <p:grpSpPr bwMode="auto">
            <a:xfrm>
              <a:off x="3085" y="1194"/>
              <a:ext cx="1191" cy="162"/>
              <a:chOff x="34009584" y="16093440"/>
              <a:chExt cx="3877056" cy="481584"/>
            </a:xfrm>
          </p:grpSpPr>
          <p:pic>
            <p:nvPicPr>
              <p:cNvPr id="48880" name="Trapezoid 215"/>
              <p:cNvPicPr>
                <a:picLocks noChangeArrowheads="1"/>
              </p:cNvPicPr>
              <p:nvPr/>
            </p:nvPicPr>
            <p:blipFill>
              <a:blip r:embed="rId72" cstate="print"/>
              <a:srcRect/>
              <a:stretch>
                <a:fillRect/>
              </a:stretch>
            </p:blipFill>
            <p:spPr bwMode="auto">
              <a:xfrm>
                <a:off x="34009584" y="16093440"/>
                <a:ext cx="3877056" cy="481584"/>
              </a:xfrm>
              <a:prstGeom prst="rect">
                <a:avLst/>
              </a:prstGeom>
              <a:noFill/>
            </p:spPr>
          </p:pic>
          <p:sp>
            <p:nvSpPr>
              <p:cNvPr id="48881" name="Text Box 753"/>
              <p:cNvSpPr txBox="1">
                <a:spLocks noChangeArrowheads="1"/>
              </p:cNvSpPr>
              <p:nvPr/>
            </p:nvSpPr>
            <p:spPr bwMode="auto">
              <a:xfrm rot="16200000">
                <a:off x="35899188" y="14549658"/>
                <a:ext cx="398552" cy="356601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217" name="Freeform 216"/>
            <p:cNvSpPr/>
            <p:nvPr/>
          </p:nvSpPr>
          <p:spPr>
            <a:xfrm rot="433083">
              <a:off x="4240" y="1231"/>
              <a:ext cx="765" cy="168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100803 w 1142265"/>
                <a:gd name="connsiteY5" fmla="*/ 459199 h 497625"/>
                <a:gd name="connsiteX6" fmla="*/ 885936 w 1142265"/>
                <a:gd name="connsiteY6" fmla="*/ 451425 h 497625"/>
                <a:gd name="connsiteX7" fmla="*/ 16858 w 1142265"/>
                <a:gd name="connsiteY7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100803 w 1142265"/>
                <a:gd name="connsiteY4" fmla="*/ 459199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74272"/>
                <a:gd name="connsiteY0" fmla="*/ 497625 h 497625"/>
                <a:gd name="connsiteX1" fmla="*/ 0 w 1174272"/>
                <a:gd name="connsiteY1" fmla="*/ 0 h 497625"/>
                <a:gd name="connsiteX2" fmla="*/ 798414 w 1174272"/>
                <a:gd name="connsiteY2" fmla="*/ 143651 h 497625"/>
                <a:gd name="connsiteX3" fmla="*/ 1142265 w 1174272"/>
                <a:gd name="connsiteY3" fmla="*/ 338228 h 497625"/>
                <a:gd name="connsiteX4" fmla="*/ 1174272 w 1174272"/>
                <a:gd name="connsiteY4" fmla="*/ 374123 h 497625"/>
                <a:gd name="connsiteX5" fmla="*/ 885936 w 1174272"/>
                <a:gd name="connsiteY5" fmla="*/ 451425 h 497625"/>
                <a:gd name="connsiteX6" fmla="*/ 16858 w 1174272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558682"/>
                <a:gd name="connsiteX1" fmla="*/ 0 w 1142265"/>
                <a:gd name="connsiteY1" fmla="*/ 0 h 558682"/>
                <a:gd name="connsiteX2" fmla="*/ 798414 w 1142265"/>
                <a:gd name="connsiteY2" fmla="*/ 143651 h 558682"/>
                <a:gd name="connsiteX3" fmla="*/ 1142265 w 1142265"/>
                <a:gd name="connsiteY3" fmla="*/ 338228 h 558682"/>
                <a:gd name="connsiteX4" fmla="*/ 959405 w 1142265"/>
                <a:gd name="connsiteY4" fmla="*/ 366349 h 558682"/>
                <a:gd name="connsiteX5" fmla="*/ 16858 w 1142265"/>
                <a:gd name="connsiteY5" fmla="*/ 497625 h 558682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5048 w 1028117"/>
                <a:gd name="connsiteY0" fmla="*/ 489537 h 489537"/>
                <a:gd name="connsiteX1" fmla="*/ 0 w 1028117"/>
                <a:gd name="connsiteY1" fmla="*/ 0 h 489537"/>
                <a:gd name="connsiteX2" fmla="*/ 798414 w 1028117"/>
                <a:gd name="connsiteY2" fmla="*/ 143651 h 489537"/>
                <a:gd name="connsiteX3" fmla="*/ 1028117 w 1028117"/>
                <a:gd name="connsiteY3" fmla="*/ 322676 h 489537"/>
                <a:gd name="connsiteX4" fmla="*/ 15048 w 1028117"/>
                <a:gd name="connsiteY4" fmla="*/ 489537 h 489537"/>
                <a:gd name="connsiteX0" fmla="*/ 2011 w 1028117"/>
                <a:gd name="connsiteY0" fmla="*/ 499754 h 499754"/>
                <a:gd name="connsiteX1" fmla="*/ 0 w 1028117"/>
                <a:gd name="connsiteY1" fmla="*/ 0 h 499754"/>
                <a:gd name="connsiteX2" fmla="*/ 798414 w 1028117"/>
                <a:gd name="connsiteY2" fmla="*/ 143651 h 499754"/>
                <a:gd name="connsiteX3" fmla="*/ 1028117 w 1028117"/>
                <a:gd name="connsiteY3" fmla="*/ 322676 h 499754"/>
                <a:gd name="connsiteX4" fmla="*/ 2011 w 1028117"/>
                <a:gd name="connsiteY4" fmla="*/ 499754 h 499754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801056 w 1030759"/>
                <a:gd name="connsiteY2" fmla="*/ 143651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844305 w 1030759"/>
                <a:gd name="connsiteY2" fmla="*/ 101886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670 w 1017180"/>
                <a:gd name="connsiteY0" fmla="*/ 499329 h 499329"/>
                <a:gd name="connsiteX1" fmla="*/ 2642 w 1017180"/>
                <a:gd name="connsiteY1" fmla="*/ 0 h 499329"/>
                <a:gd name="connsiteX2" fmla="*/ 844305 w 1017180"/>
                <a:gd name="connsiteY2" fmla="*/ 101886 h 499329"/>
                <a:gd name="connsiteX3" fmla="*/ 1017180 w 1017180"/>
                <a:gd name="connsiteY3" fmla="*/ 361465 h 499329"/>
                <a:gd name="connsiteX4" fmla="*/ 670 w 1017180"/>
                <a:gd name="connsiteY4" fmla="*/ 499329 h 499329"/>
                <a:gd name="connsiteX0" fmla="*/ 670 w 1017180"/>
                <a:gd name="connsiteY0" fmla="*/ 528720 h 528720"/>
                <a:gd name="connsiteX1" fmla="*/ 2642 w 1017180"/>
                <a:gd name="connsiteY1" fmla="*/ 29391 h 528720"/>
                <a:gd name="connsiteX2" fmla="*/ 771472 w 1017180"/>
                <a:gd name="connsiteY2" fmla="*/ 0 h 528720"/>
                <a:gd name="connsiteX3" fmla="*/ 1017180 w 1017180"/>
                <a:gd name="connsiteY3" fmla="*/ 390856 h 528720"/>
                <a:gd name="connsiteX4" fmla="*/ 670 w 1017180"/>
                <a:gd name="connsiteY4" fmla="*/ 528720 h 528720"/>
                <a:gd name="connsiteX0" fmla="*/ 670 w 1017180"/>
                <a:gd name="connsiteY0" fmla="*/ 528720 h 528720"/>
                <a:gd name="connsiteX1" fmla="*/ 2642 w 1017180"/>
                <a:gd name="connsiteY1" fmla="*/ 29391 h 528720"/>
                <a:gd name="connsiteX2" fmla="*/ 771472 w 1017180"/>
                <a:gd name="connsiteY2" fmla="*/ 0 h 528720"/>
                <a:gd name="connsiteX3" fmla="*/ 1017180 w 1017180"/>
                <a:gd name="connsiteY3" fmla="*/ 390856 h 528720"/>
                <a:gd name="connsiteX4" fmla="*/ 964158 w 1017180"/>
                <a:gd name="connsiteY4" fmla="*/ 318777 h 528720"/>
                <a:gd name="connsiteX5" fmla="*/ 670 w 1017180"/>
                <a:gd name="connsiteY5" fmla="*/ 528720 h 5287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17180" h="528720">
                  <a:moveTo>
                    <a:pt x="670" y="528720"/>
                  </a:moveTo>
                  <a:cubicBezTo>
                    <a:pt x="0" y="362135"/>
                    <a:pt x="3312" y="195976"/>
                    <a:pt x="2642" y="29391"/>
                  </a:cubicBezTo>
                  <a:lnTo>
                    <a:pt x="771472" y="0"/>
                  </a:lnTo>
                  <a:lnTo>
                    <a:pt x="1017180" y="390856"/>
                  </a:lnTo>
                  <a:lnTo>
                    <a:pt x="964158" y="318777"/>
                  </a:lnTo>
                  <a:lnTo>
                    <a:pt x="670" y="528720"/>
                  </a:lnTo>
                  <a:close/>
                </a:path>
              </a:pathLst>
            </a:custGeom>
            <a:gradFill>
              <a:gsLst>
                <a:gs pos="0">
                  <a:srgbClr val="9999FF">
                    <a:alpha val="25000"/>
                  </a:srgbClr>
                </a:gs>
                <a:gs pos="50000">
                  <a:srgbClr val="9999FF">
                    <a:alpha val="80000"/>
                  </a:srgbClr>
                </a:gs>
                <a:gs pos="100000">
                  <a:srgbClr val="9999FF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218" name="Oval 217"/>
            <p:cNvSpPr/>
            <p:nvPr/>
          </p:nvSpPr>
          <p:spPr>
            <a:xfrm>
              <a:off x="3076" y="1153"/>
              <a:ext cx="41" cy="434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48888" name="Group 366"/>
            <p:cNvGrpSpPr>
              <a:grpSpLocks/>
            </p:cNvGrpSpPr>
            <p:nvPr/>
          </p:nvGrpSpPr>
          <p:grpSpPr bwMode="auto">
            <a:xfrm rot="7972870">
              <a:off x="2320" y="1290"/>
              <a:ext cx="420" cy="51"/>
              <a:chOff x="2514600" y="6400800"/>
              <a:chExt cx="1981038" cy="304800"/>
            </a:xfrm>
          </p:grpSpPr>
          <p:sp>
            <p:nvSpPr>
              <p:cNvPr id="322" name="Rectangle 321"/>
              <p:cNvSpPr>
                <a:spLocks noChangeArrowheads="1"/>
              </p:cNvSpPr>
              <p:nvPr/>
            </p:nvSpPr>
            <p:spPr bwMode="auto">
              <a:xfrm>
                <a:off x="2514600" y="6477000"/>
                <a:ext cx="1981038" cy="228600"/>
              </a:xfrm>
              <a:prstGeom prst="rect">
                <a:avLst/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23" name="Isosceles Triangle 322"/>
              <p:cNvSpPr>
                <a:spLocks noChangeArrowheads="1"/>
              </p:cNvSpPr>
              <p:nvPr/>
            </p:nvSpPr>
            <p:spPr bwMode="auto">
              <a:xfrm>
                <a:off x="31240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24" name="Isosceles Triangle 323"/>
              <p:cNvSpPr>
                <a:spLocks noChangeArrowheads="1"/>
              </p:cNvSpPr>
              <p:nvPr/>
            </p:nvSpPr>
            <p:spPr bwMode="auto">
              <a:xfrm>
                <a:off x="32002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25" name="Isosceles Triangle 324"/>
              <p:cNvSpPr>
                <a:spLocks noChangeArrowheads="1"/>
              </p:cNvSpPr>
              <p:nvPr/>
            </p:nvSpPr>
            <p:spPr bwMode="auto">
              <a:xfrm>
                <a:off x="32764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26" name="Isosceles Triangle 325"/>
              <p:cNvSpPr>
                <a:spLocks noChangeArrowheads="1"/>
              </p:cNvSpPr>
              <p:nvPr/>
            </p:nvSpPr>
            <p:spPr bwMode="auto">
              <a:xfrm>
                <a:off x="33526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27" name="Isosceles Triangle 326"/>
              <p:cNvSpPr>
                <a:spLocks noChangeArrowheads="1"/>
              </p:cNvSpPr>
              <p:nvPr/>
            </p:nvSpPr>
            <p:spPr bwMode="auto">
              <a:xfrm>
                <a:off x="34288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28" name="Isosceles Triangle 327"/>
              <p:cNvSpPr>
                <a:spLocks noChangeArrowheads="1"/>
              </p:cNvSpPr>
              <p:nvPr/>
            </p:nvSpPr>
            <p:spPr bwMode="auto">
              <a:xfrm>
                <a:off x="35050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29" name="Isosceles Triangle 328"/>
              <p:cNvSpPr>
                <a:spLocks noChangeArrowheads="1"/>
              </p:cNvSpPr>
              <p:nvPr/>
            </p:nvSpPr>
            <p:spPr bwMode="auto">
              <a:xfrm>
                <a:off x="35812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30" name="Isosceles Triangle 329"/>
              <p:cNvSpPr>
                <a:spLocks noChangeArrowheads="1"/>
              </p:cNvSpPr>
              <p:nvPr/>
            </p:nvSpPr>
            <p:spPr bwMode="auto">
              <a:xfrm>
                <a:off x="36574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31" name="Isosceles Triangle 330"/>
              <p:cNvSpPr>
                <a:spLocks noChangeArrowheads="1"/>
              </p:cNvSpPr>
              <p:nvPr/>
            </p:nvSpPr>
            <p:spPr bwMode="auto">
              <a:xfrm>
                <a:off x="37336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32" name="Isosceles Triangle 331"/>
              <p:cNvSpPr>
                <a:spLocks noChangeArrowheads="1"/>
              </p:cNvSpPr>
              <p:nvPr/>
            </p:nvSpPr>
            <p:spPr bwMode="auto">
              <a:xfrm>
                <a:off x="38098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33" name="Isosceles Triangle 332"/>
              <p:cNvSpPr>
                <a:spLocks noChangeArrowheads="1"/>
              </p:cNvSpPr>
              <p:nvPr/>
            </p:nvSpPr>
            <p:spPr bwMode="auto">
              <a:xfrm>
                <a:off x="38860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34" name="Isosceles Triangle 333"/>
              <p:cNvSpPr>
                <a:spLocks noChangeArrowheads="1"/>
              </p:cNvSpPr>
              <p:nvPr/>
            </p:nvSpPr>
            <p:spPr bwMode="auto">
              <a:xfrm>
                <a:off x="39622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35" name="Isosceles Triangle 334"/>
              <p:cNvSpPr>
                <a:spLocks noChangeArrowheads="1"/>
              </p:cNvSpPr>
              <p:nvPr/>
            </p:nvSpPr>
            <p:spPr bwMode="auto">
              <a:xfrm>
                <a:off x="40384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36" name="Isosceles Triangle 335"/>
              <p:cNvSpPr>
                <a:spLocks noChangeArrowheads="1"/>
              </p:cNvSpPr>
              <p:nvPr/>
            </p:nvSpPr>
            <p:spPr bwMode="auto">
              <a:xfrm>
                <a:off x="41146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37" name="Isosceles Triangle 336"/>
              <p:cNvSpPr>
                <a:spLocks noChangeArrowheads="1"/>
              </p:cNvSpPr>
              <p:nvPr/>
            </p:nvSpPr>
            <p:spPr bwMode="auto">
              <a:xfrm>
                <a:off x="41908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38" name="Isosceles Triangle 337"/>
              <p:cNvSpPr>
                <a:spLocks noChangeArrowheads="1"/>
              </p:cNvSpPr>
              <p:nvPr/>
            </p:nvSpPr>
            <p:spPr bwMode="auto">
              <a:xfrm>
                <a:off x="42670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39" name="Isosceles Triangle 338"/>
              <p:cNvSpPr>
                <a:spLocks noChangeArrowheads="1"/>
              </p:cNvSpPr>
              <p:nvPr/>
            </p:nvSpPr>
            <p:spPr bwMode="auto">
              <a:xfrm>
                <a:off x="43432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40" name="Isosceles Triangle 339"/>
              <p:cNvSpPr>
                <a:spLocks noChangeArrowheads="1"/>
              </p:cNvSpPr>
              <p:nvPr/>
            </p:nvSpPr>
            <p:spPr bwMode="auto">
              <a:xfrm>
                <a:off x="44194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41" name="Isosceles Triangle 340"/>
              <p:cNvSpPr>
                <a:spLocks noChangeArrowheads="1"/>
              </p:cNvSpPr>
              <p:nvPr/>
            </p:nvSpPr>
            <p:spPr bwMode="auto">
              <a:xfrm>
                <a:off x="25146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42" name="Isosceles Triangle 341"/>
              <p:cNvSpPr>
                <a:spLocks noChangeArrowheads="1"/>
              </p:cNvSpPr>
              <p:nvPr/>
            </p:nvSpPr>
            <p:spPr bwMode="auto">
              <a:xfrm>
                <a:off x="25908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43" name="Isosceles Triangle 342"/>
              <p:cNvSpPr>
                <a:spLocks noChangeArrowheads="1"/>
              </p:cNvSpPr>
              <p:nvPr/>
            </p:nvSpPr>
            <p:spPr bwMode="auto">
              <a:xfrm>
                <a:off x="26670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44" name="Isosceles Triangle 343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45" name="Isosceles Triangle 344"/>
              <p:cNvSpPr>
                <a:spLocks noChangeArrowheads="1"/>
              </p:cNvSpPr>
              <p:nvPr/>
            </p:nvSpPr>
            <p:spPr bwMode="auto">
              <a:xfrm>
                <a:off x="28194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46" name="Isosceles Triangle 345"/>
              <p:cNvSpPr>
                <a:spLocks noChangeArrowheads="1"/>
              </p:cNvSpPr>
              <p:nvPr/>
            </p:nvSpPr>
            <p:spPr bwMode="auto">
              <a:xfrm>
                <a:off x="28956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47" name="Isosceles Triangle 346"/>
              <p:cNvSpPr>
                <a:spLocks noChangeArrowheads="1"/>
              </p:cNvSpPr>
              <p:nvPr/>
            </p:nvSpPr>
            <p:spPr bwMode="auto">
              <a:xfrm>
                <a:off x="29718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48" name="Isosceles Triangle 347"/>
              <p:cNvSpPr>
                <a:spLocks noChangeArrowheads="1"/>
              </p:cNvSpPr>
              <p:nvPr/>
            </p:nvSpPr>
            <p:spPr bwMode="auto">
              <a:xfrm>
                <a:off x="30480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220" name="Oval 219"/>
            <p:cNvSpPr/>
            <p:nvPr/>
          </p:nvSpPr>
          <p:spPr>
            <a:xfrm>
              <a:off x="4245" y="1156"/>
              <a:ext cx="42" cy="43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221" name="Freeform 220"/>
            <p:cNvSpPr/>
            <p:nvPr/>
          </p:nvSpPr>
          <p:spPr>
            <a:xfrm rot="1413245">
              <a:off x="4268" y="1119"/>
              <a:ext cx="719" cy="98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100803 w 1142265"/>
                <a:gd name="connsiteY5" fmla="*/ 459199 h 497625"/>
                <a:gd name="connsiteX6" fmla="*/ 885936 w 1142265"/>
                <a:gd name="connsiteY6" fmla="*/ 451425 h 497625"/>
                <a:gd name="connsiteX7" fmla="*/ 16858 w 1142265"/>
                <a:gd name="connsiteY7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100803 w 1142265"/>
                <a:gd name="connsiteY4" fmla="*/ 459199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74272"/>
                <a:gd name="connsiteY0" fmla="*/ 497625 h 497625"/>
                <a:gd name="connsiteX1" fmla="*/ 0 w 1174272"/>
                <a:gd name="connsiteY1" fmla="*/ 0 h 497625"/>
                <a:gd name="connsiteX2" fmla="*/ 798414 w 1174272"/>
                <a:gd name="connsiteY2" fmla="*/ 143651 h 497625"/>
                <a:gd name="connsiteX3" fmla="*/ 1142265 w 1174272"/>
                <a:gd name="connsiteY3" fmla="*/ 338228 h 497625"/>
                <a:gd name="connsiteX4" fmla="*/ 1174272 w 1174272"/>
                <a:gd name="connsiteY4" fmla="*/ 374123 h 497625"/>
                <a:gd name="connsiteX5" fmla="*/ 885936 w 1174272"/>
                <a:gd name="connsiteY5" fmla="*/ 451425 h 497625"/>
                <a:gd name="connsiteX6" fmla="*/ 16858 w 1174272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558682"/>
                <a:gd name="connsiteX1" fmla="*/ 0 w 1142265"/>
                <a:gd name="connsiteY1" fmla="*/ 0 h 558682"/>
                <a:gd name="connsiteX2" fmla="*/ 798414 w 1142265"/>
                <a:gd name="connsiteY2" fmla="*/ 143651 h 558682"/>
                <a:gd name="connsiteX3" fmla="*/ 1142265 w 1142265"/>
                <a:gd name="connsiteY3" fmla="*/ 338228 h 558682"/>
                <a:gd name="connsiteX4" fmla="*/ 959405 w 1142265"/>
                <a:gd name="connsiteY4" fmla="*/ 366349 h 558682"/>
                <a:gd name="connsiteX5" fmla="*/ 16858 w 1142265"/>
                <a:gd name="connsiteY5" fmla="*/ 497625 h 558682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5048 w 1028117"/>
                <a:gd name="connsiteY0" fmla="*/ 489537 h 489537"/>
                <a:gd name="connsiteX1" fmla="*/ 0 w 1028117"/>
                <a:gd name="connsiteY1" fmla="*/ 0 h 489537"/>
                <a:gd name="connsiteX2" fmla="*/ 798414 w 1028117"/>
                <a:gd name="connsiteY2" fmla="*/ 143651 h 489537"/>
                <a:gd name="connsiteX3" fmla="*/ 1028117 w 1028117"/>
                <a:gd name="connsiteY3" fmla="*/ 322676 h 489537"/>
                <a:gd name="connsiteX4" fmla="*/ 15048 w 1028117"/>
                <a:gd name="connsiteY4" fmla="*/ 489537 h 489537"/>
                <a:gd name="connsiteX0" fmla="*/ 2011 w 1028117"/>
                <a:gd name="connsiteY0" fmla="*/ 499754 h 499754"/>
                <a:gd name="connsiteX1" fmla="*/ 0 w 1028117"/>
                <a:gd name="connsiteY1" fmla="*/ 0 h 499754"/>
                <a:gd name="connsiteX2" fmla="*/ 798414 w 1028117"/>
                <a:gd name="connsiteY2" fmla="*/ 143651 h 499754"/>
                <a:gd name="connsiteX3" fmla="*/ 1028117 w 1028117"/>
                <a:gd name="connsiteY3" fmla="*/ 322676 h 499754"/>
                <a:gd name="connsiteX4" fmla="*/ 2011 w 1028117"/>
                <a:gd name="connsiteY4" fmla="*/ 499754 h 499754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801056 w 1030759"/>
                <a:gd name="connsiteY2" fmla="*/ 143651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670 w 1030759"/>
                <a:gd name="connsiteY0" fmla="*/ 675826 h 675826"/>
                <a:gd name="connsiteX1" fmla="*/ 2642 w 1030759"/>
                <a:gd name="connsiteY1" fmla="*/ 176497 h 675826"/>
                <a:gd name="connsiteX2" fmla="*/ 805039 w 1030759"/>
                <a:gd name="connsiteY2" fmla="*/ 0 h 675826"/>
                <a:gd name="connsiteX3" fmla="*/ 1030759 w 1030759"/>
                <a:gd name="connsiteY3" fmla="*/ 499173 h 675826"/>
                <a:gd name="connsiteX4" fmla="*/ 670 w 1030759"/>
                <a:gd name="connsiteY4" fmla="*/ 675826 h 675826"/>
                <a:gd name="connsiteX0" fmla="*/ 670 w 1030759"/>
                <a:gd name="connsiteY0" fmla="*/ 659559 h 659559"/>
                <a:gd name="connsiteX1" fmla="*/ 2642 w 1030759"/>
                <a:gd name="connsiteY1" fmla="*/ 160230 h 659559"/>
                <a:gd name="connsiteX2" fmla="*/ 674196 w 1030759"/>
                <a:gd name="connsiteY2" fmla="*/ 0 h 659559"/>
                <a:gd name="connsiteX3" fmla="*/ 1030759 w 1030759"/>
                <a:gd name="connsiteY3" fmla="*/ 482906 h 659559"/>
                <a:gd name="connsiteX4" fmla="*/ 670 w 1030759"/>
                <a:gd name="connsiteY4" fmla="*/ 659559 h 659559"/>
                <a:gd name="connsiteX0" fmla="*/ 670 w 1087137"/>
                <a:gd name="connsiteY0" fmla="*/ 659559 h 698817"/>
                <a:gd name="connsiteX1" fmla="*/ 2642 w 1087137"/>
                <a:gd name="connsiteY1" fmla="*/ 160230 h 698817"/>
                <a:gd name="connsiteX2" fmla="*/ 674196 w 1087137"/>
                <a:gd name="connsiteY2" fmla="*/ 0 h 698817"/>
                <a:gd name="connsiteX3" fmla="*/ 1087137 w 1087137"/>
                <a:gd name="connsiteY3" fmla="*/ 698817 h 698817"/>
                <a:gd name="connsiteX4" fmla="*/ 670 w 1087137"/>
                <a:gd name="connsiteY4" fmla="*/ 659559 h 698817"/>
                <a:gd name="connsiteX0" fmla="*/ 670 w 1087137"/>
                <a:gd name="connsiteY0" fmla="*/ 499329 h 538587"/>
                <a:gd name="connsiteX1" fmla="*/ 2642 w 1087137"/>
                <a:gd name="connsiteY1" fmla="*/ 0 h 538587"/>
                <a:gd name="connsiteX2" fmla="*/ 674196 w 1087137"/>
                <a:gd name="connsiteY2" fmla="*/ 55681 h 538587"/>
                <a:gd name="connsiteX3" fmla="*/ 1087137 w 1087137"/>
                <a:gd name="connsiteY3" fmla="*/ 538587 h 538587"/>
                <a:gd name="connsiteX4" fmla="*/ 670 w 1087137"/>
                <a:gd name="connsiteY4" fmla="*/ 499329 h 53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87137" h="538587">
                  <a:moveTo>
                    <a:pt x="670" y="499329"/>
                  </a:moveTo>
                  <a:cubicBezTo>
                    <a:pt x="0" y="332744"/>
                    <a:pt x="3312" y="166585"/>
                    <a:pt x="2642" y="0"/>
                  </a:cubicBezTo>
                  <a:lnTo>
                    <a:pt x="674196" y="55681"/>
                  </a:lnTo>
                  <a:lnTo>
                    <a:pt x="1087137" y="538587"/>
                  </a:lnTo>
                  <a:lnTo>
                    <a:pt x="670" y="499329"/>
                  </a:lnTo>
                  <a:close/>
                </a:path>
              </a:pathLst>
            </a:custGeom>
            <a:gradFill>
              <a:gsLst>
                <a:gs pos="0">
                  <a:srgbClr val="9999FF">
                    <a:alpha val="25000"/>
                  </a:srgbClr>
                </a:gs>
                <a:gs pos="50000">
                  <a:srgbClr val="9999FF">
                    <a:alpha val="80000"/>
                  </a:srgbClr>
                </a:gs>
                <a:gs pos="100000">
                  <a:srgbClr val="9999FF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222" name="Freeform 221"/>
            <p:cNvSpPr/>
            <p:nvPr/>
          </p:nvSpPr>
          <p:spPr>
            <a:xfrm rot="1431804">
              <a:off x="4190" y="1224"/>
              <a:ext cx="818" cy="95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100803 w 1142265"/>
                <a:gd name="connsiteY5" fmla="*/ 459199 h 497625"/>
                <a:gd name="connsiteX6" fmla="*/ 885936 w 1142265"/>
                <a:gd name="connsiteY6" fmla="*/ 451425 h 497625"/>
                <a:gd name="connsiteX7" fmla="*/ 16858 w 1142265"/>
                <a:gd name="connsiteY7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100803 w 1142265"/>
                <a:gd name="connsiteY4" fmla="*/ 459199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74272"/>
                <a:gd name="connsiteY0" fmla="*/ 497625 h 497625"/>
                <a:gd name="connsiteX1" fmla="*/ 0 w 1174272"/>
                <a:gd name="connsiteY1" fmla="*/ 0 h 497625"/>
                <a:gd name="connsiteX2" fmla="*/ 798414 w 1174272"/>
                <a:gd name="connsiteY2" fmla="*/ 143651 h 497625"/>
                <a:gd name="connsiteX3" fmla="*/ 1142265 w 1174272"/>
                <a:gd name="connsiteY3" fmla="*/ 338228 h 497625"/>
                <a:gd name="connsiteX4" fmla="*/ 1174272 w 1174272"/>
                <a:gd name="connsiteY4" fmla="*/ 374123 h 497625"/>
                <a:gd name="connsiteX5" fmla="*/ 885936 w 1174272"/>
                <a:gd name="connsiteY5" fmla="*/ 451425 h 497625"/>
                <a:gd name="connsiteX6" fmla="*/ 16858 w 1174272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558682"/>
                <a:gd name="connsiteX1" fmla="*/ 0 w 1142265"/>
                <a:gd name="connsiteY1" fmla="*/ 0 h 558682"/>
                <a:gd name="connsiteX2" fmla="*/ 798414 w 1142265"/>
                <a:gd name="connsiteY2" fmla="*/ 143651 h 558682"/>
                <a:gd name="connsiteX3" fmla="*/ 1142265 w 1142265"/>
                <a:gd name="connsiteY3" fmla="*/ 338228 h 558682"/>
                <a:gd name="connsiteX4" fmla="*/ 959405 w 1142265"/>
                <a:gd name="connsiteY4" fmla="*/ 366349 h 558682"/>
                <a:gd name="connsiteX5" fmla="*/ 16858 w 1142265"/>
                <a:gd name="connsiteY5" fmla="*/ 497625 h 558682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5048 w 1028117"/>
                <a:gd name="connsiteY0" fmla="*/ 489537 h 489537"/>
                <a:gd name="connsiteX1" fmla="*/ 0 w 1028117"/>
                <a:gd name="connsiteY1" fmla="*/ 0 h 489537"/>
                <a:gd name="connsiteX2" fmla="*/ 798414 w 1028117"/>
                <a:gd name="connsiteY2" fmla="*/ 143651 h 489537"/>
                <a:gd name="connsiteX3" fmla="*/ 1028117 w 1028117"/>
                <a:gd name="connsiteY3" fmla="*/ 322676 h 489537"/>
                <a:gd name="connsiteX4" fmla="*/ 15048 w 1028117"/>
                <a:gd name="connsiteY4" fmla="*/ 489537 h 489537"/>
                <a:gd name="connsiteX0" fmla="*/ 2011 w 1028117"/>
                <a:gd name="connsiteY0" fmla="*/ 499754 h 499754"/>
                <a:gd name="connsiteX1" fmla="*/ 0 w 1028117"/>
                <a:gd name="connsiteY1" fmla="*/ 0 h 499754"/>
                <a:gd name="connsiteX2" fmla="*/ 798414 w 1028117"/>
                <a:gd name="connsiteY2" fmla="*/ 143651 h 499754"/>
                <a:gd name="connsiteX3" fmla="*/ 1028117 w 1028117"/>
                <a:gd name="connsiteY3" fmla="*/ 322676 h 499754"/>
                <a:gd name="connsiteX4" fmla="*/ 2011 w 1028117"/>
                <a:gd name="connsiteY4" fmla="*/ 499754 h 499754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801056 w 1030759"/>
                <a:gd name="connsiteY2" fmla="*/ 143651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830188 w 1030759"/>
                <a:gd name="connsiteY2" fmla="*/ 38008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670 w 1177148"/>
                <a:gd name="connsiteY0" fmla="*/ 499329 h 565057"/>
                <a:gd name="connsiteX1" fmla="*/ 2642 w 1177148"/>
                <a:gd name="connsiteY1" fmla="*/ 0 h 565057"/>
                <a:gd name="connsiteX2" fmla="*/ 830188 w 1177148"/>
                <a:gd name="connsiteY2" fmla="*/ 38008 h 565057"/>
                <a:gd name="connsiteX3" fmla="*/ 1177148 w 1177148"/>
                <a:gd name="connsiteY3" fmla="*/ 565057 h 565057"/>
                <a:gd name="connsiteX4" fmla="*/ 670 w 1177148"/>
                <a:gd name="connsiteY4" fmla="*/ 499329 h 565057"/>
                <a:gd name="connsiteX0" fmla="*/ 670 w 1236776"/>
                <a:gd name="connsiteY0" fmla="*/ 499329 h 499329"/>
                <a:gd name="connsiteX1" fmla="*/ 2642 w 1236776"/>
                <a:gd name="connsiteY1" fmla="*/ 0 h 499329"/>
                <a:gd name="connsiteX2" fmla="*/ 830188 w 1236776"/>
                <a:gd name="connsiteY2" fmla="*/ 38008 h 499329"/>
                <a:gd name="connsiteX3" fmla="*/ 1236776 w 1236776"/>
                <a:gd name="connsiteY3" fmla="*/ 339713 h 499329"/>
                <a:gd name="connsiteX4" fmla="*/ 670 w 1236776"/>
                <a:gd name="connsiteY4" fmla="*/ 499329 h 499329"/>
                <a:gd name="connsiteX0" fmla="*/ 670 w 1340439"/>
                <a:gd name="connsiteY0" fmla="*/ 499329 h 499329"/>
                <a:gd name="connsiteX1" fmla="*/ 2642 w 1340439"/>
                <a:gd name="connsiteY1" fmla="*/ 0 h 499329"/>
                <a:gd name="connsiteX2" fmla="*/ 830188 w 1340439"/>
                <a:gd name="connsiteY2" fmla="*/ 38008 h 499329"/>
                <a:gd name="connsiteX3" fmla="*/ 1236776 w 1340439"/>
                <a:gd name="connsiteY3" fmla="*/ 339713 h 499329"/>
                <a:gd name="connsiteX4" fmla="*/ 1340439 w 1340439"/>
                <a:gd name="connsiteY4" fmla="*/ 386336 h 499329"/>
                <a:gd name="connsiteX5" fmla="*/ 670 w 1340439"/>
                <a:gd name="connsiteY5" fmla="*/ 499329 h 499329"/>
                <a:gd name="connsiteX0" fmla="*/ 1265 w 1337797"/>
                <a:gd name="connsiteY0" fmla="*/ 426204 h 426204"/>
                <a:gd name="connsiteX1" fmla="*/ 0 w 1337797"/>
                <a:gd name="connsiteY1" fmla="*/ 0 h 426204"/>
                <a:gd name="connsiteX2" fmla="*/ 827546 w 1337797"/>
                <a:gd name="connsiteY2" fmla="*/ 38008 h 426204"/>
                <a:gd name="connsiteX3" fmla="*/ 1234134 w 1337797"/>
                <a:gd name="connsiteY3" fmla="*/ 339713 h 426204"/>
                <a:gd name="connsiteX4" fmla="*/ 1337797 w 1337797"/>
                <a:gd name="connsiteY4" fmla="*/ 386336 h 426204"/>
                <a:gd name="connsiteX5" fmla="*/ 1265 w 1337797"/>
                <a:gd name="connsiteY5" fmla="*/ 426204 h 426204"/>
                <a:gd name="connsiteX0" fmla="*/ 1265 w 1337797"/>
                <a:gd name="connsiteY0" fmla="*/ 426204 h 426204"/>
                <a:gd name="connsiteX1" fmla="*/ 0 w 1337797"/>
                <a:gd name="connsiteY1" fmla="*/ 0 h 426204"/>
                <a:gd name="connsiteX2" fmla="*/ 33150 w 1337797"/>
                <a:gd name="connsiteY2" fmla="*/ 18706 h 426204"/>
                <a:gd name="connsiteX3" fmla="*/ 827546 w 1337797"/>
                <a:gd name="connsiteY3" fmla="*/ 38008 h 426204"/>
                <a:gd name="connsiteX4" fmla="*/ 1234134 w 1337797"/>
                <a:gd name="connsiteY4" fmla="*/ 339713 h 426204"/>
                <a:gd name="connsiteX5" fmla="*/ 1337797 w 1337797"/>
                <a:gd name="connsiteY5" fmla="*/ 386336 h 426204"/>
                <a:gd name="connsiteX6" fmla="*/ 1265 w 1337797"/>
                <a:gd name="connsiteY6" fmla="*/ 426204 h 426204"/>
                <a:gd name="connsiteX0" fmla="*/ 1265 w 1388884"/>
                <a:gd name="connsiteY0" fmla="*/ 426204 h 426204"/>
                <a:gd name="connsiteX1" fmla="*/ 0 w 1388884"/>
                <a:gd name="connsiteY1" fmla="*/ 0 h 426204"/>
                <a:gd name="connsiteX2" fmla="*/ 33150 w 1388884"/>
                <a:gd name="connsiteY2" fmla="*/ 18706 h 426204"/>
                <a:gd name="connsiteX3" fmla="*/ 827546 w 1388884"/>
                <a:gd name="connsiteY3" fmla="*/ 38008 h 426204"/>
                <a:gd name="connsiteX4" fmla="*/ 1234134 w 1388884"/>
                <a:gd name="connsiteY4" fmla="*/ 339713 h 426204"/>
                <a:gd name="connsiteX5" fmla="*/ 1388884 w 1388884"/>
                <a:gd name="connsiteY5" fmla="*/ 336007 h 426204"/>
                <a:gd name="connsiteX6" fmla="*/ 1265 w 1388884"/>
                <a:gd name="connsiteY6" fmla="*/ 426204 h 426204"/>
                <a:gd name="connsiteX0" fmla="*/ 1265 w 1388884"/>
                <a:gd name="connsiteY0" fmla="*/ 426204 h 426204"/>
                <a:gd name="connsiteX1" fmla="*/ 0 w 1388884"/>
                <a:gd name="connsiteY1" fmla="*/ 0 h 426204"/>
                <a:gd name="connsiteX2" fmla="*/ 33150 w 1388884"/>
                <a:gd name="connsiteY2" fmla="*/ 18706 h 426204"/>
                <a:gd name="connsiteX3" fmla="*/ 827546 w 1388884"/>
                <a:gd name="connsiteY3" fmla="*/ 38008 h 426204"/>
                <a:gd name="connsiteX4" fmla="*/ 1174577 w 1388884"/>
                <a:gd name="connsiteY4" fmla="*/ 26056 h 426204"/>
                <a:gd name="connsiteX5" fmla="*/ 1234134 w 1388884"/>
                <a:gd name="connsiteY5" fmla="*/ 339713 h 426204"/>
                <a:gd name="connsiteX6" fmla="*/ 1388884 w 1388884"/>
                <a:gd name="connsiteY6" fmla="*/ 336007 h 426204"/>
                <a:gd name="connsiteX7" fmla="*/ 1265 w 1388884"/>
                <a:gd name="connsiteY7" fmla="*/ 426204 h 426204"/>
                <a:gd name="connsiteX0" fmla="*/ 1265 w 1388884"/>
                <a:gd name="connsiteY0" fmla="*/ 426204 h 426204"/>
                <a:gd name="connsiteX1" fmla="*/ 0 w 1388884"/>
                <a:gd name="connsiteY1" fmla="*/ 0 h 426204"/>
                <a:gd name="connsiteX2" fmla="*/ 33150 w 1388884"/>
                <a:gd name="connsiteY2" fmla="*/ 18706 h 426204"/>
                <a:gd name="connsiteX3" fmla="*/ 827546 w 1388884"/>
                <a:gd name="connsiteY3" fmla="*/ 38008 h 426204"/>
                <a:gd name="connsiteX4" fmla="*/ 1174577 w 1388884"/>
                <a:gd name="connsiteY4" fmla="*/ 26056 h 426204"/>
                <a:gd name="connsiteX5" fmla="*/ 1388884 w 1388884"/>
                <a:gd name="connsiteY5" fmla="*/ 336007 h 426204"/>
                <a:gd name="connsiteX6" fmla="*/ 1265 w 1388884"/>
                <a:gd name="connsiteY6" fmla="*/ 426204 h 426204"/>
                <a:gd name="connsiteX0" fmla="*/ 1265 w 1417959"/>
                <a:gd name="connsiteY0" fmla="*/ 426204 h 426204"/>
                <a:gd name="connsiteX1" fmla="*/ 0 w 1417959"/>
                <a:gd name="connsiteY1" fmla="*/ 0 h 426204"/>
                <a:gd name="connsiteX2" fmla="*/ 33150 w 1417959"/>
                <a:gd name="connsiteY2" fmla="*/ 18706 h 426204"/>
                <a:gd name="connsiteX3" fmla="*/ 827546 w 1417959"/>
                <a:gd name="connsiteY3" fmla="*/ 38008 h 426204"/>
                <a:gd name="connsiteX4" fmla="*/ 1174577 w 1417959"/>
                <a:gd name="connsiteY4" fmla="*/ 26056 h 426204"/>
                <a:gd name="connsiteX5" fmla="*/ 1388884 w 1417959"/>
                <a:gd name="connsiteY5" fmla="*/ 336007 h 426204"/>
                <a:gd name="connsiteX6" fmla="*/ 1417959 w 1417959"/>
                <a:gd name="connsiteY6" fmla="*/ 281250 h 426204"/>
                <a:gd name="connsiteX7" fmla="*/ 1265 w 1417959"/>
                <a:gd name="connsiteY7" fmla="*/ 426204 h 426204"/>
                <a:gd name="connsiteX0" fmla="*/ 1265 w 1417959"/>
                <a:gd name="connsiteY0" fmla="*/ 426204 h 426204"/>
                <a:gd name="connsiteX1" fmla="*/ 0 w 1417959"/>
                <a:gd name="connsiteY1" fmla="*/ 0 h 426204"/>
                <a:gd name="connsiteX2" fmla="*/ 33150 w 1417959"/>
                <a:gd name="connsiteY2" fmla="*/ 18706 h 426204"/>
                <a:gd name="connsiteX3" fmla="*/ 827546 w 1417959"/>
                <a:gd name="connsiteY3" fmla="*/ 38008 h 426204"/>
                <a:gd name="connsiteX4" fmla="*/ 1174577 w 1417959"/>
                <a:gd name="connsiteY4" fmla="*/ 26056 h 426204"/>
                <a:gd name="connsiteX5" fmla="*/ 1417959 w 1417959"/>
                <a:gd name="connsiteY5" fmla="*/ 281250 h 426204"/>
                <a:gd name="connsiteX6" fmla="*/ 1265 w 1417959"/>
                <a:gd name="connsiteY6" fmla="*/ 426204 h 426204"/>
                <a:gd name="connsiteX0" fmla="*/ 1265 w 1417959"/>
                <a:gd name="connsiteY0" fmla="*/ 426204 h 426204"/>
                <a:gd name="connsiteX1" fmla="*/ 0 w 1417959"/>
                <a:gd name="connsiteY1" fmla="*/ 0 h 426204"/>
                <a:gd name="connsiteX2" fmla="*/ 33150 w 1417959"/>
                <a:gd name="connsiteY2" fmla="*/ 18706 h 426204"/>
                <a:gd name="connsiteX3" fmla="*/ 827546 w 1417959"/>
                <a:gd name="connsiteY3" fmla="*/ 38008 h 426204"/>
                <a:gd name="connsiteX4" fmla="*/ 1174577 w 1417959"/>
                <a:gd name="connsiteY4" fmla="*/ 26056 h 426204"/>
                <a:gd name="connsiteX5" fmla="*/ 1417959 w 1417959"/>
                <a:gd name="connsiteY5" fmla="*/ 281250 h 426204"/>
                <a:gd name="connsiteX6" fmla="*/ 1351874 w 1417959"/>
                <a:gd name="connsiteY6" fmla="*/ 163690 h 426204"/>
                <a:gd name="connsiteX7" fmla="*/ 1265 w 1417959"/>
                <a:gd name="connsiteY7" fmla="*/ 426204 h 426204"/>
                <a:gd name="connsiteX0" fmla="*/ 1265 w 1417959"/>
                <a:gd name="connsiteY0" fmla="*/ 426204 h 426204"/>
                <a:gd name="connsiteX1" fmla="*/ 0 w 1417959"/>
                <a:gd name="connsiteY1" fmla="*/ 0 h 426204"/>
                <a:gd name="connsiteX2" fmla="*/ 33150 w 1417959"/>
                <a:gd name="connsiteY2" fmla="*/ 18706 h 426204"/>
                <a:gd name="connsiteX3" fmla="*/ 827546 w 1417959"/>
                <a:gd name="connsiteY3" fmla="*/ 38008 h 426204"/>
                <a:gd name="connsiteX4" fmla="*/ 1174577 w 1417959"/>
                <a:gd name="connsiteY4" fmla="*/ 26056 h 426204"/>
                <a:gd name="connsiteX5" fmla="*/ 1417959 w 1417959"/>
                <a:gd name="connsiteY5" fmla="*/ 281250 h 426204"/>
                <a:gd name="connsiteX6" fmla="*/ 1350263 w 1417959"/>
                <a:gd name="connsiteY6" fmla="*/ 154455 h 426204"/>
                <a:gd name="connsiteX7" fmla="*/ 1351874 w 1417959"/>
                <a:gd name="connsiteY7" fmla="*/ 163690 h 426204"/>
                <a:gd name="connsiteX8" fmla="*/ 1265 w 1417959"/>
                <a:gd name="connsiteY8" fmla="*/ 426204 h 426204"/>
                <a:gd name="connsiteX0" fmla="*/ 1265 w 1351874"/>
                <a:gd name="connsiteY0" fmla="*/ 426204 h 426204"/>
                <a:gd name="connsiteX1" fmla="*/ 0 w 1351874"/>
                <a:gd name="connsiteY1" fmla="*/ 0 h 426204"/>
                <a:gd name="connsiteX2" fmla="*/ 33150 w 1351874"/>
                <a:gd name="connsiteY2" fmla="*/ 18706 h 426204"/>
                <a:gd name="connsiteX3" fmla="*/ 827546 w 1351874"/>
                <a:gd name="connsiteY3" fmla="*/ 38008 h 426204"/>
                <a:gd name="connsiteX4" fmla="*/ 1174577 w 1351874"/>
                <a:gd name="connsiteY4" fmla="*/ 26056 h 426204"/>
                <a:gd name="connsiteX5" fmla="*/ 1350263 w 1351874"/>
                <a:gd name="connsiteY5" fmla="*/ 154455 h 426204"/>
                <a:gd name="connsiteX6" fmla="*/ 1351874 w 1351874"/>
                <a:gd name="connsiteY6" fmla="*/ 163690 h 426204"/>
                <a:gd name="connsiteX7" fmla="*/ 1265 w 1351874"/>
                <a:gd name="connsiteY7" fmla="*/ 426204 h 426204"/>
                <a:gd name="connsiteX0" fmla="*/ 1265 w 1350263"/>
                <a:gd name="connsiteY0" fmla="*/ 426204 h 426204"/>
                <a:gd name="connsiteX1" fmla="*/ 0 w 1350263"/>
                <a:gd name="connsiteY1" fmla="*/ 0 h 426204"/>
                <a:gd name="connsiteX2" fmla="*/ 33150 w 1350263"/>
                <a:gd name="connsiteY2" fmla="*/ 18706 h 426204"/>
                <a:gd name="connsiteX3" fmla="*/ 827546 w 1350263"/>
                <a:gd name="connsiteY3" fmla="*/ 38008 h 426204"/>
                <a:gd name="connsiteX4" fmla="*/ 1174577 w 1350263"/>
                <a:gd name="connsiteY4" fmla="*/ 26056 h 426204"/>
                <a:gd name="connsiteX5" fmla="*/ 1350263 w 1350263"/>
                <a:gd name="connsiteY5" fmla="*/ 154455 h 426204"/>
                <a:gd name="connsiteX6" fmla="*/ 1348645 w 1350263"/>
                <a:gd name="connsiteY6" fmla="*/ 329820 h 426204"/>
                <a:gd name="connsiteX7" fmla="*/ 1265 w 1350263"/>
                <a:gd name="connsiteY7" fmla="*/ 426204 h 4262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350263" h="426204">
                  <a:moveTo>
                    <a:pt x="1265" y="426204"/>
                  </a:moveTo>
                  <a:cubicBezTo>
                    <a:pt x="595" y="259619"/>
                    <a:pt x="670" y="166585"/>
                    <a:pt x="0" y="0"/>
                  </a:cubicBezTo>
                  <a:lnTo>
                    <a:pt x="33150" y="18706"/>
                  </a:lnTo>
                  <a:lnTo>
                    <a:pt x="827546" y="38008"/>
                  </a:lnTo>
                  <a:lnTo>
                    <a:pt x="1174577" y="26056"/>
                  </a:lnTo>
                  <a:lnTo>
                    <a:pt x="1350263" y="154455"/>
                  </a:lnTo>
                  <a:cubicBezTo>
                    <a:pt x="1349724" y="212910"/>
                    <a:pt x="1349184" y="271365"/>
                    <a:pt x="1348645" y="329820"/>
                  </a:cubicBezTo>
                  <a:lnTo>
                    <a:pt x="1265" y="426204"/>
                  </a:lnTo>
                  <a:close/>
                </a:path>
              </a:pathLst>
            </a:custGeom>
            <a:gradFill>
              <a:gsLst>
                <a:gs pos="0">
                  <a:srgbClr val="FF0000">
                    <a:alpha val="25000"/>
                  </a:srgbClr>
                </a:gs>
                <a:gs pos="50000">
                  <a:srgbClr val="FF0000">
                    <a:alpha val="75000"/>
                  </a:srgbClr>
                </a:gs>
                <a:gs pos="100000">
                  <a:srgbClr val="FF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223" name="Freeform 222"/>
            <p:cNvSpPr/>
            <p:nvPr/>
          </p:nvSpPr>
          <p:spPr>
            <a:xfrm rot="1435559">
              <a:off x="4216" y="1183"/>
              <a:ext cx="815" cy="79"/>
            </a:xfrm>
            <a:custGeom>
              <a:avLst/>
              <a:gdLst>
                <a:gd name="connsiteX0" fmla="*/ 0 w 857756"/>
                <a:gd name="connsiteY0" fmla="*/ 267037 h 469338"/>
                <a:gd name="connsiteX1" fmla="*/ 364142 w 857756"/>
                <a:gd name="connsiteY1" fmla="*/ 0 h 469338"/>
                <a:gd name="connsiteX2" fmla="*/ 857756 w 857756"/>
                <a:gd name="connsiteY2" fmla="*/ 258945 h 469338"/>
                <a:gd name="connsiteX3" fmla="*/ 404602 w 857756"/>
                <a:gd name="connsiteY3" fmla="*/ 469338 h 469338"/>
                <a:gd name="connsiteX4" fmla="*/ 0 w 857756"/>
                <a:gd name="connsiteY4" fmla="*/ 267037 h 469338"/>
                <a:gd name="connsiteX0" fmla="*/ 16858 w 874614"/>
                <a:gd name="connsiteY0" fmla="*/ 267037 h 469338"/>
                <a:gd name="connsiteX1" fmla="*/ 0 w 874614"/>
                <a:gd name="connsiteY1" fmla="*/ 0 h 469338"/>
                <a:gd name="connsiteX2" fmla="*/ 874614 w 874614"/>
                <a:gd name="connsiteY2" fmla="*/ 258945 h 469338"/>
                <a:gd name="connsiteX3" fmla="*/ 421460 w 874614"/>
                <a:gd name="connsiteY3" fmla="*/ 469338 h 469338"/>
                <a:gd name="connsiteX4" fmla="*/ 16858 w 874614"/>
                <a:gd name="connsiteY4" fmla="*/ 267037 h 469338"/>
                <a:gd name="connsiteX0" fmla="*/ 16858 w 874614"/>
                <a:gd name="connsiteY0" fmla="*/ 497625 h 497625"/>
                <a:gd name="connsiteX1" fmla="*/ 0 w 874614"/>
                <a:gd name="connsiteY1" fmla="*/ 0 h 497625"/>
                <a:gd name="connsiteX2" fmla="*/ 874614 w 874614"/>
                <a:gd name="connsiteY2" fmla="*/ 258945 h 497625"/>
                <a:gd name="connsiteX3" fmla="*/ 421460 w 874614"/>
                <a:gd name="connsiteY3" fmla="*/ 469338 h 497625"/>
                <a:gd name="connsiteX4" fmla="*/ 16858 w 874614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8746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258945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07260"/>
                <a:gd name="connsiteY0" fmla="*/ 497625 h 497625"/>
                <a:gd name="connsiteX1" fmla="*/ 0 w 1107260"/>
                <a:gd name="connsiteY1" fmla="*/ 0 h 497625"/>
                <a:gd name="connsiteX2" fmla="*/ 798414 w 1107260"/>
                <a:gd name="connsiteY2" fmla="*/ 143651 h 497625"/>
                <a:gd name="connsiteX3" fmla="*/ 1107260 w 1107260"/>
                <a:gd name="connsiteY3" fmla="*/ 411691 h 497625"/>
                <a:gd name="connsiteX4" fmla="*/ 16858 w 1107260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041204 w 1142265"/>
                <a:gd name="connsiteY4" fmla="*/ 282200 h 497625"/>
                <a:gd name="connsiteX5" fmla="*/ 1100803 w 1142265"/>
                <a:gd name="connsiteY5" fmla="*/ 459199 h 497625"/>
                <a:gd name="connsiteX6" fmla="*/ 885936 w 1142265"/>
                <a:gd name="connsiteY6" fmla="*/ 451425 h 497625"/>
                <a:gd name="connsiteX7" fmla="*/ 16858 w 1142265"/>
                <a:gd name="connsiteY7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100803 w 1142265"/>
                <a:gd name="connsiteY4" fmla="*/ 459199 h 497625"/>
                <a:gd name="connsiteX5" fmla="*/ 885936 w 1142265"/>
                <a:gd name="connsiteY5" fmla="*/ 451425 h 497625"/>
                <a:gd name="connsiteX6" fmla="*/ 16858 w 1142265"/>
                <a:gd name="connsiteY6" fmla="*/ 497625 h 497625"/>
                <a:gd name="connsiteX0" fmla="*/ 16858 w 1174272"/>
                <a:gd name="connsiteY0" fmla="*/ 497625 h 497625"/>
                <a:gd name="connsiteX1" fmla="*/ 0 w 1174272"/>
                <a:gd name="connsiteY1" fmla="*/ 0 h 497625"/>
                <a:gd name="connsiteX2" fmla="*/ 798414 w 1174272"/>
                <a:gd name="connsiteY2" fmla="*/ 143651 h 497625"/>
                <a:gd name="connsiteX3" fmla="*/ 1142265 w 1174272"/>
                <a:gd name="connsiteY3" fmla="*/ 338228 h 497625"/>
                <a:gd name="connsiteX4" fmla="*/ 1174272 w 1174272"/>
                <a:gd name="connsiteY4" fmla="*/ 374123 h 497625"/>
                <a:gd name="connsiteX5" fmla="*/ 885936 w 1174272"/>
                <a:gd name="connsiteY5" fmla="*/ 451425 h 497625"/>
                <a:gd name="connsiteX6" fmla="*/ 16858 w 1174272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885936 w 1142265"/>
                <a:gd name="connsiteY4" fmla="*/ 451425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959797 w 1142265"/>
                <a:gd name="connsiteY5" fmla="*/ 373673 h 497625"/>
                <a:gd name="connsiteX6" fmla="*/ 16858 w 1142265"/>
                <a:gd name="connsiteY6" fmla="*/ 497625 h 497625"/>
                <a:gd name="connsiteX0" fmla="*/ 16858 w 1142265"/>
                <a:gd name="connsiteY0" fmla="*/ 497625 h 558682"/>
                <a:gd name="connsiteX1" fmla="*/ 0 w 1142265"/>
                <a:gd name="connsiteY1" fmla="*/ 0 h 558682"/>
                <a:gd name="connsiteX2" fmla="*/ 798414 w 1142265"/>
                <a:gd name="connsiteY2" fmla="*/ 143651 h 558682"/>
                <a:gd name="connsiteX3" fmla="*/ 1142265 w 1142265"/>
                <a:gd name="connsiteY3" fmla="*/ 338228 h 558682"/>
                <a:gd name="connsiteX4" fmla="*/ 959405 w 1142265"/>
                <a:gd name="connsiteY4" fmla="*/ 366349 h 558682"/>
                <a:gd name="connsiteX5" fmla="*/ 16858 w 1142265"/>
                <a:gd name="connsiteY5" fmla="*/ 497625 h 558682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959405 w 1142265"/>
                <a:gd name="connsiteY4" fmla="*/ 366349 h 497625"/>
                <a:gd name="connsiteX5" fmla="*/ 16858 w 1142265"/>
                <a:gd name="connsiteY5" fmla="*/ 497625 h 497625"/>
                <a:gd name="connsiteX0" fmla="*/ 16858 w 1142265"/>
                <a:gd name="connsiteY0" fmla="*/ 497625 h 497625"/>
                <a:gd name="connsiteX1" fmla="*/ 0 w 1142265"/>
                <a:gd name="connsiteY1" fmla="*/ 0 h 497625"/>
                <a:gd name="connsiteX2" fmla="*/ 798414 w 1142265"/>
                <a:gd name="connsiteY2" fmla="*/ 143651 h 497625"/>
                <a:gd name="connsiteX3" fmla="*/ 1142265 w 1142265"/>
                <a:gd name="connsiteY3" fmla="*/ 338228 h 497625"/>
                <a:gd name="connsiteX4" fmla="*/ 16858 w 1142265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6858 w 1028117"/>
                <a:gd name="connsiteY0" fmla="*/ 497625 h 497625"/>
                <a:gd name="connsiteX1" fmla="*/ 0 w 1028117"/>
                <a:gd name="connsiteY1" fmla="*/ 0 h 497625"/>
                <a:gd name="connsiteX2" fmla="*/ 798414 w 1028117"/>
                <a:gd name="connsiteY2" fmla="*/ 143651 h 497625"/>
                <a:gd name="connsiteX3" fmla="*/ 1028117 w 1028117"/>
                <a:gd name="connsiteY3" fmla="*/ 322676 h 497625"/>
                <a:gd name="connsiteX4" fmla="*/ 16858 w 1028117"/>
                <a:gd name="connsiteY4" fmla="*/ 497625 h 497625"/>
                <a:gd name="connsiteX0" fmla="*/ 15048 w 1028117"/>
                <a:gd name="connsiteY0" fmla="*/ 489537 h 489537"/>
                <a:gd name="connsiteX1" fmla="*/ 0 w 1028117"/>
                <a:gd name="connsiteY1" fmla="*/ 0 h 489537"/>
                <a:gd name="connsiteX2" fmla="*/ 798414 w 1028117"/>
                <a:gd name="connsiteY2" fmla="*/ 143651 h 489537"/>
                <a:gd name="connsiteX3" fmla="*/ 1028117 w 1028117"/>
                <a:gd name="connsiteY3" fmla="*/ 322676 h 489537"/>
                <a:gd name="connsiteX4" fmla="*/ 15048 w 1028117"/>
                <a:gd name="connsiteY4" fmla="*/ 489537 h 489537"/>
                <a:gd name="connsiteX0" fmla="*/ 2011 w 1028117"/>
                <a:gd name="connsiteY0" fmla="*/ 499754 h 499754"/>
                <a:gd name="connsiteX1" fmla="*/ 0 w 1028117"/>
                <a:gd name="connsiteY1" fmla="*/ 0 h 499754"/>
                <a:gd name="connsiteX2" fmla="*/ 798414 w 1028117"/>
                <a:gd name="connsiteY2" fmla="*/ 143651 h 499754"/>
                <a:gd name="connsiteX3" fmla="*/ 1028117 w 1028117"/>
                <a:gd name="connsiteY3" fmla="*/ 322676 h 499754"/>
                <a:gd name="connsiteX4" fmla="*/ 2011 w 1028117"/>
                <a:gd name="connsiteY4" fmla="*/ 499754 h 499754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801056 w 1030759"/>
                <a:gd name="connsiteY2" fmla="*/ 143651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670 w 1030759"/>
                <a:gd name="connsiteY0" fmla="*/ 499329 h 499329"/>
                <a:gd name="connsiteX1" fmla="*/ 2642 w 1030759"/>
                <a:gd name="connsiteY1" fmla="*/ 0 h 499329"/>
                <a:gd name="connsiteX2" fmla="*/ 737777 w 1030759"/>
                <a:gd name="connsiteY2" fmla="*/ 24603 h 499329"/>
                <a:gd name="connsiteX3" fmla="*/ 1030759 w 1030759"/>
                <a:gd name="connsiteY3" fmla="*/ 322676 h 499329"/>
                <a:gd name="connsiteX4" fmla="*/ 670 w 1030759"/>
                <a:gd name="connsiteY4" fmla="*/ 499329 h 499329"/>
                <a:gd name="connsiteX0" fmla="*/ 670 w 1078627"/>
                <a:gd name="connsiteY0" fmla="*/ 499329 h 499329"/>
                <a:gd name="connsiteX1" fmla="*/ 2642 w 1078627"/>
                <a:gd name="connsiteY1" fmla="*/ 0 h 499329"/>
                <a:gd name="connsiteX2" fmla="*/ 737777 w 1078627"/>
                <a:gd name="connsiteY2" fmla="*/ 24603 h 499329"/>
                <a:gd name="connsiteX3" fmla="*/ 1078627 w 1078627"/>
                <a:gd name="connsiteY3" fmla="*/ 486068 h 499329"/>
                <a:gd name="connsiteX4" fmla="*/ 670 w 1078627"/>
                <a:gd name="connsiteY4" fmla="*/ 499329 h 499329"/>
                <a:gd name="connsiteX0" fmla="*/ 670 w 1078627"/>
                <a:gd name="connsiteY0" fmla="*/ 499329 h 499329"/>
                <a:gd name="connsiteX1" fmla="*/ 2642 w 1078627"/>
                <a:gd name="connsiteY1" fmla="*/ 0 h 499329"/>
                <a:gd name="connsiteX2" fmla="*/ 830757 w 1078627"/>
                <a:gd name="connsiteY2" fmla="*/ 86036 h 499329"/>
                <a:gd name="connsiteX3" fmla="*/ 1078627 w 1078627"/>
                <a:gd name="connsiteY3" fmla="*/ 486068 h 499329"/>
                <a:gd name="connsiteX4" fmla="*/ 670 w 1078627"/>
                <a:gd name="connsiteY4" fmla="*/ 499329 h 499329"/>
                <a:gd name="connsiteX0" fmla="*/ 670 w 1098552"/>
                <a:gd name="connsiteY0" fmla="*/ 499329 h 499329"/>
                <a:gd name="connsiteX1" fmla="*/ 2642 w 1098552"/>
                <a:gd name="connsiteY1" fmla="*/ 0 h 499329"/>
                <a:gd name="connsiteX2" fmla="*/ 830757 w 1098552"/>
                <a:gd name="connsiteY2" fmla="*/ 86036 h 499329"/>
                <a:gd name="connsiteX3" fmla="*/ 1098552 w 1098552"/>
                <a:gd name="connsiteY3" fmla="*/ 396862 h 499329"/>
                <a:gd name="connsiteX4" fmla="*/ 670 w 1098552"/>
                <a:gd name="connsiteY4" fmla="*/ 499329 h 499329"/>
                <a:gd name="connsiteX0" fmla="*/ 670 w 1098552"/>
                <a:gd name="connsiteY0" fmla="*/ 499329 h 499329"/>
                <a:gd name="connsiteX1" fmla="*/ 2642 w 1098552"/>
                <a:gd name="connsiteY1" fmla="*/ 0 h 499329"/>
                <a:gd name="connsiteX2" fmla="*/ 839643 w 1098552"/>
                <a:gd name="connsiteY2" fmla="*/ 30857 h 499329"/>
                <a:gd name="connsiteX3" fmla="*/ 1098552 w 1098552"/>
                <a:gd name="connsiteY3" fmla="*/ 396862 h 499329"/>
                <a:gd name="connsiteX4" fmla="*/ 670 w 1098552"/>
                <a:gd name="connsiteY4" fmla="*/ 499329 h 4993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98552" h="499329">
                  <a:moveTo>
                    <a:pt x="670" y="499329"/>
                  </a:moveTo>
                  <a:cubicBezTo>
                    <a:pt x="0" y="332744"/>
                    <a:pt x="3312" y="166585"/>
                    <a:pt x="2642" y="0"/>
                  </a:cubicBezTo>
                  <a:lnTo>
                    <a:pt x="839643" y="30857"/>
                  </a:lnTo>
                  <a:lnTo>
                    <a:pt x="1098552" y="396862"/>
                  </a:lnTo>
                  <a:lnTo>
                    <a:pt x="670" y="499329"/>
                  </a:lnTo>
                  <a:close/>
                </a:path>
              </a:pathLst>
            </a:cu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224" name="Rectangle 223"/>
            <p:cNvSpPr>
              <a:spLocks noChangeArrowheads="1"/>
            </p:cNvSpPr>
            <p:nvPr/>
          </p:nvSpPr>
          <p:spPr bwMode="auto">
            <a:xfrm rot="-3785387">
              <a:off x="4154" y="1045"/>
              <a:ext cx="232" cy="26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48929" name="Group 399"/>
            <p:cNvGrpSpPr>
              <a:grpSpLocks/>
            </p:cNvGrpSpPr>
            <p:nvPr/>
          </p:nvGrpSpPr>
          <p:grpSpPr bwMode="auto">
            <a:xfrm rot="-8266718">
              <a:off x="4565" y="1242"/>
              <a:ext cx="570" cy="66"/>
              <a:chOff x="2514600" y="6400800"/>
              <a:chExt cx="1981038" cy="304800"/>
            </a:xfrm>
          </p:grpSpPr>
          <p:sp>
            <p:nvSpPr>
              <p:cNvPr id="295" name="Rectangle 294"/>
              <p:cNvSpPr>
                <a:spLocks noChangeArrowheads="1"/>
              </p:cNvSpPr>
              <p:nvPr/>
            </p:nvSpPr>
            <p:spPr bwMode="auto">
              <a:xfrm>
                <a:off x="2514600" y="6477000"/>
                <a:ext cx="1981038" cy="228600"/>
              </a:xfrm>
              <a:prstGeom prst="rect">
                <a:avLst/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96" name="Isosceles Triangle 295"/>
              <p:cNvSpPr>
                <a:spLocks noChangeArrowheads="1"/>
              </p:cNvSpPr>
              <p:nvPr/>
            </p:nvSpPr>
            <p:spPr bwMode="auto">
              <a:xfrm>
                <a:off x="31240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97" name="Isosceles Triangle 296"/>
              <p:cNvSpPr>
                <a:spLocks noChangeArrowheads="1"/>
              </p:cNvSpPr>
              <p:nvPr/>
            </p:nvSpPr>
            <p:spPr bwMode="auto">
              <a:xfrm>
                <a:off x="32002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98" name="Isosceles Triangle 297"/>
              <p:cNvSpPr>
                <a:spLocks noChangeArrowheads="1"/>
              </p:cNvSpPr>
              <p:nvPr/>
            </p:nvSpPr>
            <p:spPr bwMode="auto">
              <a:xfrm>
                <a:off x="32764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99" name="Isosceles Triangle 298"/>
              <p:cNvSpPr>
                <a:spLocks noChangeArrowheads="1"/>
              </p:cNvSpPr>
              <p:nvPr/>
            </p:nvSpPr>
            <p:spPr bwMode="auto">
              <a:xfrm>
                <a:off x="33526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00" name="Isosceles Triangle 299"/>
              <p:cNvSpPr>
                <a:spLocks noChangeArrowheads="1"/>
              </p:cNvSpPr>
              <p:nvPr/>
            </p:nvSpPr>
            <p:spPr bwMode="auto">
              <a:xfrm>
                <a:off x="34288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01" name="Isosceles Triangle 300"/>
              <p:cNvSpPr>
                <a:spLocks noChangeArrowheads="1"/>
              </p:cNvSpPr>
              <p:nvPr/>
            </p:nvSpPr>
            <p:spPr bwMode="auto">
              <a:xfrm>
                <a:off x="35050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02" name="Isosceles Triangle 301"/>
              <p:cNvSpPr>
                <a:spLocks noChangeArrowheads="1"/>
              </p:cNvSpPr>
              <p:nvPr/>
            </p:nvSpPr>
            <p:spPr bwMode="auto">
              <a:xfrm>
                <a:off x="35812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03" name="Isosceles Triangle 302"/>
              <p:cNvSpPr>
                <a:spLocks noChangeArrowheads="1"/>
              </p:cNvSpPr>
              <p:nvPr/>
            </p:nvSpPr>
            <p:spPr bwMode="auto">
              <a:xfrm>
                <a:off x="36574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04" name="Isosceles Triangle 303"/>
              <p:cNvSpPr>
                <a:spLocks noChangeArrowheads="1"/>
              </p:cNvSpPr>
              <p:nvPr/>
            </p:nvSpPr>
            <p:spPr bwMode="auto">
              <a:xfrm>
                <a:off x="37336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05" name="Isosceles Triangle 304"/>
              <p:cNvSpPr>
                <a:spLocks noChangeArrowheads="1"/>
              </p:cNvSpPr>
              <p:nvPr/>
            </p:nvSpPr>
            <p:spPr bwMode="auto">
              <a:xfrm>
                <a:off x="38098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06" name="Isosceles Triangle 305"/>
              <p:cNvSpPr>
                <a:spLocks noChangeArrowheads="1"/>
              </p:cNvSpPr>
              <p:nvPr/>
            </p:nvSpPr>
            <p:spPr bwMode="auto">
              <a:xfrm>
                <a:off x="38860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07" name="Isosceles Triangle 306"/>
              <p:cNvSpPr>
                <a:spLocks noChangeArrowheads="1"/>
              </p:cNvSpPr>
              <p:nvPr/>
            </p:nvSpPr>
            <p:spPr bwMode="auto">
              <a:xfrm>
                <a:off x="39622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08" name="Isosceles Triangle 307"/>
              <p:cNvSpPr>
                <a:spLocks noChangeArrowheads="1"/>
              </p:cNvSpPr>
              <p:nvPr/>
            </p:nvSpPr>
            <p:spPr bwMode="auto">
              <a:xfrm>
                <a:off x="40384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09" name="Isosceles Triangle 308"/>
              <p:cNvSpPr>
                <a:spLocks noChangeArrowheads="1"/>
              </p:cNvSpPr>
              <p:nvPr/>
            </p:nvSpPr>
            <p:spPr bwMode="auto">
              <a:xfrm>
                <a:off x="41146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10" name="Isosceles Triangle 309"/>
              <p:cNvSpPr>
                <a:spLocks noChangeArrowheads="1"/>
              </p:cNvSpPr>
              <p:nvPr/>
            </p:nvSpPr>
            <p:spPr bwMode="auto">
              <a:xfrm>
                <a:off x="41908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11" name="Isosceles Triangle 310"/>
              <p:cNvSpPr>
                <a:spLocks noChangeArrowheads="1"/>
              </p:cNvSpPr>
              <p:nvPr/>
            </p:nvSpPr>
            <p:spPr bwMode="auto">
              <a:xfrm>
                <a:off x="42670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12" name="Isosceles Triangle 311"/>
              <p:cNvSpPr>
                <a:spLocks noChangeArrowheads="1"/>
              </p:cNvSpPr>
              <p:nvPr/>
            </p:nvSpPr>
            <p:spPr bwMode="auto">
              <a:xfrm>
                <a:off x="43432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13" name="Isosceles Triangle 312"/>
              <p:cNvSpPr>
                <a:spLocks noChangeArrowheads="1"/>
              </p:cNvSpPr>
              <p:nvPr/>
            </p:nvSpPr>
            <p:spPr bwMode="auto">
              <a:xfrm>
                <a:off x="4419438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14" name="Isosceles Triangle 313"/>
              <p:cNvSpPr>
                <a:spLocks noChangeArrowheads="1"/>
              </p:cNvSpPr>
              <p:nvPr/>
            </p:nvSpPr>
            <p:spPr bwMode="auto">
              <a:xfrm>
                <a:off x="25146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15" name="Isosceles Triangle 314"/>
              <p:cNvSpPr>
                <a:spLocks noChangeArrowheads="1"/>
              </p:cNvSpPr>
              <p:nvPr/>
            </p:nvSpPr>
            <p:spPr bwMode="auto">
              <a:xfrm>
                <a:off x="25908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16" name="Isosceles Triangle 315"/>
              <p:cNvSpPr>
                <a:spLocks noChangeArrowheads="1"/>
              </p:cNvSpPr>
              <p:nvPr/>
            </p:nvSpPr>
            <p:spPr bwMode="auto">
              <a:xfrm>
                <a:off x="26670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17" name="Isosceles Triangle 316"/>
              <p:cNvSpPr>
                <a:spLocks noChangeArrowheads="1"/>
              </p:cNvSpPr>
              <p:nvPr/>
            </p:nvSpPr>
            <p:spPr bwMode="auto">
              <a:xfrm>
                <a:off x="27432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18" name="Isosceles Triangle 317"/>
              <p:cNvSpPr>
                <a:spLocks noChangeArrowheads="1"/>
              </p:cNvSpPr>
              <p:nvPr/>
            </p:nvSpPr>
            <p:spPr bwMode="auto">
              <a:xfrm>
                <a:off x="28194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19" name="Isosceles Triangle 318"/>
              <p:cNvSpPr>
                <a:spLocks noChangeArrowheads="1"/>
              </p:cNvSpPr>
              <p:nvPr/>
            </p:nvSpPr>
            <p:spPr bwMode="auto">
              <a:xfrm>
                <a:off x="28956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20" name="Isosceles Triangle 319"/>
              <p:cNvSpPr>
                <a:spLocks noChangeArrowheads="1"/>
              </p:cNvSpPr>
              <p:nvPr/>
            </p:nvSpPr>
            <p:spPr bwMode="auto">
              <a:xfrm>
                <a:off x="29718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21" name="Isosceles Triangle 320"/>
              <p:cNvSpPr>
                <a:spLocks noChangeArrowheads="1"/>
              </p:cNvSpPr>
              <p:nvPr/>
            </p:nvSpPr>
            <p:spPr bwMode="auto">
              <a:xfrm>
                <a:off x="3048000" y="6400800"/>
                <a:ext cx="76200" cy="76200"/>
              </a:xfrm>
              <a:prstGeom prst="triangle">
                <a:avLst>
                  <a:gd name="adj" fmla="val 50000"/>
                </a:avLst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226" name="Freeform 225"/>
            <p:cNvGrpSpPr>
              <a:grpSpLocks/>
            </p:cNvGrpSpPr>
            <p:nvPr/>
          </p:nvGrpSpPr>
          <p:grpSpPr bwMode="auto">
            <a:xfrm>
              <a:off x="3879" y="2975"/>
              <a:ext cx="1377" cy="164"/>
              <a:chOff x="36594288" y="21396960"/>
              <a:chExt cx="4480560" cy="487680"/>
            </a:xfrm>
          </p:grpSpPr>
          <p:pic>
            <p:nvPicPr>
              <p:cNvPr id="48958" name="Freeform 225"/>
              <p:cNvPicPr>
                <a:picLocks noChangeArrowheads="1"/>
              </p:cNvPicPr>
              <p:nvPr/>
            </p:nvPicPr>
            <p:blipFill>
              <a:blip r:embed="rId73" cstate="print"/>
              <a:srcRect/>
              <a:stretch>
                <a:fillRect/>
              </a:stretch>
            </p:blipFill>
            <p:spPr bwMode="auto">
              <a:xfrm>
                <a:off x="36594288" y="21396960"/>
                <a:ext cx="4480560" cy="487680"/>
              </a:xfrm>
              <a:prstGeom prst="rect">
                <a:avLst/>
              </a:prstGeom>
              <a:noFill/>
            </p:spPr>
          </p:pic>
          <p:sp>
            <p:nvSpPr>
              <p:cNvPr id="48959" name="Text Box 831"/>
              <p:cNvSpPr txBox="1">
                <a:spLocks noChangeArrowheads="1"/>
              </p:cNvSpPr>
              <p:nvPr/>
            </p:nvSpPr>
            <p:spPr bwMode="auto">
              <a:xfrm rot="10800000">
                <a:off x="36598440" y="21405478"/>
                <a:ext cx="4472112" cy="47131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227" name="Freeform 226"/>
            <p:cNvGrpSpPr>
              <a:grpSpLocks/>
            </p:cNvGrpSpPr>
            <p:nvPr/>
          </p:nvGrpSpPr>
          <p:grpSpPr bwMode="auto">
            <a:xfrm>
              <a:off x="4162" y="3094"/>
              <a:ext cx="1092" cy="160"/>
              <a:chOff x="37514784" y="21750528"/>
              <a:chExt cx="3553968" cy="475488"/>
            </a:xfrm>
          </p:grpSpPr>
          <p:pic>
            <p:nvPicPr>
              <p:cNvPr id="48961" name="Freeform 226"/>
              <p:cNvPicPr>
                <a:picLocks noChangeArrowheads="1"/>
              </p:cNvPicPr>
              <p:nvPr/>
            </p:nvPicPr>
            <p:blipFill>
              <a:blip r:embed="rId74" cstate="print"/>
              <a:srcRect/>
              <a:stretch>
                <a:fillRect/>
              </a:stretch>
            </p:blipFill>
            <p:spPr bwMode="auto">
              <a:xfrm>
                <a:off x="37514784" y="21750528"/>
                <a:ext cx="3553968" cy="475488"/>
              </a:xfrm>
              <a:prstGeom prst="rect">
                <a:avLst/>
              </a:prstGeom>
              <a:noFill/>
            </p:spPr>
          </p:pic>
          <p:sp>
            <p:nvSpPr>
              <p:cNvPr id="48962" name="Text Box 834"/>
              <p:cNvSpPr txBox="1">
                <a:spLocks noChangeArrowheads="1"/>
              </p:cNvSpPr>
              <p:nvPr/>
            </p:nvSpPr>
            <p:spPr bwMode="auto">
              <a:xfrm rot="10818559">
                <a:off x="37520285" y="21744132"/>
                <a:ext cx="3542847" cy="4641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228" name="Freeform 227"/>
            <p:cNvGrpSpPr>
              <a:grpSpLocks/>
            </p:cNvGrpSpPr>
            <p:nvPr/>
          </p:nvGrpSpPr>
          <p:grpSpPr bwMode="auto">
            <a:xfrm>
              <a:off x="3922" y="2703"/>
              <a:ext cx="1115" cy="445"/>
              <a:chOff x="36734496" y="20586192"/>
              <a:chExt cx="3627120" cy="1322832"/>
            </a:xfrm>
          </p:grpSpPr>
          <p:pic>
            <p:nvPicPr>
              <p:cNvPr id="48964" name="Freeform 227"/>
              <p:cNvPicPr>
                <a:picLocks noChangeArrowheads="1"/>
              </p:cNvPicPr>
              <p:nvPr/>
            </p:nvPicPr>
            <p:blipFill>
              <a:blip r:embed="rId75" cstate="print"/>
              <a:srcRect/>
              <a:stretch>
                <a:fillRect/>
              </a:stretch>
            </p:blipFill>
            <p:spPr bwMode="auto">
              <a:xfrm>
                <a:off x="36734496" y="20586192"/>
                <a:ext cx="3627120" cy="1322832"/>
              </a:xfrm>
              <a:prstGeom prst="rect">
                <a:avLst/>
              </a:prstGeom>
              <a:noFill/>
            </p:spPr>
          </p:pic>
          <p:sp>
            <p:nvSpPr>
              <p:cNvPr id="48965" name="Text Box 837"/>
              <p:cNvSpPr txBox="1">
                <a:spLocks noChangeArrowheads="1"/>
              </p:cNvSpPr>
              <p:nvPr/>
            </p:nvSpPr>
            <p:spPr bwMode="auto">
              <a:xfrm rot="9209547">
                <a:off x="36809829" y="20730215"/>
                <a:ext cx="3472544" cy="11411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48966" name="Group 949"/>
            <p:cNvGrpSpPr>
              <a:grpSpLocks/>
            </p:cNvGrpSpPr>
            <p:nvPr/>
          </p:nvGrpSpPr>
          <p:grpSpPr bwMode="auto">
            <a:xfrm rot="1430805">
              <a:off x="3832" y="3099"/>
              <a:ext cx="721" cy="79"/>
              <a:chOff x="2514600" y="6400800"/>
              <a:chExt cx="1981038" cy="304800"/>
            </a:xfrm>
          </p:grpSpPr>
          <p:sp>
            <p:nvSpPr>
              <p:cNvPr id="268" name="Rectangle 204"/>
              <p:cNvSpPr/>
              <p:nvPr/>
            </p:nvSpPr>
            <p:spPr>
              <a:xfrm>
                <a:off x="2512033" y="6478940"/>
                <a:ext cx="1981036" cy="227636"/>
              </a:xfrm>
              <a:prstGeom prst="rect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69" name="Isosceles Triangle 205"/>
              <p:cNvSpPr/>
              <p:nvPr/>
            </p:nvSpPr>
            <p:spPr>
              <a:xfrm>
                <a:off x="3122973" y="6401017"/>
                <a:ext cx="76933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70" name="Isosceles Triangle 269"/>
              <p:cNvSpPr/>
              <p:nvPr/>
            </p:nvSpPr>
            <p:spPr>
              <a:xfrm>
                <a:off x="3200649" y="6400056"/>
                <a:ext cx="74187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71" name="Isosceles Triangle 270"/>
              <p:cNvSpPr/>
              <p:nvPr/>
            </p:nvSpPr>
            <p:spPr>
              <a:xfrm>
                <a:off x="3275578" y="6399099"/>
                <a:ext cx="76933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72" name="Isosceles Triangle 271"/>
              <p:cNvSpPr/>
              <p:nvPr/>
            </p:nvSpPr>
            <p:spPr>
              <a:xfrm>
                <a:off x="3350623" y="6398919"/>
                <a:ext cx="76933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73" name="Isosceles Triangle 272"/>
              <p:cNvSpPr/>
              <p:nvPr/>
            </p:nvSpPr>
            <p:spPr>
              <a:xfrm>
                <a:off x="3428299" y="6397961"/>
                <a:ext cx="74187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74" name="Isosceles Triangle 273"/>
              <p:cNvSpPr/>
              <p:nvPr/>
            </p:nvSpPr>
            <p:spPr>
              <a:xfrm>
                <a:off x="3503228" y="6397001"/>
                <a:ext cx="76933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75" name="Isosceles Triangle 274"/>
              <p:cNvSpPr/>
              <p:nvPr/>
            </p:nvSpPr>
            <p:spPr>
              <a:xfrm>
                <a:off x="3579384" y="6400351"/>
                <a:ext cx="76933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76" name="Isosceles Triangle 275"/>
              <p:cNvSpPr/>
              <p:nvPr/>
            </p:nvSpPr>
            <p:spPr>
              <a:xfrm>
                <a:off x="3656943" y="6398614"/>
                <a:ext cx="76933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77" name="Isosceles Triangle 276"/>
              <p:cNvSpPr/>
              <p:nvPr/>
            </p:nvSpPr>
            <p:spPr>
              <a:xfrm>
                <a:off x="3732107" y="6399214"/>
                <a:ext cx="74185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78" name="Isosceles Triangle 277"/>
              <p:cNvSpPr/>
              <p:nvPr/>
            </p:nvSpPr>
            <p:spPr>
              <a:xfrm>
                <a:off x="3807035" y="6398256"/>
                <a:ext cx="76933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79" name="Isosceles Triangle 278"/>
              <p:cNvSpPr/>
              <p:nvPr/>
            </p:nvSpPr>
            <p:spPr>
              <a:xfrm>
                <a:off x="3885704" y="6400046"/>
                <a:ext cx="76933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80" name="Isosceles Triangle 279"/>
              <p:cNvSpPr/>
              <p:nvPr/>
            </p:nvSpPr>
            <p:spPr>
              <a:xfrm>
                <a:off x="3960751" y="6399866"/>
                <a:ext cx="76933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81" name="Isosceles Triangle 280"/>
              <p:cNvSpPr/>
              <p:nvPr/>
            </p:nvSpPr>
            <p:spPr>
              <a:xfrm>
                <a:off x="4038427" y="6398908"/>
                <a:ext cx="74185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82" name="Isosceles Triangle 281"/>
              <p:cNvSpPr/>
              <p:nvPr/>
            </p:nvSpPr>
            <p:spPr>
              <a:xfrm>
                <a:off x="4113354" y="6397949"/>
                <a:ext cx="76933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83" name="Isosceles Triangle 282"/>
              <p:cNvSpPr/>
              <p:nvPr/>
            </p:nvSpPr>
            <p:spPr>
              <a:xfrm>
                <a:off x="4188401" y="6397770"/>
                <a:ext cx="76933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84" name="Isosceles Triangle 283"/>
              <p:cNvSpPr/>
              <p:nvPr/>
            </p:nvSpPr>
            <p:spPr>
              <a:xfrm>
                <a:off x="4267071" y="6399560"/>
                <a:ext cx="76933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85" name="Isosceles Triangle 284"/>
              <p:cNvSpPr/>
              <p:nvPr/>
            </p:nvSpPr>
            <p:spPr>
              <a:xfrm>
                <a:off x="4342233" y="6400161"/>
                <a:ext cx="74187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86" name="Isosceles Triangle 285"/>
              <p:cNvSpPr/>
              <p:nvPr/>
            </p:nvSpPr>
            <p:spPr>
              <a:xfrm>
                <a:off x="4417162" y="6399203"/>
                <a:ext cx="76933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87" name="Isosceles Triangle 286"/>
              <p:cNvSpPr/>
              <p:nvPr/>
            </p:nvSpPr>
            <p:spPr>
              <a:xfrm>
                <a:off x="2512847" y="6400069"/>
                <a:ext cx="76933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88" name="Isosceles Triangle 287"/>
              <p:cNvSpPr/>
              <p:nvPr/>
            </p:nvSpPr>
            <p:spPr>
              <a:xfrm>
                <a:off x="2590522" y="6399109"/>
                <a:ext cx="74185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89" name="Isosceles Triangle 288"/>
              <p:cNvSpPr/>
              <p:nvPr/>
            </p:nvSpPr>
            <p:spPr>
              <a:xfrm>
                <a:off x="2665450" y="6398152"/>
                <a:ext cx="76933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90" name="Isosceles Triangle 289"/>
              <p:cNvSpPr/>
              <p:nvPr/>
            </p:nvSpPr>
            <p:spPr>
              <a:xfrm>
                <a:off x="2740497" y="6397971"/>
                <a:ext cx="76933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91" name="Isosceles Triangle 290"/>
              <p:cNvSpPr/>
              <p:nvPr/>
            </p:nvSpPr>
            <p:spPr>
              <a:xfrm>
                <a:off x="2819166" y="6399762"/>
                <a:ext cx="76933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92" name="Isosceles Triangle 291"/>
              <p:cNvSpPr/>
              <p:nvPr/>
            </p:nvSpPr>
            <p:spPr>
              <a:xfrm>
                <a:off x="2894329" y="6400364"/>
                <a:ext cx="74187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93" name="Isosceles Triangle 292"/>
              <p:cNvSpPr/>
              <p:nvPr/>
            </p:nvSpPr>
            <p:spPr>
              <a:xfrm>
                <a:off x="2969258" y="6399404"/>
                <a:ext cx="76933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94" name="Isosceles Triangle 293"/>
              <p:cNvSpPr/>
              <p:nvPr/>
            </p:nvSpPr>
            <p:spPr>
              <a:xfrm>
                <a:off x="3046817" y="6397666"/>
                <a:ext cx="76933" cy="77164"/>
              </a:xfrm>
              <a:prstGeom prst="triangl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48994" name="Group 431"/>
            <p:cNvGrpSpPr>
              <a:grpSpLocks/>
            </p:cNvGrpSpPr>
            <p:nvPr/>
          </p:nvGrpSpPr>
          <p:grpSpPr bwMode="auto">
            <a:xfrm rot="241092">
              <a:off x="1775" y="2641"/>
              <a:ext cx="435" cy="78"/>
              <a:chOff x="2895600" y="4419600"/>
              <a:chExt cx="781955" cy="152400"/>
            </a:xfrm>
          </p:grpSpPr>
          <p:grpSp>
            <p:nvGrpSpPr>
              <p:cNvPr id="266" name="Rectangle 265"/>
              <p:cNvGrpSpPr>
                <a:grpSpLocks/>
              </p:cNvGrpSpPr>
              <p:nvPr/>
            </p:nvGrpSpPr>
            <p:grpSpPr bwMode="auto">
              <a:xfrm rot="-241092">
                <a:off x="3041713" y="4388273"/>
                <a:ext cx="642869" cy="208944"/>
                <a:chOff x="30010608" y="20360640"/>
                <a:chExt cx="1164336" cy="323088"/>
              </a:xfrm>
            </p:grpSpPr>
            <p:pic>
              <p:nvPicPr>
                <p:cNvPr id="48996" name="Rectangle 265"/>
                <p:cNvPicPr>
                  <a:picLocks noChangeArrowheads="1"/>
                </p:cNvPicPr>
                <p:nvPr/>
              </p:nvPicPr>
              <p:blipFill>
                <a:blip r:embed="rId76" cstate="print"/>
                <a:srcRect/>
                <a:stretch>
                  <a:fillRect/>
                </a:stretch>
              </p:blipFill>
              <p:spPr bwMode="auto">
                <a:xfrm>
                  <a:off x="30010608" y="20360640"/>
                  <a:ext cx="1164336" cy="323088"/>
                </a:xfrm>
                <a:prstGeom prst="rect">
                  <a:avLst/>
                </a:prstGeom>
                <a:noFill/>
              </p:spPr>
            </p:pic>
            <p:sp>
              <p:nvSpPr>
                <p:cNvPr id="48997" name="Text Box 869"/>
                <p:cNvSpPr txBox="1">
                  <a:spLocks noChangeArrowheads="1"/>
                </p:cNvSpPr>
                <p:nvPr/>
              </p:nvSpPr>
              <p:spPr bwMode="auto">
                <a:xfrm rot="11041091">
                  <a:off x="30021952" y="20409033"/>
                  <a:ext cx="1140222" cy="227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defTabSz="4875213"/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267" name="Right Triangle 266"/>
              <p:cNvGrpSpPr>
                <a:grpSpLocks/>
              </p:cNvGrpSpPr>
              <p:nvPr/>
            </p:nvGrpSpPr>
            <p:grpSpPr bwMode="auto">
              <a:xfrm rot="-241092">
                <a:off x="2896166" y="4408287"/>
                <a:ext cx="158193" cy="173463"/>
                <a:chOff x="29748480" y="20342352"/>
                <a:chExt cx="286512" cy="268224"/>
              </a:xfrm>
            </p:grpSpPr>
            <p:pic>
              <p:nvPicPr>
                <p:cNvPr id="48999" name="Right Triangle 266"/>
                <p:cNvPicPr>
                  <a:picLocks noChangeArrowheads="1"/>
                </p:cNvPicPr>
                <p:nvPr/>
              </p:nvPicPr>
              <p:blipFill>
                <a:blip r:embed="rId77" cstate="print"/>
                <a:srcRect/>
                <a:stretch>
                  <a:fillRect/>
                </a:stretch>
              </p:blipFill>
              <p:spPr bwMode="auto">
                <a:xfrm>
                  <a:off x="29748480" y="20342352"/>
                  <a:ext cx="286512" cy="268224"/>
                </a:xfrm>
                <a:prstGeom prst="rect">
                  <a:avLst/>
                </a:prstGeom>
                <a:noFill/>
              </p:spPr>
            </p:pic>
            <p:sp>
              <p:nvSpPr>
                <p:cNvPr id="49000" name="Text Box 872"/>
                <p:cNvSpPr txBox="1">
                  <a:spLocks noChangeArrowheads="1"/>
                </p:cNvSpPr>
                <p:nvPr/>
              </p:nvSpPr>
              <p:spPr bwMode="auto">
                <a:xfrm rot="16441091">
                  <a:off x="29898070" y="20396883"/>
                  <a:ext cx="117827" cy="920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algn="ctr" defTabSz="4875213"/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</p:grpSp>
        <p:grpSp>
          <p:nvGrpSpPr>
            <p:cNvPr id="49001" name="Group 432"/>
            <p:cNvGrpSpPr>
              <a:grpSpLocks/>
            </p:cNvGrpSpPr>
            <p:nvPr/>
          </p:nvGrpSpPr>
          <p:grpSpPr bwMode="auto">
            <a:xfrm>
              <a:off x="1780" y="2621"/>
              <a:ext cx="435" cy="80"/>
              <a:chOff x="2895600" y="4419600"/>
              <a:chExt cx="781955" cy="152400"/>
            </a:xfrm>
          </p:grpSpPr>
          <p:grpSp>
            <p:nvGrpSpPr>
              <p:cNvPr id="264" name="Rectangle 263"/>
              <p:cNvGrpSpPr>
                <a:grpSpLocks/>
              </p:cNvGrpSpPr>
              <p:nvPr/>
            </p:nvGrpSpPr>
            <p:grpSpPr bwMode="auto">
              <a:xfrm>
                <a:off x="3042980" y="4415570"/>
                <a:ext cx="639503" cy="153751"/>
                <a:chOff x="30028896" y="20336256"/>
                <a:chExt cx="1158240" cy="237744"/>
              </a:xfrm>
            </p:grpSpPr>
            <p:pic>
              <p:nvPicPr>
                <p:cNvPr id="49003" name="Rectangle 263"/>
                <p:cNvPicPr>
                  <a:picLocks noChangeArrowheads="1"/>
                </p:cNvPicPr>
                <p:nvPr/>
              </p:nvPicPr>
              <p:blipFill>
                <a:blip r:embed="rId78" cstate="print"/>
                <a:srcRect/>
                <a:stretch>
                  <a:fillRect/>
                </a:stretch>
              </p:blipFill>
              <p:spPr bwMode="auto">
                <a:xfrm>
                  <a:off x="30028896" y="20336256"/>
                  <a:ext cx="1158240" cy="237744"/>
                </a:xfrm>
                <a:prstGeom prst="rect">
                  <a:avLst/>
                </a:prstGeom>
                <a:noFill/>
              </p:spPr>
            </p:pic>
            <p:sp>
              <p:nvSpPr>
                <p:cNvPr id="49004" name="Text Box 876"/>
                <p:cNvSpPr txBox="1">
                  <a:spLocks noChangeArrowheads="1"/>
                </p:cNvSpPr>
                <p:nvPr/>
              </p:nvSpPr>
              <p:spPr bwMode="auto">
                <a:xfrm rot="10800000">
                  <a:off x="30037988" y="20342487"/>
                  <a:ext cx="1140222" cy="22746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defTabSz="4875213"/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265" name="Right Triangle 264"/>
              <p:cNvGrpSpPr>
                <a:grpSpLocks/>
              </p:cNvGrpSpPr>
              <p:nvPr/>
            </p:nvGrpSpPr>
            <p:grpSpPr bwMode="auto">
              <a:xfrm>
                <a:off x="2891519" y="4415570"/>
                <a:ext cx="158193" cy="161636"/>
                <a:chOff x="29754576" y="20336256"/>
                <a:chExt cx="286512" cy="249936"/>
              </a:xfrm>
            </p:grpSpPr>
            <p:pic>
              <p:nvPicPr>
                <p:cNvPr id="49006" name="Right Triangle 264"/>
                <p:cNvPicPr>
                  <a:picLocks noChangeArrowheads="1"/>
                </p:cNvPicPr>
                <p:nvPr/>
              </p:nvPicPr>
              <p:blipFill>
                <a:blip r:embed="rId38" cstate="print"/>
                <a:srcRect/>
                <a:stretch>
                  <a:fillRect/>
                </a:stretch>
              </p:blipFill>
              <p:spPr bwMode="auto">
                <a:xfrm>
                  <a:off x="29754576" y="20336256"/>
                  <a:ext cx="286512" cy="249936"/>
                </a:xfrm>
                <a:prstGeom prst="rect">
                  <a:avLst/>
                </a:prstGeom>
                <a:noFill/>
              </p:spPr>
            </p:pic>
            <p:sp>
              <p:nvSpPr>
                <p:cNvPr id="49007" name="Text Box 879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9910070" y="20375035"/>
                  <a:ext cx="117827" cy="92006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algn="ctr" defTabSz="4875213"/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</p:grpSp>
        <p:sp>
          <p:nvSpPr>
            <p:cNvPr id="232" name="Rectangle 45"/>
            <p:cNvSpPr>
              <a:spLocks noChangeArrowheads="1"/>
            </p:cNvSpPr>
            <p:nvPr/>
          </p:nvSpPr>
          <p:spPr bwMode="auto">
            <a:xfrm rot="-8124816">
              <a:off x="1726" y="2664"/>
              <a:ext cx="180" cy="24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233" name="Rectangle 232"/>
            <p:cNvSpPr>
              <a:spLocks noChangeArrowheads="1"/>
            </p:cNvSpPr>
            <p:nvPr/>
          </p:nvSpPr>
          <p:spPr bwMode="auto">
            <a:xfrm rot="10800000">
              <a:off x="2664" y="2872"/>
              <a:ext cx="120" cy="23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234" name="Oval 233"/>
            <p:cNvSpPr/>
            <p:nvPr/>
          </p:nvSpPr>
          <p:spPr>
            <a:xfrm>
              <a:off x="2199" y="2576"/>
              <a:ext cx="42" cy="17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49013" name="TextBox 234"/>
            <p:cNvSpPr txBox="1">
              <a:spLocks noChangeArrowheads="1"/>
            </p:cNvSpPr>
            <p:nvPr/>
          </p:nvSpPr>
          <p:spPr bwMode="auto">
            <a:xfrm>
              <a:off x="2057" y="768"/>
              <a:ext cx="2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/>
              <a:r>
                <a:rPr lang="en-US">
                  <a:latin typeface="Helvetica" pitchFamily="34" charset="0"/>
                </a:rPr>
                <a:t>FR</a:t>
              </a:r>
            </a:p>
          </p:txBody>
        </p:sp>
        <p:sp>
          <p:nvSpPr>
            <p:cNvPr id="49014" name="TextBox 235"/>
            <p:cNvSpPr txBox="1">
              <a:spLocks noChangeArrowheads="1"/>
            </p:cNvSpPr>
            <p:nvPr/>
          </p:nvSpPr>
          <p:spPr bwMode="auto">
            <a:xfrm>
              <a:off x="997" y="768"/>
              <a:ext cx="30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/>
              <a:r>
                <a:rPr lang="en-US">
                  <a:latin typeface="Helvetica" pitchFamily="34" charset="0"/>
                </a:rPr>
                <a:t>ISO</a:t>
              </a:r>
            </a:p>
          </p:txBody>
        </p:sp>
        <p:sp>
          <p:nvSpPr>
            <p:cNvPr id="49015" name="TextBox 236"/>
            <p:cNvSpPr txBox="1">
              <a:spLocks noChangeArrowheads="1"/>
            </p:cNvSpPr>
            <p:nvPr/>
          </p:nvSpPr>
          <p:spPr bwMode="auto">
            <a:xfrm>
              <a:off x="2259" y="2150"/>
              <a:ext cx="333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/>
              <a:r>
                <a:rPr lang="en-US">
                  <a:latin typeface="Helvetica" pitchFamily="34" charset="0"/>
                </a:rPr>
                <a:t>Rod</a:t>
              </a:r>
            </a:p>
          </p:txBody>
        </p:sp>
        <p:sp>
          <p:nvSpPr>
            <p:cNvPr id="49016" name="TextBox 237"/>
            <p:cNvSpPr txBox="1">
              <a:spLocks noChangeArrowheads="1"/>
            </p:cNvSpPr>
            <p:nvPr/>
          </p:nvSpPr>
          <p:spPr bwMode="auto">
            <a:xfrm>
              <a:off x="785" y="2944"/>
              <a:ext cx="628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/>
              <a:r>
                <a:rPr lang="en-US">
                  <a:latin typeface="Helvetica" pitchFamily="34" charset="0"/>
                </a:rPr>
                <a:t>Disk Amp</a:t>
              </a:r>
            </a:p>
          </p:txBody>
        </p:sp>
        <p:sp>
          <p:nvSpPr>
            <p:cNvPr id="49017" name="TextBox 238"/>
            <p:cNvSpPr txBox="1">
              <a:spLocks noChangeArrowheads="1"/>
            </p:cNvSpPr>
            <p:nvPr/>
          </p:nvSpPr>
          <p:spPr bwMode="auto">
            <a:xfrm>
              <a:off x="2128" y="1427"/>
              <a:ext cx="3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/>
              <a:r>
                <a:rPr lang="en-US">
                  <a:latin typeface="Helvetica" pitchFamily="34" charset="0"/>
                </a:rPr>
                <a:t>BBO</a:t>
              </a:r>
            </a:p>
          </p:txBody>
        </p:sp>
        <p:sp>
          <p:nvSpPr>
            <p:cNvPr id="49018" name="TextBox 239"/>
            <p:cNvSpPr txBox="1">
              <a:spLocks noChangeArrowheads="1"/>
            </p:cNvSpPr>
            <p:nvPr/>
          </p:nvSpPr>
          <p:spPr bwMode="auto">
            <a:xfrm>
              <a:off x="4602" y="1824"/>
              <a:ext cx="44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/>
              <a:r>
                <a:rPr lang="en-US">
                  <a:latin typeface="Helvetica" pitchFamily="34" charset="0"/>
                </a:rPr>
                <a:t>YCOB</a:t>
              </a:r>
            </a:p>
          </p:txBody>
        </p:sp>
        <p:sp>
          <p:nvSpPr>
            <p:cNvPr id="49019" name="TextBox 240"/>
            <p:cNvSpPr txBox="1">
              <a:spLocks noChangeArrowheads="1"/>
            </p:cNvSpPr>
            <p:nvPr/>
          </p:nvSpPr>
          <p:spPr bwMode="auto">
            <a:xfrm>
              <a:off x="3258" y="1625"/>
              <a:ext cx="3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/>
              <a:r>
                <a:rPr lang="en-US">
                  <a:latin typeface="Helvetica" pitchFamily="34" charset="0"/>
                </a:rPr>
                <a:t>BBO</a:t>
              </a:r>
            </a:p>
          </p:txBody>
        </p:sp>
        <p:sp>
          <p:nvSpPr>
            <p:cNvPr id="49020" name="TextBox 241"/>
            <p:cNvSpPr txBox="1">
              <a:spLocks noChangeArrowheads="1"/>
            </p:cNvSpPr>
            <p:nvPr/>
          </p:nvSpPr>
          <p:spPr bwMode="auto">
            <a:xfrm>
              <a:off x="3612" y="2087"/>
              <a:ext cx="30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/>
              <a:r>
                <a:rPr lang="en-US">
                  <a:latin typeface="Helvetica" pitchFamily="34" charset="0"/>
                </a:rPr>
                <a:t>ISO</a:t>
              </a:r>
            </a:p>
          </p:txBody>
        </p:sp>
        <p:sp>
          <p:nvSpPr>
            <p:cNvPr id="49021" name="TextBox 242"/>
            <p:cNvSpPr txBox="1">
              <a:spLocks noChangeArrowheads="1"/>
            </p:cNvSpPr>
            <p:nvPr/>
          </p:nvSpPr>
          <p:spPr bwMode="auto">
            <a:xfrm>
              <a:off x="2905" y="2812"/>
              <a:ext cx="30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/>
              <a:r>
                <a:rPr lang="en-US">
                  <a:latin typeface="Helvetica" pitchFamily="34" charset="0"/>
                </a:rPr>
                <a:t>ISO</a:t>
              </a:r>
            </a:p>
          </p:txBody>
        </p:sp>
        <p:sp>
          <p:nvSpPr>
            <p:cNvPr id="49022" name="TextBox 243"/>
            <p:cNvSpPr txBox="1">
              <a:spLocks noChangeArrowheads="1"/>
            </p:cNvSpPr>
            <p:nvPr/>
          </p:nvSpPr>
          <p:spPr bwMode="auto">
            <a:xfrm>
              <a:off x="2057" y="2153"/>
              <a:ext cx="265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/>
              <a:r>
                <a:rPr lang="en-US">
                  <a:latin typeface="Helvetica" pitchFamily="34" charset="0"/>
                </a:rPr>
                <a:t>FR</a:t>
              </a:r>
            </a:p>
          </p:txBody>
        </p:sp>
        <p:sp>
          <p:nvSpPr>
            <p:cNvPr id="49023" name="TextBox 244"/>
            <p:cNvSpPr txBox="1">
              <a:spLocks noChangeArrowheads="1"/>
            </p:cNvSpPr>
            <p:nvPr/>
          </p:nvSpPr>
          <p:spPr bwMode="auto">
            <a:xfrm>
              <a:off x="2764" y="768"/>
              <a:ext cx="660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/>
              <a:r>
                <a:rPr lang="en-US">
                  <a:latin typeface="Helvetica" pitchFamily="34" charset="0"/>
                </a:rPr>
                <a:t>Image inv.</a:t>
              </a:r>
            </a:p>
          </p:txBody>
        </p:sp>
        <p:sp>
          <p:nvSpPr>
            <p:cNvPr id="49024" name="TextBox 245"/>
            <p:cNvSpPr txBox="1">
              <a:spLocks noChangeArrowheads="1"/>
            </p:cNvSpPr>
            <p:nvPr/>
          </p:nvSpPr>
          <p:spPr bwMode="auto">
            <a:xfrm>
              <a:off x="432" y="768"/>
              <a:ext cx="61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/>
              <a:r>
                <a:rPr lang="en-US">
                  <a:latin typeface="Helvetica" pitchFamily="34" charset="0"/>
                </a:rPr>
                <a:t>oscillator</a:t>
              </a:r>
            </a:p>
          </p:txBody>
        </p:sp>
        <p:sp>
          <p:nvSpPr>
            <p:cNvPr id="49025" name="TextBox 246"/>
            <p:cNvSpPr txBox="1">
              <a:spLocks noChangeArrowheads="1"/>
            </p:cNvSpPr>
            <p:nvPr/>
          </p:nvSpPr>
          <p:spPr bwMode="auto">
            <a:xfrm>
              <a:off x="432" y="1477"/>
              <a:ext cx="58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/>
              <a:r>
                <a:rPr lang="en-US" dirty="0">
                  <a:latin typeface="Helvetica" pitchFamily="34" charset="0"/>
                </a:rPr>
                <a:t>Pump </a:t>
              </a:r>
              <a:r>
                <a:rPr lang="en-US" dirty="0" smtClean="0">
                  <a:latin typeface="Helvetica" pitchFamily="34" charset="0"/>
                </a:rPr>
                <a:t>4J</a:t>
              </a:r>
              <a:endParaRPr lang="en-US" dirty="0">
                <a:latin typeface="Helvetica" pitchFamily="34" charset="0"/>
              </a:endParaRPr>
            </a:p>
          </p:txBody>
        </p:sp>
        <p:sp>
          <p:nvSpPr>
            <p:cNvPr id="49026" name="TextBox 247"/>
            <p:cNvSpPr txBox="1">
              <a:spLocks noChangeArrowheads="1"/>
            </p:cNvSpPr>
            <p:nvPr/>
          </p:nvSpPr>
          <p:spPr bwMode="auto">
            <a:xfrm>
              <a:off x="1440" y="1873"/>
              <a:ext cx="631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875213"/>
              <a:r>
                <a:rPr lang="en-US">
                  <a:latin typeface="Helvetica" pitchFamily="34" charset="0"/>
                </a:rPr>
                <a:t>Pump 4J</a:t>
              </a:r>
            </a:p>
          </p:txBody>
        </p:sp>
        <p:sp>
          <p:nvSpPr>
            <p:cNvPr id="49027" name="TextBox 248"/>
            <p:cNvSpPr txBox="1">
              <a:spLocks noChangeArrowheads="1"/>
            </p:cNvSpPr>
            <p:nvPr/>
          </p:nvSpPr>
          <p:spPr bwMode="auto">
            <a:xfrm>
              <a:off x="504" y="2153"/>
              <a:ext cx="61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/>
              <a:r>
                <a:rPr lang="en-US">
                  <a:latin typeface="Helvetica" pitchFamily="34" charset="0"/>
                </a:rPr>
                <a:t>RGD lens</a:t>
              </a:r>
            </a:p>
          </p:txBody>
        </p:sp>
        <p:cxnSp>
          <p:nvCxnSpPr>
            <p:cNvPr id="250" name="Straight Connector 249"/>
            <p:cNvCxnSpPr/>
            <p:nvPr/>
          </p:nvCxnSpPr>
          <p:spPr>
            <a:xfrm rot="5400000">
              <a:off x="3420" y="1361"/>
              <a:ext cx="528" cy="1"/>
            </a:xfrm>
            <a:prstGeom prst="line">
              <a:avLst/>
            </a:prstGeom>
            <a:ln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9029" name="TextBox 250"/>
            <p:cNvSpPr txBox="1">
              <a:spLocks noChangeArrowheads="1"/>
            </p:cNvSpPr>
            <p:nvPr/>
          </p:nvSpPr>
          <p:spPr bwMode="auto">
            <a:xfrm>
              <a:off x="4037" y="768"/>
              <a:ext cx="57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/>
              <a:r>
                <a:rPr lang="en-US">
                  <a:latin typeface="Helvetica" pitchFamily="34" charset="0"/>
                </a:rPr>
                <a:t>Roof top</a:t>
              </a:r>
            </a:p>
          </p:txBody>
        </p:sp>
        <p:sp>
          <p:nvSpPr>
            <p:cNvPr id="49030" name="TextBox 251"/>
            <p:cNvSpPr txBox="1">
              <a:spLocks noChangeArrowheads="1"/>
            </p:cNvSpPr>
            <p:nvPr/>
          </p:nvSpPr>
          <p:spPr bwMode="auto">
            <a:xfrm>
              <a:off x="3541" y="900"/>
              <a:ext cx="259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/>
              <a:r>
                <a:rPr lang="en-US">
                  <a:latin typeface="Helvetica" pitchFamily="34" charset="0"/>
                </a:rPr>
                <a:t>FP</a:t>
              </a:r>
            </a:p>
          </p:txBody>
        </p:sp>
        <p:grpSp>
          <p:nvGrpSpPr>
            <p:cNvPr id="49031" name="Group 1135"/>
            <p:cNvGrpSpPr>
              <a:grpSpLocks/>
            </p:cNvGrpSpPr>
            <p:nvPr/>
          </p:nvGrpSpPr>
          <p:grpSpPr bwMode="auto">
            <a:xfrm rot="-5400000">
              <a:off x="1911" y="1317"/>
              <a:ext cx="328" cy="197"/>
              <a:chOff x="4267199" y="2095500"/>
              <a:chExt cx="378619" cy="213361"/>
            </a:xfrm>
          </p:grpSpPr>
          <p:grpSp>
            <p:nvGrpSpPr>
              <p:cNvPr id="49032" name="Group 134"/>
              <p:cNvGrpSpPr>
                <a:grpSpLocks/>
              </p:cNvGrpSpPr>
              <p:nvPr/>
            </p:nvGrpSpPr>
            <p:grpSpPr bwMode="auto">
              <a:xfrm>
                <a:off x="4417379" y="2155575"/>
                <a:ext cx="88900" cy="97972"/>
                <a:chOff x="1295400" y="1295400"/>
                <a:chExt cx="381000" cy="381000"/>
              </a:xfrm>
            </p:grpSpPr>
            <p:sp>
              <p:nvSpPr>
                <p:cNvPr id="262" name="Rectangle 261"/>
                <p:cNvSpPr>
                  <a:spLocks noChangeArrowheads="1"/>
                </p:cNvSpPr>
                <p:nvPr/>
              </p:nvSpPr>
              <p:spPr bwMode="auto">
                <a:xfrm>
                  <a:off x="1295400" y="1295400"/>
                  <a:ext cx="381000" cy="381000"/>
                </a:xfrm>
                <a:prstGeom prst="rect">
                  <a:avLst/>
                </a:prstGeom>
                <a:solidFill>
                  <a:srgbClr val="558ED5">
                    <a:alpha val="59999"/>
                  </a:srgbClr>
                </a:solidFill>
                <a:ln w="25400" algn="ctr">
                  <a:noFill/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algn="ctr" defTabSz="4875213"/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  <p:cxnSp>
              <p:nvCxnSpPr>
                <p:cNvPr id="263" name="Straight Connector 262"/>
                <p:cNvCxnSpPr/>
                <p:nvPr/>
              </p:nvCxnSpPr>
              <p:spPr>
                <a:xfrm rot="16200000" flipH="1">
                  <a:off x="1296197" y="1292495"/>
                  <a:ext cx="383276" cy="380928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9035" name="Group 135"/>
              <p:cNvGrpSpPr>
                <a:grpSpLocks/>
              </p:cNvGrpSpPr>
              <p:nvPr/>
            </p:nvGrpSpPr>
            <p:grpSpPr bwMode="auto">
              <a:xfrm rot="-5400000">
                <a:off x="4262664" y="2157731"/>
                <a:ext cx="97972" cy="88901"/>
                <a:chOff x="1295399" y="1295400"/>
                <a:chExt cx="381001" cy="381001"/>
              </a:xfrm>
            </p:grpSpPr>
            <p:sp>
              <p:nvSpPr>
                <p:cNvPr id="260" name="Rectangle 259"/>
                <p:cNvSpPr>
                  <a:spLocks noChangeArrowheads="1"/>
                </p:cNvSpPr>
                <p:nvPr/>
              </p:nvSpPr>
              <p:spPr bwMode="auto">
                <a:xfrm>
                  <a:off x="1295400" y="1295400"/>
                  <a:ext cx="381000" cy="381000"/>
                </a:xfrm>
                <a:prstGeom prst="rect">
                  <a:avLst/>
                </a:prstGeom>
                <a:solidFill>
                  <a:srgbClr val="558ED5">
                    <a:alpha val="59999"/>
                  </a:srgbClr>
                </a:solidFill>
                <a:ln w="25400" algn="ctr">
                  <a:noFill/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defTabSz="4875213"/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  <p:cxnSp>
              <p:nvCxnSpPr>
                <p:cNvPr id="261" name="Straight Connector 260"/>
                <p:cNvCxnSpPr/>
                <p:nvPr/>
              </p:nvCxnSpPr>
              <p:spPr>
                <a:xfrm rot="5400000" flipV="1">
                  <a:off x="1297546" y="1296696"/>
                  <a:ext cx="380926" cy="383277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57" name="Rectangle 256"/>
              <p:cNvSpPr>
                <a:spLocks noChangeArrowheads="1"/>
              </p:cNvSpPr>
              <p:nvPr/>
            </p:nvSpPr>
            <p:spPr bwMode="auto">
              <a:xfrm>
                <a:off x="4373880" y="2133600"/>
                <a:ext cx="17780" cy="137161"/>
              </a:xfrm>
              <a:prstGeom prst="rect">
                <a:avLst/>
              </a:prstGeom>
              <a:solidFill>
                <a:srgbClr val="95B3D7">
                  <a:alpha val="39999"/>
                </a:srgbClr>
              </a:solidFill>
              <a:ln w="6350" algn="ctr">
                <a:solidFill>
                  <a:srgbClr val="385D8A"/>
                </a:solidFill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58" name="Rectangle 257"/>
              <p:cNvSpPr>
                <a:spLocks noChangeArrowheads="1"/>
              </p:cNvSpPr>
              <p:nvPr/>
            </p:nvSpPr>
            <p:spPr bwMode="auto">
              <a:xfrm>
                <a:off x="4529137" y="2133600"/>
                <a:ext cx="116681" cy="137161"/>
              </a:xfrm>
              <a:prstGeom prst="rect">
                <a:avLst/>
              </a:prstGeom>
              <a:solidFill>
                <a:srgbClr val="95B3D7">
                  <a:alpha val="39999"/>
                </a:srgbClr>
              </a:solidFill>
              <a:ln w="6350" algn="ctr">
                <a:solidFill>
                  <a:srgbClr val="385D8A"/>
                </a:solidFill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59" name="Rectangle 258"/>
              <p:cNvSpPr>
                <a:spLocks noChangeArrowheads="1"/>
              </p:cNvSpPr>
              <p:nvPr/>
            </p:nvSpPr>
            <p:spPr bwMode="auto">
              <a:xfrm>
                <a:off x="4529137" y="2095500"/>
                <a:ext cx="116681" cy="213361"/>
              </a:xfrm>
              <a:prstGeom prst="rect">
                <a:avLst/>
              </a:prstGeom>
              <a:solidFill>
                <a:srgbClr val="95B3D7">
                  <a:alpha val="39999"/>
                </a:srgbClr>
              </a:solidFill>
              <a:ln w="6350" algn="ctr">
                <a:solidFill>
                  <a:srgbClr val="385D8A"/>
                </a:solidFill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49041" name="TextBox 253"/>
            <p:cNvSpPr txBox="1">
              <a:spLocks noChangeArrowheads="1"/>
            </p:cNvSpPr>
            <p:nvPr/>
          </p:nvSpPr>
          <p:spPr bwMode="auto">
            <a:xfrm>
              <a:off x="1761" y="1214"/>
              <a:ext cx="2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/>
              <a:r>
                <a:rPr lang="en-US">
                  <a:latin typeface="Helvetica" pitchFamily="34" charset="0"/>
                </a:rPr>
                <a:t>PC</a:t>
              </a:r>
            </a:p>
          </p:txBody>
        </p:sp>
      </p:grpSp>
      <p:pic>
        <p:nvPicPr>
          <p:cNvPr id="582" name="Right Triangle 157"/>
          <p:cNvPicPr>
            <a:picLocks noChangeArrowheads="1"/>
          </p:cNvPicPr>
          <p:nvPr/>
        </p:nvPicPr>
        <p:blipFill>
          <a:blip r:embed="rId51" cstate="print"/>
          <a:srcRect/>
          <a:stretch>
            <a:fillRect/>
          </a:stretch>
        </p:blipFill>
        <p:spPr bwMode="auto">
          <a:xfrm>
            <a:off x="1752600" y="3294062"/>
            <a:ext cx="139700" cy="134938"/>
          </a:xfrm>
          <a:prstGeom prst="rect">
            <a:avLst/>
          </a:prstGeom>
          <a:noFill/>
        </p:spPr>
      </p:pic>
      <p:sp>
        <p:nvSpPr>
          <p:cNvPr id="583" name="Rectangle 582"/>
          <p:cNvSpPr/>
          <p:nvPr/>
        </p:nvSpPr>
        <p:spPr bwMode="auto">
          <a:xfrm rot="2695470">
            <a:off x="1650381" y="3290144"/>
            <a:ext cx="285750" cy="4445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4875213"/>
            <a:endParaRPr lang="en-US">
              <a:solidFill>
                <a:srgbClr val="FFFFFF"/>
              </a:solidFill>
              <a:latin typeface="Helvetic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6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/>
              <a:t>Two pump lasers were used to allow for separate timing between OPCPA stages II and III</a:t>
            </a:r>
          </a:p>
        </p:txBody>
      </p:sp>
      <p:pic>
        <p:nvPicPr>
          <p:cNvPr id="44037" name="Picture 5" descr="Pettawatt8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3400" y="1041400"/>
            <a:ext cx="7772400" cy="5159375"/>
          </a:xfrm>
          <a:prstGeom prst="rect">
            <a:avLst/>
          </a:prstGeom>
          <a:noFill/>
        </p:spPr>
      </p:pic>
      <p:sp>
        <p:nvSpPr>
          <p:cNvPr id="44038" name="Text Box 8"/>
          <p:cNvSpPr txBox="1">
            <a:spLocks noChangeArrowheads="1"/>
          </p:cNvSpPr>
          <p:nvPr/>
        </p:nvSpPr>
        <p:spPr bwMode="auto">
          <a:xfrm>
            <a:off x="3733800" y="5029200"/>
            <a:ext cx="733425" cy="473075"/>
          </a:xfrm>
          <a:prstGeom prst="rect">
            <a:avLst/>
          </a:prstGeom>
          <a:solidFill>
            <a:srgbClr val="FFCC00"/>
          </a:solidFill>
          <a:ln w="1524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OPCPA</a:t>
            </a:r>
          </a:p>
          <a:p>
            <a:r>
              <a:rPr lang="en-US" sz="1200" b="0"/>
              <a:t>Stage I</a:t>
            </a:r>
          </a:p>
        </p:txBody>
      </p:sp>
      <p:sp>
        <p:nvSpPr>
          <p:cNvPr id="44039" name="Text Box 9"/>
          <p:cNvSpPr txBox="1">
            <a:spLocks noChangeArrowheads="1"/>
          </p:cNvSpPr>
          <p:nvPr/>
        </p:nvSpPr>
        <p:spPr bwMode="auto">
          <a:xfrm>
            <a:off x="6248400" y="5715000"/>
            <a:ext cx="733425" cy="473075"/>
          </a:xfrm>
          <a:prstGeom prst="rect">
            <a:avLst/>
          </a:prstGeom>
          <a:solidFill>
            <a:srgbClr val="FFCC00"/>
          </a:solidFill>
          <a:ln w="1524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OPCPA</a:t>
            </a:r>
          </a:p>
          <a:p>
            <a:r>
              <a:rPr lang="en-US" sz="1200" b="0"/>
              <a:t>Stage II</a:t>
            </a:r>
          </a:p>
        </p:txBody>
      </p:sp>
      <p:sp>
        <p:nvSpPr>
          <p:cNvPr id="44042" name="Rectangle 12"/>
          <p:cNvSpPr>
            <a:spLocks noChangeArrowheads="1"/>
          </p:cNvSpPr>
          <p:nvPr/>
        </p:nvSpPr>
        <p:spPr bwMode="auto">
          <a:xfrm>
            <a:off x="3733800" y="4572000"/>
            <a:ext cx="708025" cy="300038"/>
          </a:xfrm>
          <a:prstGeom prst="rect">
            <a:avLst/>
          </a:prstGeom>
          <a:solidFill>
            <a:schemeClr val="bg1"/>
          </a:solidFill>
          <a:ln w="25400">
            <a:solidFill>
              <a:srgbClr val="33CC33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>
                <a:solidFill>
                  <a:srgbClr val="33CC33"/>
                </a:solidFill>
              </a:rPr>
              <a:t>200 mJ</a:t>
            </a:r>
          </a:p>
        </p:txBody>
      </p:sp>
      <p:sp>
        <p:nvSpPr>
          <p:cNvPr id="44043" name="Rectangle 13"/>
          <p:cNvSpPr>
            <a:spLocks noChangeArrowheads="1"/>
          </p:cNvSpPr>
          <p:nvPr/>
        </p:nvSpPr>
        <p:spPr bwMode="auto">
          <a:xfrm>
            <a:off x="6324600" y="5334000"/>
            <a:ext cx="661988" cy="300038"/>
          </a:xfrm>
          <a:prstGeom prst="rect">
            <a:avLst/>
          </a:prstGeom>
          <a:solidFill>
            <a:schemeClr val="bg1"/>
          </a:solidFill>
          <a:ln w="25400">
            <a:solidFill>
              <a:srgbClr val="33CC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solidFill>
                  <a:srgbClr val="33CC33"/>
                </a:solidFill>
              </a:rPr>
              <a:t>0.8 J</a:t>
            </a:r>
          </a:p>
        </p:txBody>
      </p:sp>
      <p:sp>
        <p:nvSpPr>
          <p:cNvPr id="44044" name="Text Box 22"/>
          <p:cNvSpPr txBox="1">
            <a:spLocks noChangeArrowheads="1"/>
          </p:cNvSpPr>
          <p:nvPr/>
        </p:nvSpPr>
        <p:spPr bwMode="auto">
          <a:xfrm>
            <a:off x="5327650" y="3200400"/>
            <a:ext cx="768350" cy="473075"/>
          </a:xfrm>
          <a:prstGeom prst="rect">
            <a:avLst/>
          </a:prstGeom>
          <a:solidFill>
            <a:srgbClr val="FFCC00"/>
          </a:solidFill>
          <a:ln w="15240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 b="0"/>
              <a:t>OPCPA</a:t>
            </a:r>
          </a:p>
          <a:p>
            <a:r>
              <a:rPr lang="en-US" sz="1200" b="0"/>
              <a:t>Stage III</a:t>
            </a:r>
          </a:p>
        </p:txBody>
      </p:sp>
      <p:sp>
        <p:nvSpPr>
          <p:cNvPr id="44045" name="Rectangle 24"/>
          <p:cNvSpPr>
            <a:spLocks noChangeArrowheads="1"/>
          </p:cNvSpPr>
          <p:nvPr/>
        </p:nvSpPr>
        <p:spPr bwMode="auto">
          <a:xfrm>
            <a:off x="5410200" y="2819400"/>
            <a:ext cx="661988" cy="300038"/>
          </a:xfrm>
          <a:prstGeom prst="rect">
            <a:avLst/>
          </a:prstGeom>
          <a:solidFill>
            <a:schemeClr val="bg1"/>
          </a:solidFill>
          <a:ln w="25400">
            <a:solidFill>
              <a:srgbClr val="33CC33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solidFill>
                  <a:srgbClr val="33CC33"/>
                </a:solidFill>
              </a:rPr>
              <a:t>4.0 J</a:t>
            </a:r>
          </a:p>
        </p:txBody>
      </p:sp>
      <p:sp>
        <p:nvSpPr>
          <p:cNvPr id="44046" name="Text Box 29"/>
          <p:cNvSpPr txBox="1">
            <a:spLocks noChangeArrowheads="1"/>
          </p:cNvSpPr>
          <p:nvPr/>
        </p:nvSpPr>
        <p:spPr bwMode="auto">
          <a:xfrm>
            <a:off x="533400" y="1143000"/>
            <a:ext cx="1143000" cy="457200"/>
          </a:xfrm>
          <a:prstGeom prst="rect">
            <a:avLst/>
          </a:prstGeom>
          <a:solidFill>
            <a:srgbClr val="33CC33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 b="0">
                <a:latin typeface="Helvetica" pitchFamily="34" charset="0"/>
              </a:rPr>
              <a:t>4J custom  YAG laser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 8-pass, 64 mm, silicate </a:t>
            </a:r>
            <a:r>
              <a:rPr lang="en-US" dirty="0" err="1"/>
              <a:t>Nd:glass</a:t>
            </a:r>
            <a:r>
              <a:rPr lang="en-US" dirty="0"/>
              <a:t> rod amplifier brings the energy up to 20 J</a:t>
            </a:r>
          </a:p>
        </p:txBody>
      </p:sp>
      <p:pic>
        <p:nvPicPr>
          <p:cNvPr id="46085" name="Picture 5" descr="Pettawatt12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1400"/>
            <a:ext cx="4546872" cy="3017520"/>
          </a:xfrm>
          <a:prstGeom prst="rect">
            <a:avLst/>
          </a:prstGeom>
          <a:noFill/>
        </p:spPr>
      </p:pic>
      <p:grpSp>
        <p:nvGrpSpPr>
          <p:cNvPr id="46218" name="Group 138"/>
          <p:cNvGrpSpPr>
            <a:grpSpLocks/>
          </p:cNvGrpSpPr>
          <p:nvPr/>
        </p:nvGrpSpPr>
        <p:grpSpPr bwMode="auto">
          <a:xfrm>
            <a:off x="152400" y="990600"/>
            <a:ext cx="6400800" cy="2057400"/>
            <a:chOff x="96" y="2928"/>
            <a:chExt cx="4032" cy="1296"/>
          </a:xfrm>
        </p:grpSpPr>
        <p:grpSp>
          <p:nvGrpSpPr>
            <p:cNvPr id="46213" name="Group 133"/>
            <p:cNvGrpSpPr>
              <a:grpSpLocks/>
            </p:cNvGrpSpPr>
            <p:nvPr/>
          </p:nvGrpSpPr>
          <p:grpSpPr bwMode="auto">
            <a:xfrm>
              <a:off x="144" y="3216"/>
              <a:ext cx="3984" cy="1008"/>
              <a:chOff x="2076" y="813"/>
              <a:chExt cx="2729" cy="619"/>
            </a:xfrm>
          </p:grpSpPr>
          <p:sp>
            <p:nvSpPr>
              <p:cNvPr id="37" name="Rectangle 36"/>
              <p:cNvSpPr/>
              <p:nvPr/>
            </p:nvSpPr>
            <p:spPr>
              <a:xfrm rot="21447905">
                <a:off x="2091" y="894"/>
                <a:ext cx="398" cy="90"/>
              </a:xfrm>
              <a:prstGeom prst="rect">
                <a:avLst/>
              </a:prstGeom>
              <a:gradFill>
                <a:gsLst>
                  <a:gs pos="0">
                    <a:srgbClr val="C00000">
                      <a:alpha val="25000"/>
                    </a:srgbClr>
                  </a:gs>
                  <a:gs pos="50000">
                    <a:srgbClr val="C00000">
                      <a:alpha val="80000"/>
                    </a:srgbClr>
                  </a:gs>
                  <a:gs pos="100000">
                    <a:srgbClr val="C00000">
                      <a:alpha val="2500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>
                  <a:buFontTx/>
                  <a:buChar char="•"/>
                </a:pPr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grpSp>
            <p:nvGrpSpPr>
              <p:cNvPr id="38" name="Isosceles Triangle 37"/>
              <p:cNvGrpSpPr>
                <a:grpSpLocks/>
              </p:cNvGrpSpPr>
              <p:nvPr/>
            </p:nvGrpSpPr>
            <p:grpSpPr bwMode="auto">
              <a:xfrm>
                <a:off x="2487" y="886"/>
                <a:ext cx="382" cy="94"/>
                <a:chOff x="27578304" y="19531584"/>
                <a:chExt cx="1243584" cy="280416"/>
              </a:xfrm>
            </p:grpSpPr>
            <p:pic>
              <p:nvPicPr>
                <p:cNvPr id="46092" name="Isosceles Triangle 37"/>
                <p:cNvPicPr>
                  <a:picLocks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27578304" y="19531584"/>
                  <a:ext cx="1243584" cy="280416"/>
                </a:xfrm>
                <a:prstGeom prst="rect">
                  <a:avLst/>
                </a:prstGeom>
                <a:noFill/>
              </p:spPr>
            </p:pic>
            <p:sp>
              <p:nvSpPr>
                <p:cNvPr id="46093" name="Text Box 13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27823099" y="19362122"/>
                  <a:ext cx="133895" cy="615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anchor="ctr"/>
                <a:lstStyle/>
                <a:p>
                  <a:pPr algn="ctr" defTabSz="4875213">
                    <a:buFontTx/>
                    <a:buChar char="•"/>
                  </a:pPr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sp>
            <p:nvSpPr>
              <p:cNvPr id="39" name="Rectangle 38"/>
              <p:cNvSpPr/>
              <p:nvPr/>
            </p:nvSpPr>
            <p:spPr>
              <a:xfrm flipH="1">
                <a:off x="3237" y="900"/>
                <a:ext cx="599" cy="113"/>
              </a:xfrm>
              <a:prstGeom prst="rect">
                <a:avLst/>
              </a:prstGeom>
              <a:gradFill>
                <a:gsLst>
                  <a:gs pos="0">
                    <a:srgbClr val="C00000">
                      <a:alpha val="25000"/>
                    </a:srgbClr>
                  </a:gs>
                  <a:gs pos="50000">
                    <a:srgbClr val="C00000"/>
                  </a:gs>
                  <a:gs pos="100000">
                    <a:srgbClr val="C00000">
                      <a:alpha val="2500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>
                  <a:buFontTx/>
                  <a:buChar char="•"/>
                </a:pPr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grpSp>
            <p:nvGrpSpPr>
              <p:cNvPr id="40" name="Isosceles Triangle 39"/>
              <p:cNvGrpSpPr>
                <a:grpSpLocks/>
              </p:cNvGrpSpPr>
              <p:nvPr/>
            </p:nvGrpSpPr>
            <p:grpSpPr bwMode="auto">
              <a:xfrm>
                <a:off x="2864" y="884"/>
                <a:ext cx="376" cy="94"/>
                <a:chOff x="28803600" y="19525488"/>
                <a:chExt cx="1225296" cy="280416"/>
              </a:xfrm>
            </p:grpSpPr>
            <p:pic>
              <p:nvPicPr>
                <p:cNvPr id="46098" name="Isosceles Triangle 39"/>
                <p:cNvPicPr>
                  <a:picLocks noChangeArrowheads="1"/>
                </p:cNvPicPr>
                <p:nvPr/>
              </p:nvPicPr>
              <p:blipFill>
                <a:blip r:embed="rId4" cstate="print"/>
                <a:srcRect/>
                <a:stretch>
                  <a:fillRect/>
                </a:stretch>
              </p:blipFill>
              <p:spPr bwMode="auto">
                <a:xfrm>
                  <a:off x="28803600" y="19525488"/>
                  <a:ext cx="1225296" cy="280416"/>
                </a:xfrm>
                <a:prstGeom prst="rect">
                  <a:avLst/>
                </a:prstGeom>
                <a:noFill/>
              </p:spPr>
            </p:pic>
            <p:sp>
              <p:nvSpPr>
                <p:cNvPr id="46099" name="Text Box 19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9651041" y="19365180"/>
                  <a:ext cx="133895" cy="6058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algn="ctr" defTabSz="4875213">
                    <a:buFontTx/>
                    <a:buChar char="•"/>
                  </a:pPr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41" name="Rectangle 40"/>
              <p:cNvGrpSpPr>
                <a:grpSpLocks/>
              </p:cNvGrpSpPr>
              <p:nvPr/>
            </p:nvGrpSpPr>
            <p:grpSpPr bwMode="auto">
              <a:xfrm>
                <a:off x="3225" y="886"/>
                <a:ext cx="603" cy="125"/>
                <a:chOff x="29980128" y="19531584"/>
                <a:chExt cx="1962912" cy="371856"/>
              </a:xfrm>
            </p:grpSpPr>
            <p:pic>
              <p:nvPicPr>
                <p:cNvPr id="46101" name="Rectangle 40"/>
                <p:cNvPicPr>
                  <a:picLocks noChangeArrowheads="1"/>
                </p:cNvPicPr>
                <p:nvPr/>
              </p:nvPicPr>
              <p:blipFill>
                <a:blip r:embed="rId5" cstate="print"/>
                <a:srcRect/>
                <a:stretch>
                  <a:fillRect/>
                </a:stretch>
              </p:blipFill>
              <p:spPr bwMode="auto">
                <a:xfrm>
                  <a:off x="29980128" y="19531584"/>
                  <a:ext cx="1962912" cy="371856"/>
                </a:xfrm>
                <a:prstGeom prst="rect">
                  <a:avLst/>
                </a:prstGeom>
                <a:noFill/>
              </p:spPr>
            </p:pic>
            <p:sp>
              <p:nvSpPr>
                <p:cNvPr id="46102" name="Text Box 22"/>
                <p:cNvSpPr txBox="1">
                  <a:spLocks noChangeArrowheads="1"/>
                </p:cNvSpPr>
                <p:nvPr/>
              </p:nvSpPr>
              <p:spPr bwMode="auto">
                <a:xfrm rot="10980674">
                  <a:off x="29993527" y="19590563"/>
                  <a:ext cx="1935872" cy="2539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defTabSz="4875213">
                    <a:buFontTx/>
                    <a:buChar char="•"/>
                  </a:pPr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42" name="Isosceles Triangle 41"/>
              <p:cNvGrpSpPr>
                <a:grpSpLocks/>
              </p:cNvGrpSpPr>
              <p:nvPr/>
            </p:nvGrpSpPr>
            <p:grpSpPr bwMode="auto">
              <a:xfrm>
                <a:off x="2861" y="921"/>
                <a:ext cx="377" cy="80"/>
                <a:chOff x="28797504" y="19635216"/>
                <a:chExt cx="1225296" cy="237744"/>
              </a:xfrm>
            </p:grpSpPr>
            <p:pic>
              <p:nvPicPr>
                <p:cNvPr id="46104" name="Isosceles Triangle 41"/>
                <p:cNvPicPr>
                  <a:picLocks noChangeArrowheads="1"/>
                </p:cNvPicPr>
                <p:nvPr/>
              </p:nvPicPr>
              <p:blipFill>
                <a:blip r:embed="rId6" cstate="print"/>
                <a:srcRect/>
                <a:stretch>
                  <a:fillRect/>
                </a:stretch>
              </p:blipFill>
              <p:spPr bwMode="auto">
                <a:xfrm>
                  <a:off x="28797504" y="19635216"/>
                  <a:ext cx="1225296" cy="237744"/>
                </a:xfrm>
                <a:prstGeom prst="rect">
                  <a:avLst/>
                </a:prstGeom>
                <a:noFill/>
              </p:spPr>
            </p:pic>
            <p:sp>
              <p:nvSpPr>
                <p:cNvPr id="46105" name="Text Box 25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29655824" y="19450671"/>
                  <a:ext cx="110531" cy="60589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algn="ctr" defTabSz="4875213">
                    <a:buFontTx/>
                    <a:buChar char="•"/>
                  </a:pPr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43" name="Rectangle 42"/>
              <p:cNvGrpSpPr>
                <a:grpSpLocks/>
              </p:cNvGrpSpPr>
              <p:nvPr/>
            </p:nvGrpSpPr>
            <p:grpSpPr bwMode="auto">
              <a:xfrm>
                <a:off x="2092" y="900"/>
                <a:ext cx="405" cy="107"/>
                <a:chOff x="26292048" y="19574256"/>
                <a:chExt cx="1316736" cy="316992"/>
              </a:xfrm>
            </p:grpSpPr>
            <p:pic>
              <p:nvPicPr>
                <p:cNvPr id="46107" name="Rectangle 42"/>
                <p:cNvPicPr>
                  <a:picLocks noChangeArrowheads="1"/>
                </p:cNvPicPr>
                <p:nvPr/>
              </p:nvPicPr>
              <p:blipFill>
                <a:blip r:embed="rId7" cstate="print"/>
                <a:srcRect/>
                <a:stretch>
                  <a:fillRect/>
                </a:stretch>
              </p:blipFill>
              <p:spPr bwMode="auto">
                <a:xfrm>
                  <a:off x="26292048" y="19574256"/>
                  <a:ext cx="1316736" cy="316992"/>
                </a:xfrm>
                <a:prstGeom prst="rect">
                  <a:avLst/>
                </a:prstGeom>
                <a:noFill/>
              </p:spPr>
            </p:pic>
            <p:sp>
              <p:nvSpPr>
                <p:cNvPr id="46108" name="Text Box 28"/>
                <p:cNvSpPr txBox="1">
                  <a:spLocks noChangeArrowheads="1"/>
                </p:cNvSpPr>
                <p:nvPr/>
              </p:nvSpPr>
              <p:spPr bwMode="auto">
                <a:xfrm rot="10952095">
                  <a:off x="26304260" y="19610822"/>
                  <a:ext cx="1291973" cy="244678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anchor="ctr"/>
                <a:lstStyle/>
                <a:p>
                  <a:pPr algn="ctr" defTabSz="4875213">
                    <a:buFontTx/>
                    <a:buChar char="•"/>
                  </a:pPr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44" name="Isosceles Triangle 43"/>
              <p:cNvGrpSpPr>
                <a:grpSpLocks/>
              </p:cNvGrpSpPr>
              <p:nvPr/>
            </p:nvGrpSpPr>
            <p:grpSpPr bwMode="auto">
              <a:xfrm>
                <a:off x="2491" y="916"/>
                <a:ext cx="382" cy="87"/>
                <a:chOff x="27590496" y="19623024"/>
                <a:chExt cx="1243584" cy="256032"/>
              </a:xfrm>
            </p:grpSpPr>
            <p:pic>
              <p:nvPicPr>
                <p:cNvPr id="46110" name="Isosceles Triangle 43"/>
                <p:cNvPicPr>
                  <a:picLocks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27590496" y="19623024"/>
                  <a:ext cx="1243584" cy="256032"/>
                </a:xfrm>
                <a:prstGeom prst="rect">
                  <a:avLst/>
                </a:prstGeom>
                <a:noFill/>
              </p:spPr>
            </p:pic>
            <p:sp>
              <p:nvSpPr>
                <p:cNvPr id="46111" name="Text Box 31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27842678" y="19441699"/>
                  <a:ext cx="122339" cy="615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anchor="ctr"/>
                <a:lstStyle/>
                <a:p>
                  <a:pPr algn="ctr" defTabSz="4875213">
                    <a:buFontTx/>
                    <a:buChar char="•"/>
                  </a:pPr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sp>
            <p:nvSpPr>
              <p:cNvPr id="45" name="Oval 44"/>
              <p:cNvSpPr/>
              <p:nvPr/>
            </p:nvSpPr>
            <p:spPr>
              <a:xfrm>
                <a:off x="3216" y="851"/>
                <a:ext cx="41" cy="19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  <a:alpha val="80000"/>
                    </a:schemeClr>
                  </a:gs>
                  <a:gs pos="50000">
                    <a:schemeClr val="accent1">
                      <a:alpha val="68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8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>
                  <a:buFontTx/>
                  <a:buChar char="•"/>
                </a:pPr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46" name="Oval 45"/>
              <p:cNvSpPr/>
              <p:nvPr/>
            </p:nvSpPr>
            <p:spPr>
              <a:xfrm>
                <a:off x="2475" y="839"/>
                <a:ext cx="34" cy="222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  <a:alpha val="80000"/>
                    </a:schemeClr>
                  </a:gs>
                  <a:gs pos="50000">
                    <a:schemeClr val="accent1">
                      <a:alpha val="68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8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>
                  <a:buFontTx/>
                  <a:buChar char="•"/>
                </a:pPr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grpSp>
            <p:nvGrpSpPr>
              <p:cNvPr id="47" name="Isosceles Triangle 46"/>
              <p:cNvGrpSpPr>
                <a:grpSpLocks/>
              </p:cNvGrpSpPr>
              <p:nvPr/>
            </p:nvGrpSpPr>
            <p:grpSpPr bwMode="auto">
              <a:xfrm>
                <a:off x="3596" y="1163"/>
                <a:ext cx="378" cy="106"/>
                <a:chOff x="31187136" y="20354544"/>
                <a:chExt cx="1231392" cy="316992"/>
              </a:xfrm>
            </p:grpSpPr>
            <p:pic>
              <p:nvPicPr>
                <p:cNvPr id="46119" name="Isosceles Triangle 46"/>
                <p:cNvPicPr>
                  <a:picLocks noChangeArrowheads="1"/>
                </p:cNvPicPr>
                <p:nvPr/>
              </p:nvPicPr>
              <p:blipFill>
                <a:blip r:embed="rId9" cstate="print"/>
                <a:srcRect/>
                <a:stretch>
                  <a:fillRect/>
                </a:stretch>
              </p:blipFill>
              <p:spPr bwMode="auto">
                <a:xfrm>
                  <a:off x="31187136" y="20354544"/>
                  <a:ext cx="1231392" cy="316992"/>
                </a:xfrm>
                <a:prstGeom prst="rect">
                  <a:avLst/>
                </a:prstGeom>
                <a:noFill/>
              </p:spPr>
            </p:pic>
            <p:sp>
              <p:nvSpPr>
                <p:cNvPr id="46120" name="Text Box 40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31421892" y="20195547"/>
                  <a:ext cx="152371" cy="60990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anchor="ctr"/>
                <a:lstStyle/>
                <a:p>
                  <a:pPr algn="ctr" defTabSz="4875213">
                    <a:buFontTx/>
                    <a:buChar char="•"/>
                  </a:pPr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48" name="Isosceles Triangle 47"/>
              <p:cNvGrpSpPr>
                <a:grpSpLocks/>
              </p:cNvGrpSpPr>
              <p:nvPr/>
            </p:nvGrpSpPr>
            <p:grpSpPr bwMode="auto">
              <a:xfrm>
                <a:off x="3957" y="1174"/>
                <a:ext cx="418" cy="77"/>
                <a:chOff x="32363664" y="20391120"/>
                <a:chExt cx="1359408" cy="225552"/>
              </a:xfrm>
            </p:grpSpPr>
            <p:pic>
              <p:nvPicPr>
                <p:cNvPr id="46122" name="Isosceles Triangle 47"/>
                <p:cNvPicPr>
                  <a:picLocks noChangeArrowheads="1"/>
                </p:cNvPicPr>
                <p:nvPr/>
              </p:nvPicPr>
              <p:blipFill>
                <a:blip r:embed="rId10" cstate="print"/>
                <a:srcRect/>
                <a:stretch>
                  <a:fillRect/>
                </a:stretch>
              </p:blipFill>
              <p:spPr bwMode="auto">
                <a:xfrm>
                  <a:off x="32363664" y="20391120"/>
                  <a:ext cx="1359408" cy="225552"/>
                </a:xfrm>
                <a:prstGeom prst="rect">
                  <a:avLst/>
                </a:prstGeom>
                <a:noFill/>
              </p:spPr>
            </p:pic>
            <p:sp>
              <p:nvSpPr>
                <p:cNvPr id="46123" name="Text Box 43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33326053" y="20158282"/>
                  <a:ext cx="106825" cy="67490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algn="ctr" defTabSz="4875213">
                    <a:buFontTx/>
                    <a:buChar char="•"/>
                  </a:pPr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49" name="Isosceles Triangle 48"/>
              <p:cNvGrpSpPr>
                <a:grpSpLocks/>
              </p:cNvGrpSpPr>
              <p:nvPr/>
            </p:nvGrpSpPr>
            <p:grpSpPr bwMode="auto">
              <a:xfrm>
                <a:off x="3587" y="1197"/>
                <a:ext cx="382" cy="86"/>
                <a:chOff x="31156656" y="20458176"/>
                <a:chExt cx="1243584" cy="256032"/>
              </a:xfrm>
            </p:grpSpPr>
            <p:pic>
              <p:nvPicPr>
                <p:cNvPr id="46125" name="Isosceles Triangle 48"/>
                <p:cNvPicPr>
                  <a:picLocks noChangeArrowheads="1"/>
                </p:cNvPicPr>
                <p:nvPr/>
              </p:nvPicPr>
              <p:blipFill>
                <a:blip r:embed="rId8" cstate="print"/>
                <a:srcRect/>
                <a:stretch>
                  <a:fillRect/>
                </a:stretch>
              </p:blipFill>
              <p:spPr bwMode="auto">
                <a:xfrm>
                  <a:off x="31156656" y="20458176"/>
                  <a:ext cx="1243584" cy="256032"/>
                </a:xfrm>
                <a:prstGeom prst="rect">
                  <a:avLst/>
                </a:prstGeom>
                <a:noFill/>
              </p:spPr>
            </p:pic>
            <p:sp>
              <p:nvSpPr>
                <p:cNvPr id="46126" name="Text Box 46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31407549" y="20277068"/>
                  <a:ext cx="122339" cy="615225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anchor="ctr"/>
                <a:lstStyle/>
                <a:p>
                  <a:pPr algn="ctr" defTabSz="4875213">
                    <a:buFontTx/>
                    <a:buChar char="•"/>
                  </a:pPr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sp>
            <p:nvSpPr>
              <p:cNvPr id="64" name="Rectangle 63"/>
              <p:cNvSpPr>
                <a:spLocks noChangeArrowheads="1"/>
              </p:cNvSpPr>
              <p:nvPr/>
            </p:nvSpPr>
            <p:spPr bwMode="auto">
              <a:xfrm rot="-5400000">
                <a:off x="3637" y="893"/>
                <a:ext cx="172" cy="127"/>
              </a:xfrm>
              <a:prstGeom prst="rect">
                <a:avLst/>
              </a:prstGeom>
              <a:solidFill>
                <a:srgbClr val="CC66FF">
                  <a:alpha val="59999"/>
                </a:srgbClr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>
                  <a:buFontTx/>
                  <a:buChar char="•"/>
                </a:pPr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65" name="Rectangle 64"/>
              <p:cNvSpPr>
                <a:spLocks noChangeArrowheads="1"/>
              </p:cNvSpPr>
              <p:nvPr/>
            </p:nvSpPr>
            <p:spPr bwMode="auto">
              <a:xfrm rot="-5400000">
                <a:off x="3758" y="950"/>
                <a:ext cx="159" cy="26"/>
              </a:xfrm>
              <a:prstGeom prst="rect">
                <a:avLst/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>
                  <a:buFontTx/>
                  <a:buChar char="•"/>
                </a:pPr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grpSp>
            <p:nvGrpSpPr>
              <p:cNvPr id="66" name="Rectangle 65"/>
              <p:cNvGrpSpPr>
                <a:grpSpLocks/>
              </p:cNvGrpSpPr>
              <p:nvPr/>
            </p:nvGrpSpPr>
            <p:grpSpPr bwMode="auto">
              <a:xfrm>
                <a:off x="3174" y="907"/>
                <a:ext cx="291" cy="331"/>
                <a:chOff x="29815536" y="19592544"/>
                <a:chExt cx="944880" cy="987552"/>
              </a:xfrm>
            </p:grpSpPr>
            <p:pic>
              <p:nvPicPr>
                <p:cNvPr id="46130" name="Rectangle 65"/>
                <p:cNvPicPr>
                  <a:picLocks noChangeArrowheads="1"/>
                </p:cNvPicPr>
                <p:nvPr/>
              </p:nvPicPr>
              <p:blipFill>
                <a:blip r:embed="rId11" cstate="print"/>
                <a:srcRect/>
                <a:stretch>
                  <a:fillRect/>
                </a:stretch>
              </p:blipFill>
              <p:spPr bwMode="auto">
                <a:xfrm>
                  <a:off x="29815536" y="19592544"/>
                  <a:ext cx="944880" cy="987552"/>
                </a:xfrm>
                <a:prstGeom prst="rect">
                  <a:avLst/>
                </a:prstGeom>
                <a:noFill/>
              </p:spPr>
            </p:pic>
            <p:sp>
              <p:nvSpPr>
                <p:cNvPr id="46131" name="Text Box 51"/>
                <p:cNvSpPr txBox="1">
                  <a:spLocks noChangeArrowheads="1"/>
                </p:cNvSpPr>
                <p:nvPr/>
              </p:nvSpPr>
              <p:spPr bwMode="auto">
                <a:xfrm rot="18735397">
                  <a:off x="29784793" y="19911435"/>
                  <a:ext cx="1001493" cy="35075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algn="ctr" defTabSz="4875213">
                    <a:buFontTx/>
                    <a:buChar char="•"/>
                  </a:pPr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84" name="Rectangle 83"/>
              <p:cNvGrpSpPr>
                <a:grpSpLocks/>
              </p:cNvGrpSpPr>
              <p:nvPr/>
            </p:nvGrpSpPr>
            <p:grpSpPr bwMode="auto">
              <a:xfrm>
                <a:off x="4041" y="913"/>
                <a:ext cx="89" cy="122"/>
                <a:chOff x="32637984" y="19610832"/>
                <a:chExt cx="286512" cy="365760"/>
              </a:xfrm>
            </p:grpSpPr>
            <p:pic>
              <p:nvPicPr>
                <p:cNvPr id="46142" name="Rectangle 83"/>
                <p:cNvPicPr>
                  <a:picLocks noChangeArrowheads="1"/>
                </p:cNvPicPr>
                <p:nvPr/>
              </p:nvPicPr>
              <p:blipFill>
                <a:blip r:embed="rId12" cstate="print"/>
                <a:srcRect/>
                <a:stretch>
                  <a:fillRect/>
                </a:stretch>
              </p:blipFill>
              <p:spPr bwMode="auto">
                <a:xfrm>
                  <a:off x="32637984" y="19610832"/>
                  <a:ext cx="286512" cy="365760"/>
                </a:xfrm>
                <a:prstGeom prst="rect">
                  <a:avLst/>
                </a:prstGeom>
                <a:noFill/>
              </p:spPr>
            </p:pic>
            <p:sp>
              <p:nvSpPr>
                <p:cNvPr id="46143" name="Text Box 63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32604399" y="19654234"/>
                  <a:ext cx="353483" cy="2760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anchor="ctr"/>
                <a:lstStyle/>
                <a:p>
                  <a:pPr algn="ctr" defTabSz="4875213">
                    <a:buFontTx/>
                    <a:buChar char="•"/>
                  </a:pPr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sp>
            <p:nvSpPr>
              <p:cNvPr id="127" name="Right Triangle 126"/>
              <p:cNvSpPr/>
              <p:nvPr/>
            </p:nvSpPr>
            <p:spPr>
              <a:xfrm flipH="1">
                <a:off x="4043" y="835"/>
                <a:ext cx="85" cy="79"/>
              </a:xfrm>
              <a:prstGeom prst="rtTriangle">
                <a:avLst/>
              </a:prstGeom>
              <a:gradFill>
                <a:gsLst>
                  <a:gs pos="0">
                    <a:srgbClr val="C00000">
                      <a:alpha val="25000"/>
                    </a:srgbClr>
                  </a:gs>
                  <a:gs pos="50000">
                    <a:srgbClr val="C00000">
                      <a:alpha val="80000"/>
                    </a:srgbClr>
                  </a:gs>
                  <a:gs pos="100000">
                    <a:srgbClr val="C00000">
                      <a:alpha val="2500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>
                  <a:buFontTx/>
                  <a:buChar char="•"/>
                </a:pPr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134" name="Rectangle 133"/>
              <p:cNvSpPr/>
              <p:nvPr/>
            </p:nvSpPr>
            <p:spPr>
              <a:xfrm>
                <a:off x="4126" y="835"/>
                <a:ext cx="529" cy="75"/>
              </a:xfrm>
              <a:prstGeom prst="rect">
                <a:avLst/>
              </a:prstGeom>
              <a:gradFill>
                <a:gsLst>
                  <a:gs pos="0">
                    <a:srgbClr val="C00000">
                      <a:alpha val="25000"/>
                    </a:srgbClr>
                  </a:gs>
                  <a:gs pos="50000">
                    <a:srgbClr val="C00000">
                      <a:alpha val="80000"/>
                    </a:srgbClr>
                  </a:gs>
                  <a:gs pos="100000">
                    <a:srgbClr val="C00000">
                      <a:alpha val="25000"/>
                    </a:srgb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>
                  <a:buFontTx/>
                  <a:buChar char="•"/>
                </a:pPr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144" name="Rectangle 143"/>
              <p:cNvSpPr>
                <a:spLocks noChangeArrowheads="1"/>
              </p:cNvSpPr>
              <p:nvPr/>
            </p:nvSpPr>
            <p:spPr bwMode="auto">
              <a:xfrm rot="7995434">
                <a:off x="4024" y="855"/>
                <a:ext cx="110" cy="25"/>
              </a:xfrm>
              <a:prstGeom prst="rect">
                <a:avLst/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>
                  <a:buFontTx/>
                  <a:buChar char="•"/>
                </a:pPr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grpSp>
            <p:nvGrpSpPr>
              <p:cNvPr id="46154" name="Group 159"/>
              <p:cNvGrpSpPr>
                <a:grpSpLocks/>
              </p:cNvGrpSpPr>
              <p:nvPr/>
            </p:nvGrpSpPr>
            <p:grpSpPr bwMode="auto">
              <a:xfrm>
                <a:off x="4366" y="1173"/>
                <a:ext cx="439" cy="79"/>
                <a:chOff x="4648200" y="3657600"/>
                <a:chExt cx="838200" cy="152400"/>
              </a:xfrm>
            </p:grpSpPr>
            <p:sp>
              <p:nvSpPr>
                <p:cNvPr id="394" name="Rectangle 64"/>
                <p:cNvSpPr/>
                <p:nvPr/>
              </p:nvSpPr>
              <p:spPr>
                <a:xfrm flipH="1">
                  <a:off x="4648200" y="3657600"/>
                  <a:ext cx="685800" cy="152400"/>
                </a:xfrm>
                <a:prstGeom prst="rect">
                  <a:avLst/>
                </a:prstGeom>
                <a:gradFill>
                  <a:gsLst>
                    <a:gs pos="0">
                      <a:srgbClr val="C00000">
                        <a:alpha val="25000"/>
                      </a:srgbClr>
                    </a:gs>
                    <a:gs pos="50000">
                      <a:srgbClr val="C00000">
                        <a:alpha val="80000"/>
                      </a:srgbClr>
                    </a:gs>
                    <a:gs pos="100000">
                      <a:srgbClr val="C00000">
                        <a:alpha val="25000"/>
                      </a:srgbClr>
                    </a:gs>
                  </a:gsLst>
                  <a:lin ang="5400000" scaled="0"/>
                </a:gra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213">
                    <a:buFontTx/>
                    <a:buChar char="•"/>
                  </a:pPr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  <p:grpSp>
              <p:nvGrpSpPr>
                <p:cNvPr id="395" name="Right Triangle 161"/>
                <p:cNvGrpSpPr>
                  <a:grpSpLocks/>
                </p:cNvGrpSpPr>
                <p:nvPr/>
              </p:nvGrpSpPr>
              <p:grpSpPr bwMode="auto">
                <a:xfrm>
                  <a:off x="5331211" y="3653219"/>
                  <a:ext cx="157669" cy="161636"/>
                  <a:chOff x="34856928" y="20378928"/>
                  <a:chExt cx="268224" cy="249936"/>
                </a:xfrm>
              </p:grpSpPr>
              <p:pic>
                <p:nvPicPr>
                  <p:cNvPr id="46159" name="Right Triangle 161"/>
                  <p:cNvPicPr>
                    <a:picLocks noChangeArrowheads="1"/>
                  </p:cNvPicPr>
                  <p:nvPr/>
                </p:nvPicPr>
                <p:blipFill>
                  <a:blip r:embed="rId13" cstate="print"/>
                  <a:srcRect/>
                  <a:stretch>
                    <a:fillRect/>
                  </a:stretch>
                </p:blipFill>
                <p:spPr bwMode="auto">
                  <a:xfrm>
                    <a:off x="34856928" y="20378928"/>
                    <a:ext cx="268224" cy="249936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46160" name="Text Box 80"/>
                  <p:cNvSpPr txBox="1">
                    <a:spLocks noChangeArrowheads="1"/>
                  </p:cNvSpPr>
                  <p:nvPr/>
                </p:nvSpPr>
                <p:spPr bwMode="auto">
                  <a:xfrm rot="5400000">
                    <a:off x="34867575" y="20499597"/>
                    <a:ext cx="117827" cy="86420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10800000" vert="eaVert" anchor="ctr"/>
                  <a:lstStyle/>
                  <a:p>
                    <a:pPr algn="ctr" defTabSz="4875213">
                      <a:buFontTx/>
                      <a:buChar char="•"/>
                    </a:pPr>
                    <a:endParaRPr lang="en-US">
                      <a:solidFill>
                        <a:srgbClr val="FFFFFF"/>
                      </a:solidFill>
                      <a:latin typeface="Helvetica" pitchFamily="34" charset="0"/>
                    </a:endParaRPr>
                  </a:p>
                </p:txBody>
              </p:sp>
            </p:grpSp>
          </p:grpSp>
          <p:grpSp>
            <p:nvGrpSpPr>
              <p:cNvPr id="161" name="Oval 160"/>
              <p:cNvGrpSpPr>
                <a:grpSpLocks/>
              </p:cNvGrpSpPr>
              <p:nvPr/>
            </p:nvGrpSpPr>
            <p:grpSpPr bwMode="auto">
              <a:xfrm>
                <a:off x="3998" y="1327"/>
                <a:ext cx="216" cy="43"/>
                <a:chOff x="32497776" y="20842224"/>
                <a:chExt cx="701040" cy="128016"/>
              </a:xfrm>
            </p:grpSpPr>
            <p:pic>
              <p:nvPicPr>
                <p:cNvPr id="46162" name="Oval 160"/>
                <p:cNvPicPr>
                  <a:picLocks noChangeArrowheads="1"/>
                </p:cNvPicPr>
                <p:nvPr/>
              </p:nvPicPr>
              <p:blipFill>
                <a:blip r:embed="rId14" cstate="print"/>
                <a:srcRect/>
                <a:stretch>
                  <a:fillRect/>
                </a:stretch>
              </p:blipFill>
              <p:spPr bwMode="auto">
                <a:xfrm>
                  <a:off x="32497776" y="20842224"/>
                  <a:ext cx="701040" cy="128016"/>
                </a:xfrm>
                <a:prstGeom prst="rect">
                  <a:avLst/>
                </a:prstGeom>
                <a:noFill/>
              </p:spPr>
            </p:pic>
            <p:sp>
              <p:nvSpPr>
                <p:cNvPr id="46163" name="Text Box 83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32808487" y="20663952"/>
                  <a:ext cx="83316" cy="48794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anchor="ctr"/>
                <a:lstStyle/>
                <a:p>
                  <a:pPr algn="ctr" defTabSz="4875213">
                    <a:buFontTx/>
                    <a:buChar char="•"/>
                  </a:pPr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164" name="Isosceles Triangle 163"/>
              <p:cNvGrpSpPr>
                <a:grpSpLocks/>
              </p:cNvGrpSpPr>
              <p:nvPr/>
            </p:nvGrpSpPr>
            <p:grpSpPr bwMode="auto">
              <a:xfrm>
                <a:off x="3950" y="1220"/>
                <a:ext cx="166" cy="53"/>
                <a:chOff x="32339280" y="20525232"/>
                <a:chExt cx="542544" cy="158496"/>
              </a:xfrm>
            </p:grpSpPr>
            <p:pic>
              <p:nvPicPr>
                <p:cNvPr id="46165" name="Isosceles Triangle 163"/>
                <p:cNvPicPr>
                  <a:picLocks noChangeArrowheads="1"/>
                </p:cNvPicPr>
                <p:nvPr/>
              </p:nvPicPr>
              <p:blipFill>
                <a:blip r:embed="rId15" cstate="print"/>
                <a:srcRect/>
                <a:stretch>
                  <a:fillRect/>
                </a:stretch>
              </p:blipFill>
              <p:spPr bwMode="auto">
                <a:xfrm>
                  <a:off x="32339280" y="20525232"/>
                  <a:ext cx="542544" cy="158496"/>
                </a:xfrm>
                <a:prstGeom prst="rect">
                  <a:avLst/>
                </a:prstGeom>
                <a:noFill/>
              </p:spPr>
            </p:pic>
            <p:sp>
              <p:nvSpPr>
                <p:cNvPr id="46166" name="Text Box 86"/>
                <p:cNvSpPr txBox="1">
                  <a:spLocks noChangeArrowheads="1"/>
                </p:cNvSpPr>
                <p:nvPr/>
              </p:nvSpPr>
              <p:spPr bwMode="auto">
                <a:xfrm rot="16200000">
                  <a:off x="32706719" y="20462940"/>
                  <a:ext cx="73642" cy="26527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algn="ctr" defTabSz="4875213">
                    <a:buFontTx/>
                    <a:buChar char="•"/>
                  </a:pPr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172" name="Freeform 171"/>
              <p:cNvGrpSpPr>
                <a:grpSpLocks/>
              </p:cNvGrpSpPr>
              <p:nvPr/>
            </p:nvGrpSpPr>
            <p:grpSpPr bwMode="auto">
              <a:xfrm>
                <a:off x="4041" y="1026"/>
                <a:ext cx="89" cy="198"/>
                <a:chOff x="32637984" y="19946112"/>
                <a:chExt cx="286512" cy="591312"/>
              </a:xfrm>
            </p:grpSpPr>
            <p:pic>
              <p:nvPicPr>
                <p:cNvPr id="46168" name="Freeform 171"/>
                <p:cNvPicPr>
                  <a:picLocks noChangeArrowheads="1"/>
                </p:cNvPicPr>
                <p:nvPr/>
              </p:nvPicPr>
              <p:blipFill>
                <a:blip r:embed="rId16" cstate="print"/>
                <a:srcRect/>
                <a:stretch>
                  <a:fillRect/>
                </a:stretch>
              </p:blipFill>
              <p:spPr bwMode="auto">
                <a:xfrm>
                  <a:off x="32637984" y="19946112"/>
                  <a:ext cx="286512" cy="591312"/>
                </a:xfrm>
                <a:prstGeom prst="rect">
                  <a:avLst/>
                </a:prstGeom>
                <a:noFill/>
              </p:spPr>
            </p:pic>
            <p:sp>
              <p:nvSpPr>
                <p:cNvPr id="46169" name="Text Box 89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32491880" y="20105512"/>
                  <a:ext cx="578517" cy="2760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anchor="ctr"/>
                <a:lstStyle/>
                <a:p>
                  <a:pPr algn="ctr" defTabSz="4875213">
                    <a:buFontTx/>
                    <a:buChar char="•"/>
                  </a:pPr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sp>
            <p:nvSpPr>
              <p:cNvPr id="173" name="Rectangle 172"/>
              <p:cNvSpPr>
                <a:spLocks noChangeArrowheads="1"/>
              </p:cNvSpPr>
              <p:nvPr/>
            </p:nvSpPr>
            <p:spPr bwMode="auto">
              <a:xfrm rot="-3029832">
                <a:off x="4060" y="1186"/>
                <a:ext cx="82" cy="27"/>
              </a:xfrm>
              <a:prstGeom prst="rect">
                <a:avLst/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>
                  <a:buFontTx/>
                  <a:buChar char="•"/>
                </a:pPr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174" name="Oval 173"/>
              <p:cNvSpPr/>
              <p:nvPr/>
            </p:nvSpPr>
            <p:spPr>
              <a:xfrm>
                <a:off x="4340" y="1113"/>
                <a:ext cx="43" cy="157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  <a:alpha val="80000"/>
                    </a:schemeClr>
                  </a:gs>
                  <a:gs pos="50000">
                    <a:schemeClr val="accent1">
                      <a:alpha val="68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8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>
                  <a:buFontTx/>
                  <a:buChar char="•"/>
                </a:pPr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184" name="Right Triangle 183"/>
              <p:cNvSpPr/>
              <p:nvPr/>
            </p:nvSpPr>
            <p:spPr>
              <a:xfrm flipH="1">
                <a:off x="4043" y="835"/>
                <a:ext cx="85" cy="79"/>
              </a:xfrm>
              <a:prstGeom prst="rtTriangle">
                <a:avLst/>
              </a:prstGeom>
              <a:gradFill>
                <a:gsLst>
                  <a:gs pos="0">
                    <a:srgbClr val="C00000">
                      <a:alpha val="25000"/>
                    </a:srgbClr>
                  </a:gs>
                  <a:gs pos="50000">
                    <a:srgbClr val="C00000">
                      <a:alpha val="80000"/>
                    </a:srgbClr>
                  </a:gs>
                  <a:gs pos="100000">
                    <a:srgbClr val="C00000">
                      <a:alpha val="25000"/>
                    </a:srgbClr>
                  </a:gs>
                </a:gsLst>
                <a:lin ang="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>
                  <a:buFontTx/>
                  <a:buChar char="•"/>
                </a:pPr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grpSp>
            <p:nvGrpSpPr>
              <p:cNvPr id="46178" name="Group 135"/>
              <p:cNvGrpSpPr>
                <a:grpSpLocks/>
              </p:cNvGrpSpPr>
              <p:nvPr/>
            </p:nvGrpSpPr>
            <p:grpSpPr bwMode="auto">
              <a:xfrm rot="-5400000">
                <a:off x="3328" y="862"/>
                <a:ext cx="126" cy="192"/>
                <a:chOff x="1295399" y="1295400"/>
                <a:chExt cx="381001" cy="381001"/>
              </a:xfrm>
            </p:grpSpPr>
            <p:sp>
              <p:nvSpPr>
                <p:cNvPr id="355" name="Rectangle 354"/>
                <p:cNvSpPr>
                  <a:spLocks noChangeArrowheads="1"/>
                </p:cNvSpPr>
                <p:nvPr/>
              </p:nvSpPr>
              <p:spPr bwMode="auto">
                <a:xfrm>
                  <a:off x="1295400" y="1295400"/>
                  <a:ext cx="381000" cy="381000"/>
                </a:xfrm>
                <a:prstGeom prst="rect">
                  <a:avLst/>
                </a:prstGeom>
                <a:solidFill>
                  <a:srgbClr val="558ED5">
                    <a:alpha val="59999"/>
                  </a:srgbClr>
                </a:solidFill>
                <a:ln w="25400" algn="ctr">
                  <a:noFill/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algn="ctr" defTabSz="4875213">
                    <a:buFontTx/>
                    <a:buChar char="•"/>
                  </a:pPr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  <p:cxnSp>
              <p:nvCxnSpPr>
                <p:cNvPr id="356" name="Straight Connector 355"/>
                <p:cNvCxnSpPr/>
                <p:nvPr/>
              </p:nvCxnSpPr>
              <p:spPr>
                <a:xfrm rot="5400000" flipV="1">
                  <a:off x="1294900" y="1295927"/>
                  <a:ext cx="380599" cy="380663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88" name="Rectangle 187"/>
              <p:cNvSpPr/>
              <p:nvPr/>
            </p:nvSpPr>
            <p:spPr>
              <a:xfrm>
                <a:off x="3535" y="874"/>
                <a:ext cx="84" cy="159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>
                  <a:buFontTx/>
                  <a:buChar char="•"/>
                </a:pPr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190" name="Block Arc 189"/>
              <p:cNvSpPr>
                <a:spLocks noChangeArrowheads="1"/>
              </p:cNvSpPr>
              <p:nvPr/>
            </p:nvSpPr>
            <p:spPr bwMode="auto">
              <a:xfrm rot="5400000" flipV="1">
                <a:off x="2025" y="897"/>
                <a:ext cx="198" cy="95"/>
              </a:xfrm>
              <a:custGeom>
                <a:avLst/>
                <a:gdLst>
                  <a:gd name="T0" fmla="*/ 19454 w 228600"/>
                  <a:gd name="T1" fmla="*/ 52025 h 102767"/>
                  <a:gd name="T2" fmla="*/ 209135 w 228600"/>
                  <a:gd name="T3" fmla="*/ 52113 h 102767"/>
                  <a:gd name="T4" fmla="*/ 114300 w 228600"/>
                  <a:gd name="T5" fmla="*/ 51384 h 102767"/>
                  <a:gd name="T6" fmla="*/ 5898240 60000 65536"/>
                  <a:gd name="T7" fmla="*/ 5898240 60000 65536"/>
                  <a:gd name="T8" fmla="*/ 5898240 60000 65536"/>
                  <a:gd name="T9" fmla="*/ 0 w 228600"/>
                  <a:gd name="T10" fmla="*/ 0 h 102767"/>
                  <a:gd name="T11" fmla="*/ 228600 w 228600"/>
                  <a:gd name="T12" fmla="*/ 52263 h 102767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28600" h="102767">
                    <a:moveTo>
                      <a:pt x="13" y="52156"/>
                    </a:moveTo>
                    <a:lnTo>
                      <a:pt x="12" y="52156"/>
                    </a:lnTo>
                    <a:cubicBezTo>
                      <a:pt x="4" y="51898"/>
                      <a:pt x="0" y="51641"/>
                      <a:pt x="0" y="51384"/>
                    </a:cubicBezTo>
                    <a:cubicBezTo>
                      <a:pt x="0" y="23005"/>
                      <a:pt x="51173" y="0"/>
                      <a:pt x="114300" y="0"/>
                    </a:cubicBezTo>
                    <a:cubicBezTo>
                      <a:pt x="177426" y="0"/>
                      <a:pt x="228600" y="23005"/>
                      <a:pt x="228600" y="51384"/>
                    </a:cubicBezTo>
                    <a:cubicBezTo>
                      <a:pt x="228600" y="51677"/>
                      <a:pt x="228594" y="51970"/>
                      <a:pt x="228583" y="52263"/>
                    </a:cubicBezTo>
                    <a:lnTo>
                      <a:pt x="189687" y="51964"/>
                    </a:lnTo>
                    <a:cubicBezTo>
                      <a:pt x="189741" y="51770"/>
                      <a:pt x="189768" y="51577"/>
                      <a:pt x="189768" y="51384"/>
                    </a:cubicBezTo>
                    <a:cubicBezTo>
                      <a:pt x="189768" y="44452"/>
                      <a:pt x="155980" y="38833"/>
                      <a:pt x="114301" y="38833"/>
                    </a:cubicBezTo>
                    <a:cubicBezTo>
                      <a:pt x="72621" y="38833"/>
                      <a:pt x="38834" y="44452"/>
                      <a:pt x="38834" y="51384"/>
                    </a:cubicBezTo>
                    <a:cubicBezTo>
                      <a:pt x="38833" y="51554"/>
                      <a:pt x="38854" y="51724"/>
                      <a:pt x="38896" y="51893"/>
                    </a:cubicBezTo>
                    <a:close/>
                  </a:path>
                </a:pathLst>
              </a:cu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>
                  <a:buFontTx/>
                  <a:buChar char="•"/>
                </a:pPr>
                <a:endParaRPr lang="en-US">
                  <a:latin typeface="Helvetica" pitchFamily="34" charset="0"/>
                </a:endParaRPr>
              </a:p>
            </p:txBody>
          </p:sp>
          <p:sp>
            <p:nvSpPr>
              <p:cNvPr id="191" name="Freeform 190"/>
              <p:cNvSpPr/>
              <p:nvPr/>
            </p:nvSpPr>
            <p:spPr>
              <a:xfrm>
                <a:off x="2135" y="874"/>
                <a:ext cx="85" cy="159"/>
              </a:xfrm>
              <a:custGeom>
                <a:avLst/>
                <a:gdLst>
                  <a:gd name="connsiteX0" fmla="*/ 0 w 173483"/>
                  <a:gd name="connsiteY0" fmla="*/ 0 h 639719"/>
                  <a:gd name="connsiteX1" fmla="*/ 169869 w 173483"/>
                  <a:gd name="connsiteY1" fmla="*/ 0 h 639719"/>
                  <a:gd name="connsiteX2" fmla="*/ 173483 w 173483"/>
                  <a:gd name="connsiteY2" fmla="*/ 639719 h 639719"/>
                  <a:gd name="connsiteX3" fmla="*/ 3615 w 173483"/>
                  <a:gd name="connsiteY3" fmla="*/ 639719 h 639719"/>
                  <a:gd name="connsiteX4" fmla="*/ 0 w 173483"/>
                  <a:gd name="connsiteY4" fmla="*/ 0 h 639719"/>
                  <a:gd name="connsiteX0" fmla="*/ 0 w 201794"/>
                  <a:gd name="connsiteY0" fmla="*/ 0 h 639719"/>
                  <a:gd name="connsiteX1" fmla="*/ 169869 w 201794"/>
                  <a:gd name="connsiteY1" fmla="*/ 0 h 639719"/>
                  <a:gd name="connsiteX2" fmla="*/ 173483 w 201794"/>
                  <a:gd name="connsiteY2" fmla="*/ 328895 h 639719"/>
                  <a:gd name="connsiteX3" fmla="*/ 173483 w 201794"/>
                  <a:gd name="connsiteY3" fmla="*/ 639719 h 639719"/>
                  <a:gd name="connsiteX4" fmla="*/ 3615 w 201794"/>
                  <a:gd name="connsiteY4" fmla="*/ 639719 h 639719"/>
                  <a:gd name="connsiteX5" fmla="*/ 0 w 201794"/>
                  <a:gd name="connsiteY5" fmla="*/ 0 h 639719"/>
                  <a:gd name="connsiteX0" fmla="*/ 0 w 201794"/>
                  <a:gd name="connsiteY0" fmla="*/ 0 h 639719"/>
                  <a:gd name="connsiteX1" fmla="*/ 169869 w 201794"/>
                  <a:gd name="connsiteY1" fmla="*/ 0 h 639719"/>
                  <a:gd name="connsiteX2" fmla="*/ 97283 w 201794"/>
                  <a:gd name="connsiteY2" fmla="*/ 328895 h 639719"/>
                  <a:gd name="connsiteX3" fmla="*/ 173483 w 201794"/>
                  <a:gd name="connsiteY3" fmla="*/ 639719 h 639719"/>
                  <a:gd name="connsiteX4" fmla="*/ 3615 w 201794"/>
                  <a:gd name="connsiteY4" fmla="*/ 639719 h 639719"/>
                  <a:gd name="connsiteX5" fmla="*/ 0 w 201794"/>
                  <a:gd name="connsiteY5" fmla="*/ 0 h 639719"/>
                  <a:gd name="connsiteX0" fmla="*/ 0 w 201794"/>
                  <a:gd name="connsiteY0" fmla="*/ 0 h 639719"/>
                  <a:gd name="connsiteX1" fmla="*/ 169869 w 201794"/>
                  <a:gd name="connsiteY1" fmla="*/ 0 h 639719"/>
                  <a:gd name="connsiteX2" fmla="*/ 123477 w 201794"/>
                  <a:gd name="connsiteY2" fmla="*/ 314608 h 639719"/>
                  <a:gd name="connsiteX3" fmla="*/ 173483 w 201794"/>
                  <a:gd name="connsiteY3" fmla="*/ 639719 h 639719"/>
                  <a:gd name="connsiteX4" fmla="*/ 3615 w 201794"/>
                  <a:gd name="connsiteY4" fmla="*/ 639719 h 639719"/>
                  <a:gd name="connsiteX5" fmla="*/ 0 w 201794"/>
                  <a:gd name="connsiteY5" fmla="*/ 0 h 639719"/>
                  <a:gd name="connsiteX0" fmla="*/ 0 w 201794"/>
                  <a:gd name="connsiteY0" fmla="*/ 0 h 639719"/>
                  <a:gd name="connsiteX1" fmla="*/ 169869 w 201794"/>
                  <a:gd name="connsiteY1" fmla="*/ 0 h 639719"/>
                  <a:gd name="connsiteX2" fmla="*/ 123477 w 201794"/>
                  <a:gd name="connsiteY2" fmla="*/ 314608 h 639719"/>
                  <a:gd name="connsiteX3" fmla="*/ 173483 w 201794"/>
                  <a:gd name="connsiteY3" fmla="*/ 639719 h 639719"/>
                  <a:gd name="connsiteX4" fmla="*/ 3615 w 201794"/>
                  <a:gd name="connsiteY4" fmla="*/ 639719 h 639719"/>
                  <a:gd name="connsiteX5" fmla="*/ 34994 w 201794"/>
                  <a:gd name="connsiteY5" fmla="*/ 314476 h 639719"/>
                  <a:gd name="connsiteX6" fmla="*/ 0 w 201794"/>
                  <a:gd name="connsiteY6" fmla="*/ 0 h 639719"/>
                  <a:gd name="connsiteX0" fmla="*/ 0 w 201794"/>
                  <a:gd name="connsiteY0" fmla="*/ 0 h 639719"/>
                  <a:gd name="connsiteX1" fmla="*/ 169869 w 201794"/>
                  <a:gd name="connsiteY1" fmla="*/ 0 h 639719"/>
                  <a:gd name="connsiteX2" fmla="*/ 123477 w 201794"/>
                  <a:gd name="connsiteY2" fmla="*/ 314608 h 639719"/>
                  <a:gd name="connsiteX3" fmla="*/ 173483 w 201794"/>
                  <a:gd name="connsiteY3" fmla="*/ 639719 h 639719"/>
                  <a:gd name="connsiteX4" fmla="*/ 3615 w 201794"/>
                  <a:gd name="connsiteY4" fmla="*/ 639719 h 639719"/>
                  <a:gd name="connsiteX5" fmla="*/ 34994 w 201794"/>
                  <a:gd name="connsiteY5" fmla="*/ 314476 h 639719"/>
                  <a:gd name="connsiteX6" fmla="*/ 0 w 201794"/>
                  <a:gd name="connsiteY6" fmla="*/ 0 h 639719"/>
                  <a:gd name="connsiteX0" fmla="*/ 0 w 201794"/>
                  <a:gd name="connsiteY0" fmla="*/ 0 h 639719"/>
                  <a:gd name="connsiteX1" fmla="*/ 169869 w 201794"/>
                  <a:gd name="connsiteY1" fmla="*/ 0 h 639719"/>
                  <a:gd name="connsiteX2" fmla="*/ 123477 w 201794"/>
                  <a:gd name="connsiteY2" fmla="*/ 314608 h 639719"/>
                  <a:gd name="connsiteX3" fmla="*/ 173483 w 201794"/>
                  <a:gd name="connsiteY3" fmla="*/ 639719 h 639719"/>
                  <a:gd name="connsiteX4" fmla="*/ 3615 w 201794"/>
                  <a:gd name="connsiteY4" fmla="*/ 639719 h 639719"/>
                  <a:gd name="connsiteX5" fmla="*/ 34994 w 201794"/>
                  <a:gd name="connsiteY5" fmla="*/ 314476 h 639719"/>
                  <a:gd name="connsiteX6" fmla="*/ 0 w 201794"/>
                  <a:gd name="connsiteY6" fmla="*/ 0 h 639719"/>
                  <a:gd name="connsiteX0" fmla="*/ 0 w 201794"/>
                  <a:gd name="connsiteY0" fmla="*/ 0 h 639719"/>
                  <a:gd name="connsiteX1" fmla="*/ 169869 w 201794"/>
                  <a:gd name="connsiteY1" fmla="*/ 0 h 639719"/>
                  <a:gd name="connsiteX2" fmla="*/ 123477 w 201794"/>
                  <a:gd name="connsiteY2" fmla="*/ 314608 h 639719"/>
                  <a:gd name="connsiteX3" fmla="*/ 173483 w 201794"/>
                  <a:gd name="connsiteY3" fmla="*/ 639719 h 639719"/>
                  <a:gd name="connsiteX4" fmla="*/ 3615 w 201794"/>
                  <a:gd name="connsiteY4" fmla="*/ 639719 h 639719"/>
                  <a:gd name="connsiteX5" fmla="*/ 34994 w 201794"/>
                  <a:gd name="connsiteY5" fmla="*/ 314476 h 639719"/>
                  <a:gd name="connsiteX6" fmla="*/ 0 w 201794"/>
                  <a:gd name="connsiteY6" fmla="*/ 0 h 639719"/>
                  <a:gd name="connsiteX0" fmla="*/ 0 w 201794"/>
                  <a:gd name="connsiteY0" fmla="*/ 0 h 639719"/>
                  <a:gd name="connsiteX1" fmla="*/ 169869 w 201794"/>
                  <a:gd name="connsiteY1" fmla="*/ 0 h 639719"/>
                  <a:gd name="connsiteX2" fmla="*/ 123477 w 201794"/>
                  <a:gd name="connsiteY2" fmla="*/ 314608 h 639719"/>
                  <a:gd name="connsiteX3" fmla="*/ 173483 w 201794"/>
                  <a:gd name="connsiteY3" fmla="*/ 639719 h 639719"/>
                  <a:gd name="connsiteX4" fmla="*/ 3615 w 201794"/>
                  <a:gd name="connsiteY4" fmla="*/ 639719 h 639719"/>
                  <a:gd name="connsiteX5" fmla="*/ 34994 w 201794"/>
                  <a:gd name="connsiteY5" fmla="*/ 314476 h 639719"/>
                  <a:gd name="connsiteX6" fmla="*/ 0 w 201794"/>
                  <a:gd name="connsiteY6" fmla="*/ 0 h 63971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01794" h="639719">
                    <a:moveTo>
                      <a:pt x="0" y="0"/>
                    </a:moveTo>
                    <a:lnTo>
                      <a:pt x="169869" y="0"/>
                    </a:lnTo>
                    <a:cubicBezTo>
                      <a:pt x="198783" y="54816"/>
                      <a:pt x="127638" y="141313"/>
                      <a:pt x="123477" y="314608"/>
                    </a:cubicBezTo>
                    <a:cubicBezTo>
                      <a:pt x="145510" y="509334"/>
                      <a:pt x="201794" y="587915"/>
                      <a:pt x="173483" y="639719"/>
                    </a:cubicBezTo>
                    <a:lnTo>
                      <a:pt x="3615" y="639719"/>
                    </a:lnTo>
                    <a:cubicBezTo>
                      <a:pt x="14075" y="531305"/>
                      <a:pt x="26915" y="510996"/>
                      <a:pt x="34994" y="314476"/>
                    </a:cubicBezTo>
                    <a:cubicBezTo>
                      <a:pt x="28091" y="157264"/>
                      <a:pt x="11665" y="104825"/>
                      <a:pt x="0" y="0"/>
                    </a:cubicBezTo>
                    <a:close/>
                  </a:path>
                </a:pathLst>
              </a:custGeom>
              <a:gradFill>
                <a:gsLst>
                  <a:gs pos="0">
                    <a:schemeClr val="accent1">
                      <a:alpha val="56000"/>
                    </a:schemeClr>
                  </a:gs>
                  <a:gs pos="100000">
                    <a:schemeClr val="accent1">
                      <a:alpha val="54000"/>
                    </a:schemeClr>
                  </a:gs>
                </a:gsLst>
                <a:lin ang="5400000" scaled="0"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>
                  <a:buFontTx/>
                  <a:buChar char="•"/>
                </a:pPr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grpSp>
            <p:nvGrpSpPr>
              <p:cNvPr id="192" name="Oval 191"/>
              <p:cNvGrpSpPr>
                <a:grpSpLocks/>
              </p:cNvGrpSpPr>
              <p:nvPr/>
            </p:nvGrpSpPr>
            <p:grpSpPr bwMode="auto">
              <a:xfrm>
                <a:off x="3998" y="1009"/>
                <a:ext cx="175" cy="46"/>
                <a:chOff x="32497776" y="19897344"/>
                <a:chExt cx="566928" cy="134112"/>
              </a:xfrm>
            </p:grpSpPr>
            <p:pic>
              <p:nvPicPr>
                <p:cNvPr id="46185" name="Oval 191"/>
                <p:cNvPicPr>
                  <a:picLocks noChangeArrowheads="1"/>
                </p:cNvPicPr>
                <p:nvPr/>
              </p:nvPicPr>
              <p:blipFill>
                <a:blip r:embed="rId17" cstate="print"/>
                <a:srcRect/>
                <a:stretch>
                  <a:fillRect/>
                </a:stretch>
              </p:blipFill>
              <p:spPr bwMode="auto">
                <a:xfrm>
                  <a:off x="32497776" y="19897344"/>
                  <a:ext cx="566928" cy="134112"/>
                </a:xfrm>
                <a:prstGeom prst="rect">
                  <a:avLst/>
                </a:prstGeom>
                <a:noFill/>
              </p:spPr>
            </p:pic>
            <p:sp>
              <p:nvSpPr>
                <p:cNvPr id="46186" name="Text Box 106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32739482" y="19770127"/>
                  <a:ext cx="83316" cy="390353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anchor="ctr"/>
                <a:lstStyle/>
                <a:p>
                  <a:pPr algn="ctr" defTabSz="4875213">
                    <a:buFontTx/>
                    <a:buChar char="•"/>
                  </a:pPr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195" name="Freeform 194"/>
              <p:cNvGrpSpPr>
                <a:grpSpLocks/>
              </p:cNvGrpSpPr>
              <p:nvPr/>
            </p:nvGrpSpPr>
            <p:grpSpPr bwMode="auto">
              <a:xfrm>
                <a:off x="4058" y="1231"/>
                <a:ext cx="88" cy="120"/>
                <a:chOff x="32692848" y="20555712"/>
                <a:chExt cx="286512" cy="359664"/>
              </a:xfrm>
            </p:grpSpPr>
            <p:pic>
              <p:nvPicPr>
                <p:cNvPr id="46188" name="Freeform 194"/>
                <p:cNvPicPr>
                  <a:picLocks noChangeArrowheads="1"/>
                </p:cNvPicPr>
                <p:nvPr/>
              </p:nvPicPr>
              <p:blipFill>
                <a:blip r:embed="rId18" cstate="print"/>
                <a:srcRect/>
                <a:stretch>
                  <a:fillRect/>
                </a:stretch>
              </p:blipFill>
              <p:spPr bwMode="auto">
                <a:xfrm>
                  <a:off x="32692848" y="20555712"/>
                  <a:ext cx="286512" cy="359664"/>
                </a:xfrm>
                <a:prstGeom prst="rect">
                  <a:avLst/>
                </a:prstGeom>
                <a:noFill/>
              </p:spPr>
            </p:pic>
            <p:sp>
              <p:nvSpPr>
                <p:cNvPr id="46189" name="Text Box 109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32662306" y="20598697"/>
                  <a:ext cx="349800" cy="2760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anchor="ctr"/>
                <a:lstStyle/>
                <a:p>
                  <a:pPr algn="ctr" defTabSz="4875213">
                    <a:buFontTx/>
                    <a:buChar char="•"/>
                  </a:pPr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sp>
            <p:nvSpPr>
              <p:cNvPr id="196" name="Rectangle 195"/>
              <p:cNvSpPr>
                <a:spLocks noChangeArrowheads="1"/>
              </p:cNvSpPr>
              <p:nvPr/>
            </p:nvSpPr>
            <p:spPr bwMode="auto">
              <a:xfrm rot="-8237918">
                <a:off x="4077" y="1231"/>
                <a:ext cx="88" cy="25"/>
              </a:xfrm>
              <a:prstGeom prst="rect">
                <a:avLst/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>
                  <a:buFontTx/>
                  <a:buChar char="•"/>
                </a:pPr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grpSp>
            <p:nvGrpSpPr>
              <p:cNvPr id="197" name="Rectangle 196"/>
              <p:cNvGrpSpPr>
                <a:grpSpLocks/>
              </p:cNvGrpSpPr>
              <p:nvPr/>
            </p:nvGrpSpPr>
            <p:grpSpPr bwMode="auto">
              <a:xfrm>
                <a:off x="4058" y="1345"/>
                <a:ext cx="88" cy="71"/>
                <a:chOff x="32692848" y="20897088"/>
                <a:chExt cx="286512" cy="213360"/>
              </a:xfrm>
            </p:grpSpPr>
            <p:pic>
              <p:nvPicPr>
                <p:cNvPr id="46192" name="Rectangle 196"/>
                <p:cNvPicPr>
                  <a:picLocks noChangeArrowheads="1"/>
                </p:cNvPicPr>
                <p:nvPr/>
              </p:nvPicPr>
              <p:blipFill>
                <a:blip r:embed="rId19" cstate="print"/>
                <a:srcRect/>
                <a:stretch>
                  <a:fillRect/>
                </a:stretch>
              </p:blipFill>
              <p:spPr bwMode="auto">
                <a:xfrm>
                  <a:off x="32692848" y="20897088"/>
                  <a:ext cx="286512" cy="213360"/>
                </a:xfrm>
                <a:prstGeom prst="rect">
                  <a:avLst/>
                </a:prstGeom>
                <a:noFill/>
              </p:spPr>
            </p:pic>
            <p:sp>
              <p:nvSpPr>
                <p:cNvPr id="46193" name="Text Box 113"/>
                <p:cNvSpPr txBox="1">
                  <a:spLocks noChangeArrowheads="1"/>
                </p:cNvSpPr>
                <p:nvPr/>
              </p:nvSpPr>
              <p:spPr bwMode="auto">
                <a:xfrm rot="5400000">
                  <a:off x="32735951" y="20867491"/>
                  <a:ext cx="202513" cy="27602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  <p:txBody>
                <a:bodyPr rot="10800000" vert="eaVert" anchor="ctr"/>
                <a:lstStyle/>
                <a:p>
                  <a:pPr algn="ctr" defTabSz="4875213">
                    <a:buFontTx/>
                    <a:buChar char="•"/>
                  </a:pPr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</p:grpSp>
          <p:grpSp>
            <p:nvGrpSpPr>
              <p:cNvPr id="46194" name="Group 431"/>
              <p:cNvGrpSpPr>
                <a:grpSpLocks/>
              </p:cNvGrpSpPr>
              <p:nvPr/>
            </p:nvGrpSpPr>
            <p:grpSpPr bwMode="auto">
              <a:xfrm rot="241092">
                <a:off x="3153" y="1178"/>
                <a:ext cx="435" cy="78"/>
                <a:chOff x="2895600" y="4419600"/>
                <a:chExt cx="781955" cy="152400"/>
              </a:xfrm>
            </p:grpSpPr>
            <p:grpSp>
              <p:nvGrpSpPr>
                <p:cNvPr id="266" name="Rectangle 265"/>
                <p:cNvGrpSpPr>
                  <a:grpSpLocks/>
                </p:cNvGrpSpPr>
                <p:nvPr/>
              </p:nvGrpSpPr>
              <p:grpSpPr bwMode="auto">
                <a:xfrm rot="-241092">
                  <a:off x="3041713" y="4388273"/>
                  <a:ext cx="642869" cy="208944"/>
                  <a:chOff x="30010608" y="20360640"/>
                  <a:chExt cx="1164336" cy="323088"/>
                </a:xfrm>
              </p:grpSpPr>
              <p:pic>
                <p:nvPicPr>
                  <p:cNvPr id="46196" name="Rectangle 265"/>
                  <p:cNvPicPr>
                    <a:picLocks noChangeArrowheads="1"/>
                  </p:cNvPicPr>
                  <p:nvPr/>
                </p:nvPicPr>
                <p:blipFill>
                  <a:blip r:embed="rId20" cstate="print"/>
                  <a:srcRect/>
                  <a:stretch>
                    <a:fillRect/>
                  </a:stretch>
                </p:blipFill>
                <p:spPr bwMode="auto">
                  <a:xfrm>
                    <a:off x="30010608" y="20360640"/>
                    <a:ext cx="1164336" cy="323088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46197" name="Text Box 117"/>
                  <p:cNvSpPr txBox="1">
                    <a:spLocks noChangeArrowheads="1"/>
                  </p:cNvSpPr>
                  <p:nvPr/>
                </p:nvSpPr>
                <p:spPr bwMode="auto">
                  <a:xfrm rot="11041091">
                    <a:off x="30021952" y="20409033"/>
                    <a:ext cx="1140222" cy="2274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 defTabSz="4875213">
                      <a:buFontTx/>
                      <a:buChar char="•"/>
                    </a:pPr>
                    <a:endParaRPr lang="en-US">
                      <a:solidFill>
                        <a:srgbClr val="FFFFFF"/>
                      </a:solidFill>
                      <a:latin typeface="Helvetica" pitchFamily="34" charset="0"/>
                    </a:endParaRPr>
                  </a:p>
                </p:txBody>
              </p:sp>
            </p:grpSp>
            <p:grpSp>
              <p:nvGrpSpPr>
                <p:cNvPr id="267" name="Right Triangle 266"/>
                <p:cNvGrpSpPr>
                  <a:grpSpLocks/>
                </p:cNvGrpSpPr>
                <p:nvPr/>
              </p:nvGrpSpPr>
              <p:grpSpPr bwMode="auto">
                <a:xfrm rot="-241092">
                  <a:off x="2896166" y="4408287"/>
                  <a:ext cx="158193" cy="173463"/>
                  <a:chOff x="29748480" y="20342352"/>
                  <a:chExt cx="286512" cy="268224"/>
                </a:xfrm>
              </p:grpSpPr>
              <p:pic>
                <p:nvPicPr>
                  <p:cNvPr id="46199" name="Right Triangle 266"/>
                  <p:cNvPicPr>
                    <a:picLocks noChangeArrowheads="1"/>
                  </p:cNvPicPr>
                  <p:nvPr/>
                </p:nvPicPr>
                <p:blipFill>
                  <a:blip r:embed="rId21" cstate="print"/>
                  <a:srcRect/>
                  <a:stretch>
                    <a:fillRect/>
                  </a:stretch>
                </p:blipFill>
                <p:spPr bwMode="auto">
                  <a:xfrm>
                    <a:off x="29748480" y="20342352"/>
                    <a:ext cx="286512" cy="268224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46200" name="Text Box 120"/>
                  <p:cNvSpPr txBox="1">
                    <a:spLocks noChangeArrowheads="1"/>
                  </p:cNvSpPr>
                  <p:nvPr/>
                </p:nvSpPr>
                <p:spPr bwMode="auto">
                  <a:xfrm rot="16441091">
                    <a:off x="29898070" y="20396883"/>
                    <a:ext cx="117827" cy="9200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eaVert" anchor="ctr"/>
                  <a:lstStyle/>
                  <a:p>
                    <a:pPr algn="ctr" defTabSz="4875213">
                      <a:buFontTx/>
                      <a:buChar char="•"/>
                    </a:pPr>
                    <a:endParaRPr lang="en-US">
                      <a:solidFill>
                        <a:srgbClr val="FFFFFF"/>
                      </a:solidFill>
                      <a:latin typeface="Helvetica" pitchFamily="34" charset="0"/>
                    </a:endParaRPr>
                  </a:p>
                </p:txBody>
              </p:sp>
            </p:grpSp>
          </p:grpSp>
          <p:grpSp>
            <p:nvGrpSpPr>
              <p:cNvPr id="46201" name="Group 432"/>
              <p:cNvGrpSpPr>
                <a:grpSpLocks/>
              </p:cNvGrpSpPr>
              <p:nvPr/>
            </p:nvGrpSpPr>
            <p:grpSpPr bwMode="auto">
              <a:xfrm>
                <a:off x="3158" y="1158"/>
                <a:ext cx="435" cy="80"/>
                <a:chOff x="2895600" y="4419600"/>
                <a:chExt cx="781955" cy="152400"/>
              </a:xfrm>
            </p:grpSpPr>
            <p:grpSp>
              <p:nvGrpSpPr>
                <p:cNvPr id="264" name="Rectangle 263"/>
                <p:cNvGrpSpPr>
                  <a:grpSpLocks/>
                </p:cNvGrpSpPr>
                <p:nvPr/>
              </p:nvGrpSpPr>
              <p:grpSpPr bwMode="auto">
                <a:xfrm>
                  <a:off x="3042980" y="4415570"/>
                  <a:ext cx="639503" cy="153751"/>
                  <a:chOff x="30028896" y="20336256"/>
                  <a:chExt cx="1158240" cy="237744"/>
                </a:xfrm>
              </p:grpSpPr>
              <p:pic>
                <p:nvPicPr>
                  <p:cNvPr id="46203" name="Rectangle 263"/>
                  <p:cNvPicPr>
                    <a:picLocks noChangeArrowheads="1"/>
                  </p:cNvPicPr>
                  <p:nvPr/>
                </p:nvPicPr>
                <p:blipFill>
                  <a:blip r:embed="rId22" cstate="print"/>
                  <a:srcRect/>
                  <a:stretch>
                    <a:fillRect/>
                  </a:stretch>
                </p:blipFill>
                <p:spPr bwMode="auto">
                  <a:xfrm>
                    <a:off x="30028896" y="20336256"/>
                    <a:ext cx="1158240" cy="237744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46204" name="Text Box 124"/>
                  <p:cNvSpPr txBox="1">
                    <a:spLocks noChangeArrowheads="1"/>
                  </p:cNvSpPr>
                  <p:nvPr/>
                </p:nvSpPr>
                <p:spPr bwMode="auto">
                  <a:xfrm rot="10800000">
                    <a:off x="30037988" y="20342487"/>
                    <a:ext cx="1140222" cy="227469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10800000" anchor="ctr"/>
                  <a:lstStyle/>
                  <a:p>
                    <a:pPr algn="ctr" defTabSz="4875213">
                      <a:buFontTx/>
                      <a:buChar char="•"/>
                    </a:pPr>
                    <a:endParaRPr lang="en-US">
                      <a:solidFill>
                        <a:srgbClr val="FFFFFF"/>
                      </a:solidFill>
                      <a:latin typeface="Helvetica" pitchFamily="34" charset="0"/>
                    </a:endParaRPr>
                  </a:p>
                </p:txBody>
              </p:sp>
            </p:grpSp>
            <p:grpSp>
              <p:nvGrpSpPr>
                <p:cNvPr id="265" name="Right Triangle 264"/>
                <p:cNvGrpSpPr>
                  <a:grpSpLocks/>
                </p:cNvGrpSpPr>
                <p:nvPr/>
              </p:nvGrpSpPr>
              <p:grpSpPr bwMode="auto">
                <a:xfrm>
                  <a:off x="2891519" y="4415570"/>
                  <a:ext cx="158193" cy="161636"/>
                  <a:chOff x="29754576" y="20336256"/>
                  <a:chExt cx="286512" cy="249936"/>
                </a:xfrm>
              </p:grpSpPr>
              <p:pic>
                <p:nvPicPr>
                  <p:cNvPr id="46206" name="Right Triangle 264"/>
                  <p:cNvPicPr>
                    <a:picLocks noChangeArrowheads="1"/>
                  </p:cNvPicPr>
                  <p:nvPr/>
                </p:nvPicPr>
                <p:blipFill>
                  <a:blip r:embed="rId23" cstate="print"/>
                  <a:srcRect/>
                  <a:stretch>
                    <a:fillRect/>
                  </a:stretch>
                </p:blipFill>
                <p:spPr bwMode="auto">
                  <a:xfrm>
                    <a:off x="29754576" y="20336256"/>
                    <a:ext cx="286512" cy="249936"/>
                  </a:xfrm>
                  <a:prstGeom prst="rect">
                    <a:avLst/>
                  </a:prstGeom>
                  <a:noFill/>
                </p:spPr>
              </p:pic>
              <p:sp>
                <p:nvSpPr>
                  <p:cNvPr id="46207" name="Text Box 127"/>
                  <p:cNvSpPr txBox="1">
                    <a:spLocks noChangeArrowheads="1"/>
                  </p:cNvSpPr>
                  <p:nvPr/>
                </p:nvSpPr>
                <p:spPr bwMode="auto">
                  <a:xfrm rot="16200000">
                    <a:off x="29910070" y="20375035"/>
                    <a:ext cx="117827" cy="92006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vert="eaVert" anchor="ctr"/>
                  <a:lstStyle/>
                  <a:p>
                    <a:pPr algn="ctr" defTabSz="4875213">
                      <a:buFontTx/>
                      <a:buChar char="•"/>
                    </a:pPr>
                    <a:endParaRPr lang="en-US">
                      <a:solidFill>
                        <a:srgbClr val="FFFFFF"/>
                      </a:solidFill>
                      <a:latin typeface="Helvetica" pitchFamily="34" charset="0"/>
                    </a:endParaRPr>
                  </a:p>
                </p:txBody>
              </p:sp>
            </p:grpSp>
          </p:grpSp>
          <p:sp>
            <p:nvSpPr>
              <p:cNvPr id="232" name="Rectangle 45"/>
              <p:cNvSpPr>
                <a:spLocks noChangeArrowheads="1"/>
              </p:cNvSpPr>
              <p:nvPr/>
            </p:nvSpPr>
            <p:spPr bwMode="auto">
              <a:xfrm rot="-8124816">
                <a:off x="3104" y="1201"/>
                <a:ext cx="180" cy="24"/>
              </a:xfrm>
              <a:prstGeom prst="rect">
                <a:avLst/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>
                  <a:buFontTx/>
                  <a:buChar char="•"/>
                </a:pPr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33" name="Rectangle 232"/>
              <p:cNvSpPr>
                <a:spLocks noChangeArrowheads="1"/>
              </p:cNvSpPr>
              <p:nvPr/>
            </p:nvSpPr>
            <p:spPr bwMode="auto">
              <a:xfrm rot="10800000">
                <a:off x="4042" y="1409"/>
                <a:ext cx="120" cy="23"/>
              </a:xfrm>
              <a:prstGeom prst="rect">
                <a:avLst/>
              </a:prstGeom>
              <a:solidFill>
                <a:srgbClr val="595959"/>
              </a:solidFill>
              <a:ln w="25400" algn="ctr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>
                  <a:buFontTx/>
                  <a:buChar char="•"/>
                </a:pPr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234" name="Oval 233"/>
              <p:cNvSpPr/>
              <p:nvPr/>
            </p:nvSpPr>
            <p:spPr>
              <a:xfrm>
                <a:off x="3577" y="1113"/>
                <a:ext cx="42" cy="176"/>
              </a:xfrm>
              <a:prstGeom prst="ellipse">
                <a:avLst/>
              </a:prstGeom>
              <a:gradFill flip="none" rotWithShape="1">
                <a:gsLst>
                  <a:gs pos="0">
                    <a:schemeClr val="accent1">
                      <a:tint val="66000"/>
                      <a:satMod val="160000"/>
                      <a:alpha val="80000"/>
                    </a:schemeClr>
                  </a:gs>
                  <a:gs pos="50000">
                    <a:schemeClr val="accent1">
                      <a:alpha val="68000"/>
                    </a:schemeClr>
                  </a:gs>
                  <a:gs pos="100000">
                    <a:schemeClr val="accent1">
                      <a:tint val="23500"/>
                      <a:satMod val="160000"/>
                      <a:alpha val="8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>
                  <a:buFontTx/>
                  <a:buChar char="•"/>
                </a:pPr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46214" name="TextBox 236"/>
            <p:cNvSpPr txBox="1">
              <a:spLocks noChangeArrowheads="1"/>
            </p:cNvSpPr>
            <p:nvPr/>
          </p:nvSpPr>
          <p:spPr bwMode="auto">
            <a:xfrm>
              <a:off x="2355" y="2973"/>
              <a:ext cx="37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>
                <a:buFontTx/>
                <a:buChar char="•"/>
              </a:pPr>
              <a:r>
                <a:rPr lang="en-US">
                  <a:latin typeface="Helvetica" pitchFamily="34" charset="0"/>
                </a:rPr>
                <a:t>Rod</a:t>
              </a:r>
            </a:p>
          </p:txBody>
        </p:sp>
        <p:sp>
          <p:nvSpPr>
            <p:cNvPr id="46215" name="TextBox 243"/>
            <p:cNvSpPr txBox="1">
              <a:spLocks noChangeArrowheads="1"/>
            </p:cNvSpPr>
            <p:nvPr/>
          </p:nvSpPr>
          <p:spPr bwMode="auto">
            <a:xfrm>
              <a:off x="2153" y="2976"/>
              <a:ext cx="304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>
                <a:buFontTx/>
                <a:buChar char="•"/>
              </a:pPr>
              <a:r>
                <a:rPr lang="en-US">
                  <a:latin typeface="Helvetica" pitchFamily="34" charset="0"/>
                </a:rPr>
                <a:t>FR</a:t>
              </a:r>
            </a:p>
          </p:txBody>
        </p:sp>
        <p:sp>
          <p:nvSpPr>
            <p:cNvPr id="46216" name="TextBox 248"/>
            <p:cNvSpPr txBox="1">
              <a:spLocks noChangeArrowheads="1"/>
            </p:cNvSpPr>
            <p:nvPr/>
          </p:nvSpPr>
          <p:spPr bwMode="auto">
            <a:xfrm>
              <a:off x="96" y="2928"/>
              <a:ext cx="1008" cy="3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defTabSz="4875213"/>
              <a:r>
                <a:rPr lang="en-US" dirty="0">
                  <a:latin typeface="Helvetica" pitchFamily="34" charset="0"/>
                </a:rPr>
                <a:t>Radial Group Delay lens</a:t>
              </a:r>
            </a:p>
          </p:txBody>
        </p:sp>
      </p:grpSp>
      <p:sp>
        <p:nvSpPr>
          <p:cNvPr id="46219" name="Text Box 139"/>
          <p:cNvSpPr txBox="1">
            <a:spLocks noChangeArrowheads="1"/>
          </p:cNvSpPr>
          <p:nvPr/>
        </p:nvSpPr>
        <p:spPr bwMode="auto">
          <a:xfrm>
            <a:off x="6858000" y="1143000"/>
            <a:ext cx="19812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>
              <a:buFontTx/>
              <a:buChar char="•"/>
            </a:pPr>
            <a:r>
              <a:rPr lang="en-US" dirty="0"/>
              <a:t>up to 27 J achieved,</a:t>
            </a:r>
          </a:p>
          <a:p>
            <a:pPr>
              <a:buFontTx/>
              <a:buChar char="•"/>
            </a:pPr>
            <a:r>
              <a:rPr lang="en-US" dirty="0"/>
              <a:t>15-18 J goal for compression and low  B-integral</a:t>
            </a:r>
          </a:p>
        </p:txBody>
      </p:sp>
      <p:pic>
        <p:nvPicPr>
          <p:cNvPr id="3074" name="Picture 2" descr="D:\Pettawatt161.jpg"/>
          <p:cNvPicPr>
            <a:picLocks noChangeAspect="1" noChangeArrowheads="1"/>
          </p:cNvPicPr>
          <p:nvPr/>
        </p:nvPicPr>
        <p:blipFill>
          <a:blip r:embed="rId24" cstate="print"/>
          <a:srcRect/>
          <a:stretch>
            <a:fillRect/>
          </a:stretch>
        </p:blipFill>
        <p:spPr bwMode="auto">
          <a:xfrm>
            <a:off x="4598782" y="3581400"/>
            <a:ext cx="4545218" cy="3017520"/>
          </a:xfrm>
          <a:prstGeom prst="rect">
            <a:avLst/>
          </a:prstGeom>
          <a:noFill/>
        </p:spPr>
      </p:pic>
      <p:sp>
        <p:nvSpPr>
          <p:cNvPr id="104" name="TextBox 248"/>
          <p:cNvSpPr txBox="1">
            <a:spLocks noChangeArrowheads="1"/>
          </p:cNvSpPr>
          <p:nvPr/>
        </p:nvSpPr>
        <p:spPr bwMode="auto">
          <a:xfrm>
            <a:off x="4343400" y="3048000"/>
            <a:ext cx="2286000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4875213"/>
            <a:r>
              <a:rPr lang="en-US" dirty="0" smtClean="0">
                <a:latin typeface="Helvetica" pitchFamily="34" charset="0"/>
              </a:rPr>
              <a:t>Deformable mirror</a:t>
            </a:r>
            <a:endParaRPr lang="en-US" dirty="0">
              <a:latin typeface="Helvetica" pitchFamily="34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1"/>
          <p:cNvSpPr>
            <a:spLocks noGrp="1"/>
          </p:cNvSpPr>
          <p:nvPr>
            <p:ph type="title" idx="4294967295"/>
          </p:nvPr>
        </p:nvSpPr>
        <p:spPr>
          <a:xfrm>
            <a:off x="381000" y="228600"/>
            <a:ext cx="6934200" cy="715963"/>
          </a:xfrm>
        </p:spPr>
        <p:txBody>
          <a:bodyPr/>
          <a:lstStyle/>
          <a:p>
            <a:r>
              <a:rPr lang="en-US"/>
              <a:t>The final amplifier use two Nova amplifiers with phosphate Nd:glass disks</a:t>
            </a:r>
          </a:p>
        </p:txBody>
      </p:sp>
      <p:pic>
        <p:nvPicPr>
          <p:cNvPr id="20485" name="Picture 5" descr="C:\Users\Gaul\Desktop\temp\2008-01 (Jan)\TPW Jan08 (64).JPG"/>
          <p:cNvPicPr>
            <a:picLocks noChangeAspect="1" noChangeArrowheads="1"/>
          </p:cNvPicPr>
          <p:nvPr/>
        </p:nvPicPr>
        <p:blipFill>
          <a:blip r:embed="rId2" cstate="print"/>
          <a:srcRect t="28751" b="30000"/>
          <a:stretch>
            <a:fillRect/>
          </a:stretch>
        </p:blipFill>
        <p:spPr bwMode="auto">
          <a:xfrm>
            <a:off x="122238" y="4121150"/>
            <a:ext cx="8869362" cy="2432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0577" name="Group 97"/>
          <p:cNvGrpSpPr>
            <a:grpSpLocks/>
          </p:cNvGrpSpPr>
          <p:nvPr/>
        </p:nvGrpSpPr>
        <p:grpSpPr bwMode="auto">
          <a:xfrm>
            <a:off x="304800" y="1371600"/>
            <a:ext cx="5372100" cy="1870075"/>
            <a:chOff x="312" y="1056"/>
            <a:chExt cx="3019" cy="938"/>
          </a:xfrm>
        </p:grpSpPr>
        <p:sp>
          <p:nvSpPr>
            <p:cNvPr id="50" name="Rectangle 49"/>
            <p:cNvSpPr/>
            <p:nvPr/>
          </p:nvSpPr>
          <p:spPr>
            <a:xfrm rot="21447905">
              <a:off x="318" y="1573"/>
              <a:ext cx="911" cy="179"/>
            </a:xfrm>
            <a:prstGeom prst="rect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51" name="Isosceles Triangle 50"/>
            <p:cNvGrpSpPr>
              <a:grpSpLocks/>
            </p:cNvGrpSpPr>
            <p:nvPr/>
          </p:nvGrpSpPr>
          <p:grpSpPr bwMode="auto">
            <a:xfrm>
              <a:off x="1226" y="1559"/>
              <a:ext cx="871" cy="182"/>
              <a:chOff x="28974288" y="22110192"/>
              <a:chExt cx="2834640" cy="542544"/>
            </a:xfrm>
          </p:grpSpPr>
          <p:pic>
            <p:nvPicPr>
              <p:cNvPr id="20495" name="Isosceles Triangle 50"/>
              <p:cNvPicPr>
                <a:picLocks noChangeArrowheads="1"/>
              </p:cNvPicPr>
              <p:nvPr/>
            </p:nvPicPr>
            <p:blipFill>
              <a:blip r:embed="rId3" cstate="print"/>
              <a:srcRect/>
              <a:stretch>
                <a:fillRect/>
              </a:stretch>
            </p:blipFill>
            <p:spPr bwMode="auto">
              <a:xfrm>
                <a:off x="28974288" y="22110192"/>
                <a:ext cx="2834640" cy="542544"/>
              </a:xfrm>
              <a:prstGeom prst="rect">
                <a:avLst/>
              </a:prstGeom>
              <a:noFill/>
            </p:spPr>
          </p:pic>
          <p:sp>
            <p:nvSpPr>
              <p:cNvPr id="20496" name="Text Box 16"/>
              <p:cNvSpPr txBox="1">
                <a:spLocks noChangeArrowheads="1"/>
              </p:cNvSpPr>
              <p:nvPr/>
            </p:nvSpPr>
            <p:spPr bwMode="auto">
              <a:xfrm rot="5400000">
                <a:off x="29554412" y="21677786"/>
                <a:ext cx="266126" cy="1411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52" name="Rectangle 51"/>
            <p:cNvSpPr/>
            <p:nvPr/>
          </p:nvSpPr>
          <p:spPr>
            <a:xfrm flipH="1">
              <a:off x="2946" y="1616"/>
              <a:ext cx="384" cy="178"/>
            </a:xfrm>
            <a:prstGeom prst="rect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53" name="Isosceles Triangle 52"/>
            <p:cNvGrpSpPr>
              <a:grpSpLocks/>
            </p:cNvGrpSpPr>
            <p:nvPr/>
          </p:nvGrpSpPr>
          <p:grpSpPr bwMode="auto">
            <a:xfrm>
              <a:off x="2095" y="1613"/>
              <a:ext cx="858" cy="181"/>
              <a:chOff x="31802832" y="22268688"/>
              <a:chExt cx="2791968" cy="542544"/>
            </a:xfrm>
          </p:grpSpPr>
          <p:pic>
            <p:nvPicPr>
              <p:cNvPr id="20501" name="Isosceles Triangle 52"/>
              <p:cNvPicPr>
                <a:picLocks noChangeArrowheads="1"/>
              </p:cNvPicPr>
              <p:nvPr/>
            </p:nvPicPr>
            <p:blipFill>
              <a:blip r:embed="rId4" cstate="print"/>
              <a:srcRect/>
              <a:stretch>
                <a:fillRect/>
              </a:stretch>
            </p:blipFill>
            <p:spPr bwMode="auto">
              <a:xfrm>
                <a:off x="31802832" y="22268688"/>
                <a:ext cx="2791968" cy="542544"/>
              </a:xfrm>
              <a:prstGeom prst="rect">
                <a:avLst/>
              </a:prstGeom>
              <a:noFill/>
            </p:spPr>
          </p:pic>
          <p:sp>
            <p:nvSpPr>
              <p:cNvPr id="20502" name="Text Box 22"/>
              <p:cNvSpPr txBox="1">
                <a:spLocks noChangeArrowheads="1"/>
              </p:cNvSpPr>
              <p:nvPr/>
            </p:nvSpPr>
            <p:spPr bwMode="auto">
              <a:xfrm rot="16200000">
                <a:off x="33757921" y="21845226"/>
                <a:ext cx="266126" cy="138969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55" name="Rectangle 54"/>
            <p:cNvGrpSpPr>
              <a:grpSpLocks/>
            </p:cNvGrpSpPr>
            <p:nvPr/>
          </p:nvGrpSpPr>
          <p:grpSpPr bwMode="auto">
            <a:xfrm>
              <a:off x="323" y="1588"/>
              <a:ext cx="920" cy="211"/>
              <a:chOff x="26036016" y="22195536"/>
              <a:chExt cx="2993136" cy="627888"/>
            </a:xfrm>
          </p:grpSpPr>
          <p:pic>
            <p:nvPicPr>
              <p:cNvPr id="20504" name="Rectangle 54"/>
              <p:cNvPicPr>
                <a:picLocks noChangeArrowheads="1"/>
              </p:cNvPicPr>
              <p:nvPr/>
            </p:nvPicPr>
            <p:blipFill>
              <a:blip r:embed="rId5" cstate="print"/>
              <a:srcRect/>
              <a:stretch>
                <a:fillRect/>
              </a:stretch>
            </p:blipFill>
            <p:spPr bwMode="auto">
              <a:xfrm>
                <a:off x="26036016" y="22195536"/>
                <a:ext cx="2993136" cy="627888"/>
              </a:xfrm>
              <a:prstGeom prst="rect">
                <a:avLst/>
              </a:prstGeom>
              <a:noFill/>
            </p:spPr>
          </p:pic>
          <p:sp>
            <p:nvSpPr>
              <p:cNvPr id="20505" name="Text Box 25"/>
              <p:cNvSpPr txBox="1">
                <a:spLocks noChangeArrowheads="1"/>
              </p:cNvSpPr>
              <p:nvPr/>
            </p:nvSpPr>
            <p:spPr bwMode="auto">
              <a:xfrm rot="10952095">
                <a:off x="26050306" y="22266295"/>
                <a:ext cx="2963280" cy="4863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56" name="Isosceles Triangle 55"/>
            <p:cNvGrpSpPr>
              <a:grpSpLocks/>
            </p:cNvGrpSpPr>
            <p:nvPr/>
          </p:nvGrpSpPr>
          <p:grpSpPr bwMode="auto">
            <a:xfrm>
              <a:off x="1235" y="1620"/>
              <a:ext cx="871" cy="169"/>
              <a:chOff x="29004768" y="22293072"/>
              <a:chExt cx="2834640" cy="499872"/>
            </a:xfrm>
          </p:grpSpPr>
          <p:pic>
            <p:nvPicPr>
              <p:cNvPr id="20507" name="Isosceles Triangle 55"/>
              <p:cNvPicPr>
                <a:picLocks noChangeArrowheads="1"/>
              </p:cNvPicPr>
              <p:nvPr/>
            </p:nvPicPr>
            <p:blipFill>
              <a:blip r:embed="rId6" cstate="print"/>
              <a:srcRect/>
              <a:stretch>
                <a:fillRect/>
              </a:stretch>
            </p:blipFill>
            <p:spPr bwMode="auto">
              <a:xfrm>
                <a:off x="29004768" y="22293072"/>
                <a:ext cx="2834640" cy="499872"/>
              </a:xfrm>
              <a:prstGeom prst="rect">
                <a:avLst/>
              </a:prstGeom>
              <a:noFill/>
            </p:spPr>
          </p:pic>
          <p:sp>
            <p:nvSpPr>
              <p:cNvPr id="20508" name="Text Box 28"/>
              <p:cNvSpPr txBox="1">
                <a:spLocks noChangeArrowheads="1"/>
              </p:cNvSpPr>
              <p:nvPr/>
            </p:nvSpPr>
            <p:spPr bwMode="auto">
              <a:xfrm rot="5400000">
                <a:off x="29597556" y="21836007"/>
                <a:ext cx="243157" cy="141108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57" name="Oval 56"/>
            <p:cNvSpPr/>
            <p:nvPr/>
          </p:nvSpPr>
          <p:spPr>
            <a:xfrm>
              <a:off x="2922" y="1504"/>
              <a:ext cx="42" cy="356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58" name="Oval 57"/>
            <p:cNvSpPr/>
            <p:nvPr/>
          </p:nvSpPr>
          <p:spPr>
            <a:xfrm>
              <a:off x="1208" y="1473"/>
              <a:ext cx="43" cy="397"/>
            </a:xfrm>
            <a:prstGeom prst="ellipse">
              <a:avLst/>
            </a:prstGeom>
            <a:gradFill flip="none" rotWithShape="1">
              <a:gsLst>
                <a:gs pos="0">
                  <a:schemeClr val="accent1">
                    <a:tint val="66000"/>
                    <a:satMod val="160000"/>
                    <a:alpha val="80000"/>
                  </a:schemeClr>
                </a:gs>
                <a:gs pos="50000">
                  <a:schemeClr val="accent1">
                    <a:alpha val="68000"/>
                  </a:schemeClr>
                </a:gs>
                <a:gs pos="100000">
                  <a:schemeClr val="accent1">
                    <a:tint val="23500"/>
                    <a:satMod val="160000"/>
                    <a:alpha val="8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60" name="Rectangle 59"/>
            <p:cNvSpPr>
              <a:spLocks noChangeArrowheads="1"/>
            </p:cNvSpPr>
            <p:nvPr/>
          </p:nvSpPr>
          <p:spPr bwMode="auto">
            <a:xfrm rot="-4666700">
              <a:off x="322" y="1620"/>
              <a:ext cx="369" cy="53"/>
            </a:xfrm>
            <a:prstGeom prst="rect">
              <a:avLst/>
            </a:prstGeom>
            <a:solidFill>
              <a:srgbClr val="CC66FF">
                <a:alpha val="59999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61" name="Rectangle 60"/>
            <p:cNvSpPr>
              <a:spLocks noChangeArrowheads="1"/>
            </p:cNvSpPr>
            <p:nvPr/>
          </p:nvSpPr>
          <p:spPr bwMode="auto">
            <a:xfrm rot="-4666700">
              <a:off x="710" y="1618"/>
              <a:ext cx="369" cy="53"/>
            </a:xfrm>
            <a:prstGeom prst="rect">
              <a:avLst/>
            </a:prstGeom>
            <a:solidFill>
              <a:srgbClr val="CC66FF">
                <a:alpha val="59999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62" name="Rectangle 61"/>
            <p:cNvSpPr>
              <a:spLocks noChangeArrowheads="1"/>
            </p:cNvSpPr>
            <p:nvPr/>
          </p:nvSpPr>
          <p:spPr bwMode="auto">
            <a:xfrm rot="-6439270">
              <a:off x="478" y="1612"/>
              <a:ext cx="369" cy="54"/>
            </a:xfrm>
            <a:prstGeom prst="rect">
              <a:avLst/>
            </a:prstGeom>
            <a:solidFill>
              <a:srgbClr val="CC66FF">
                <a:alpha val="59999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63" name="Rectangle 62"/>
            <p:cNvSpPr>
              <a:spLocks noChangeArrowheads="1"/>
            </p:cNvSpPr>
            <p:nvPr/>
          </p:nvSpPr>
          <p:spPr bwMode="auto">
            <a:xfrm rot="-6439270">
              <a:off x="873" y="1614"/>
              <a:ext cx="370" cy="54"/>
            </a:xfrm>
            <a:prstGeom prst="rect">
              <a:avLst/>
            </a:prstGeom>
            <a:solidFill>
              <a:srgbClr val="CC66FF">
                <a:alpha val="59999"/>
              </a:srgbClr>
            </a:solidFill>
            <a:ln w="25400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81" name="Right Triangle 80"/>
            <p:cNvSpPr/>
            <p:nvPr/>
          </p:nvSpPr>
          <p:spPr>
            <a:xfrm flipH="1">
              <a:off x="2310" y="1355"/>
              <a:ext cx="86" cy="78"/>
            </a:xfrm>
            <a:prstGeom prst="rtTriangle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42" name="Rectangle 141"/>
            <p:cNvSpPr>
              <a:spLocks noChangeArrowheads="1"/>
            </p:cNvSpPr>
            <p:nvPr/>
          </p:nvSpPr>
          <p:spPr bwMode="auto">
            <a:xfrm rot="16200000" flipV="1">
              <a:off x="221" y="1667"/>
              <a:ext cx="220" cy="25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20523" name="Group 865"/>
            <p:cNvGrpSpPr>
              <a:grpSpLocks/>
            </p:cNvGrpSpPr>
            <p:nvPr/>
          </p:nvGrpSpPr>
          <p:grpSpPr bwMode="auto">
            <a:xfrm>
              <a:off x="2565" y="1307"/>
              <a:ext cx="382" cy="158"/>
              <a:chOff x="1600201" y="1066800"/>
              <a:chExt cx="1371599" cy="533400"/>
            </a:xfrm>
          </p:grpSpPr>
          <p:grpSp>
            <p:nvGrpSpPr>
              <p:cNvPr id="20524" name="Group 134"/>
              <p:cNvGrpSpPr>
                <a:grpSpLocks/>
              </p:cNvGrpSpPr>
              <p:nvPr/>
            </p:nvGrpSpPr>
            <p:grpSpPr bwMode="auto">
              <a:xfrm>
                <a:off x="2590800" y="1143000"/>
                <a:ext cx="381000" cy="381000"/>
                <a:chOff x="1295400" y="1295400"/>
                <a:chExt cx="381000" cy="381000"/>
              </a:xfrm>
            </p:grpSpPr>
            <p:sp>
              <p:nvSpPr>
                <p:cNvPr id="402" name="Rectangle 401"/>
                <p:cNvSpPr/>
                <p:nvPr/>
              </p:nvSpPr>
              <p:spPr>
                <a:xfrm>
                  <a:off x="1296574" y="1293873"/>
                  <a:ext cx="381192" cy="384405"/>
                </a:xfrm>
                <a:prstGeom prst="rect">
                  <a:avLst/>
                </a:prstGeom>
                <a:solidFill>
                  <a:schemeClr val="tx2">
                    <a:lumMod val="60000"/>
                    <a:lumOff val="40000"/>
                    <a:alpha val="6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defTabSz="4875213"/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  <p:cxnSp>
              <p:nvCxnSpPr>
                <p:cNvPr id="403" name="Straight Connector 402"/>
                <p:cNvCxnSpPr/>
                <p:nvPr/>
              </p:nvCxnSpPr>
              <p:spPr>
                <a:xfrm rot="16200000" flipH="1">
                  <a:off x="1294968" y="1295479"/>
                  <a:ext cx="384405" cy="381192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20527" name="Group 135"/>
              <p:cNvGrpSpPr>
                <a:grpSpLocks/>
              </p:cNvGrpSpPr>
              <p:nvPr/>
            </p:nvGrpSpPr>
            <p:grpSpPr bwMode="auto">
              <a:xfrm rot="-5400000">
                <a:off x="1600201" y="1143001"/>
                <a:ext cx="381001" cy="381001"/>
                <a:chOff x="1295399" y="1295400"/>
                <a:chExt cx="381001" cy="381001"/>
              </a:xfrm>
            </p:grpSpPr>
            <p:sp>
              <p:nvSpPr>
                <p:cNvPr id="400" name="Rectangle 399"/>
                <p:cNvSpPr>
                  <a:spLocks noChangeArrowheads="1"/>
                </p:cNvSpPr>
                <p:nvPr/>
              </p:nvSpPr>
              <p:spPr bwMode="auto">
                <a:xfrm>
                  <a:off x="1295400" y="1295400"/>
                  <a:ext cx="381000" cy="381000"/>
                </a:xfrm>
                <a:prstGeom prst="rect">
                  <a:avLst/>
                </a:prstGeom>
                <a:solidFill>
                  <a:srgbClr val="558ED5">
                    <a:alpha val="59999"/>
                  </a:srgbClr>
                </a:solidFill>
                <a:ln w="25400" algn="ctr">
                  <a:noFill/>
                  <a:miter lim="800000"/>
                  <a:headEnd/>
                  <a:tailEnd/>
                </a:ln>
              </p:spPr>
              <p:txBody>
                <a:bodyPr vert="eaVert" anchor="ctr"/>
                <a:lstStyle/>
                <a:p>
                  <a:pPr algn="ctr" defTabSz="4875213"/>
                  <a:endParaRPr lang="en-US">
                    <a:solidFill>
                      <a:srgbClr val="FFFFFF"/>
                    </a:solidFill>
                    <a:latin typeface="Helvetica" pitchFamily="34" charset="0"/>
                  </a:endParaRPr>
                </a:p>
              </p:txBody>
            </p:sp>
            <p:cxnSp>
              <p:nvCxnSpPr>
                <p:cNvPr id="401" name="Straight Connector 153"/>
                <p:cNvCxnSpPr/>
                <p:nvPr/>
              </p:nvCxnSpPr>
              <p:spPr>
                <a:xfrm rot="5400000" flipV="1">
                  <a:off x="1295131" y="1292546"/>
                  <a:ext cx="381191" cy="384405"/>
                </a:xfrm>
                <a:prstGeom prst="line">
                  <a:avLst/>
                </a:prstGeom>
                <a:ln w="12700"/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98" name="Rectangle 397"/>
              <p:cNvSpPr/>
              <p:nvPr/>
            </p:nvSpPr>
            <p:spPr>
              <a:xfrm>
                <a:off x="2057024" y="1066204"/>
                <a:ext cx="76879" cy="53494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  <p:sp>
            <p:nvSpPr>
              <p:cNvPr id="399" name="Rectangle 398"/>
              <p:cNvSpPr/>
              <p:nvPr/>
            </p:nvSpPr>
            <p:spPr>
              <a:xfrm>
                <a:off x="2210782" y="1066204"/>
                <a:ext cx="304314" cy="534941"/>
              </a:xfrm>
              <a:prstGeom prst="rect">
                <a:avLst/>
              </a:prstGeom>
              <a:solidFill>
                <a:schemeClr val="accent1">
                  <a:lumMod val="60000"/>
                  <a:lumOff val="40000"/>
                  <a:alpha val="40000"/>
                </a:schemeClr>
              </a:solidFill>
              <a:ln w="63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46" name="Rectangle 145"/>
            <p:cNvGrpSpPr>
              <a:grpSpLocks/>
            </p:cNvGrpSpPr>
            <p:nvPr/>
          </p:nvGrpSpPr>
          <p:grpSpPr bwMode="auto">
            <a:xfrm>
              <a:off x="3030" y="1056"/>
              <a:ext cx="87" cy="301"/>
              <a:chOff x="34844736" y="20610576"/>
              <a:chExt cx="286512" cy="896112"/>
            </a:xfrm>
          </p:grpSpPr>
          <p:pic>
            <p:nvPicPr>
              <p:cNvPr id="20533" name="Rectangle 145"/>
              <p:cNvPicPr>
                <a:picLocks noChangeArrowheads="1"/>
              </p:cNvPicPr>
              <p:nvPr/>
            </p:nvPicPr>
            <p:blipFill>
              <a:blip r:embed="rId7" cstate="print"/>
              <a:srcRect/>
              <a:stretch>
                <a:fillRect/>
              </a:stretch>
            </p:blipFill>
            <p:spPr bwMode="auto">
              <a:xfrm>
                <a:off x="34844736" y="20610576"/>
                <a:ext cx="286512" cy="896112"/>
              </a:xfrm>
              <a:prstGeom prst="rect">
                <a:avLst/>
              </a:prstGeom>
              <a:noFill/>
            </p:spPr>
          </p:pic>
          <p:sp>
            <p:nvSpPr>
              <p:cNvPr id="20534" name="Text Box 54"/>
              <p:cNvSpPr txBox="1">
                <a:spLocks noChangeArrowheads="1"/>
              </p:cNvSpPr>
              <p:nvPr/>
            </p:nvSpPr>
            <p:spPr bwMode="auto">
              <a:xfrm rot="5400000">
                <a:off x="34548244" y="20921676"/>
                <a:ext cx="882114" cy="276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48" name="Right Triangle 147"/>
            <p:cNvGrpSpPr>
              <a:grpSpLocks/>
            </p:cNvGrpSpPr>
            <p:nvPr/>
          </p:nvGrpSpPr>
          <p:grpSpPr bwMode="auto">
            <a:xfrm>
              <a:off x="3030" y="1353"/>
              <a:ext cx="87" cy="83"/>
              <a:chOff x="34844736" y="21494496"/>
              <a:chExt cx="286512" cy="249936"/>
            </a:xfrm>
          </p:grpSpPr>
          <p:pic>
            <p:nvPicPr>
              <p:cNvPr id="20536" name="Right Triangle 147"/>
              <p:cNvPicPr>
                <a:picLocks noChangeArrowheads="1"/>
              </p:cNvPicPr>
              <p:nvPr/>
            </p:nvPicPr>
            <p:blipFill>
              <a:blip r:embed="rId8" cstate="print"/>
              <a:srcRect/>
              <a:stretch>
                <a:fillRect/>
              </a:stretch>
            </p:blipFill>
            <p:spPr bwMode="auto">
              <a:xfrm>
                <a:off x="34844736" y="21494496"/>
                <a:ext cx="286512" cy="249936"/>
              </a:xfrm>
              <a:prstGeom prst="rect">
                <a:avLst/>
              </a:prstGeom>
              <a:noFill/>
            </p:spPr>
          </p:pic>
          <p:sp>
            <p:nvSpPr>
              <p:cNvPr id="20537" name="Text Box 57"/>
              <p:cNvSpPr txBox="1">
                <a:spLocks noChangeArrowheads="1"/>
              </p:cNvSpPr>
              <p:nvPr/>
            </p:nvSpPr>
            <p:spPr bwMode="auto">
              <a:xfrm rot="10800000">
                <a:off x="34874293" y="21520378"/>
                <a:ext cx="138010" cy="78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50" name="Right Triangle 149"/>
            <p:cNvGrpSpPr>
              <a:grpSpLocks/>
            </p:cNvGrpSpPr>
            <p:nvPr/>
          </p:nvGrpSpPr>
          <p:grpSpPr bwMode="auto">
            <a:xfrm>
              <a:off x="3030" y="1353"/>
              <a:ext cx="87" cy="83"/>
              <a:chOff x="34844736" y="21494496"/>
              <a:chExt cx="286512" cy="249936"/>
            </a:xfrm>
          </p:grpSpPr>
          <p:pic>
            <p:nvPicPr>
              <p:cNvPr id="20539" name="Right Triangle 149"/>
              <p:cNvPicPr>
                <a:picLocks noChangeArrowheads="1"/>
              </p:cNvPicPr>
              <p:nvPr/>
            </p:nvPicPr>
            <p:blipFill>
              <a:blip r:embed="rId9" cstate="print"/>
              <a:srcRect/>
              <a:stretch>
                <a:fillRect/>
              </a:stretch>
            </p:blipFill>
            <p:spPr bwMode="auto">
              <a:xfrm>
                <a:off x="34844736" y="21494496"/>
                <a:ext cx="286512" cy="249936"/>
              </a:xfrm>
              <a:prstGeom prst="rect">
                <a:avLst/>
              </a:prstGeom>
              <a:noFill/>
            </p:spPr>
          </p:pic>
          <p:sp>
            <p:nvSpPr>
              <p:cNvPr id="20540" name="Text Box 60"/>
              <p:cNvSpPr txBox="1">
                <a:spLocks noChangeArrowheads="1"/>
              </p:cNvSpPr>
              <p:nvPr/>
            </p:nvSpPr>
            <p:spPr bwMode="auto">
              <a:xfrm rot="10800000">
                <a:off x="34874293" y="21520378"/>
                <a:ext cx="138010" cy="7855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51" name="Rectangle 150"/>
            <p:cNvSpPr/>
            <p:nvPr/>
          </p:nvSpPr>
          <p:spPr>
            <a:xfrm>
              <a:off x="2396" y="1355"/>
              <a:ext cx="635" cy="78"/>
            </a:xfrm>
            <a:prstGeom prst="rect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52" name="Rectangle 151"/>
            <p:cNvSpPr>
              <a:spLocks noChangeArrowheads="1"/>
            </p:cNvSpPr>
            <p:nvPr/>
          </p:nvSpPr>
          <p:spPr bwMode="auto">
            <a:xfrm rot="7995434">
              <a:off x="3018" y="1386"/>
              <a:ext cx="139" cy="25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60" name="Freeform 159"/>
            <p:cNvGrpSpPr>
              <a:grpSpLocks/>
            </p:cNvGrpSpPr>
            <p:nvPr/>
          </p:nvGrpSpPr>
          <p:grpSpPr bwMode="auto">
            <a:xfrm>
              <a:off x="2313" y="1535"/>
              <a:ext cx="87" cy="192"/>
              <a:chOff x="32509968" y="22037040"/>
              <a:chExt cx="286512" cy="573024"/>
            </a:xfrm>
          </p:grpSpPr>
          <p:pic>
            <p:nvPicPr>
              <p:cNvPr id="20546" name="Freeform 159"/>
              <p:cNvPicPr>
                <a:picLocks noChangeArrowheads="1"/>
              </p:cNvPicPr>
              <p:nvPr/>
            </p:nvPicPr>
            <p:blipFill>
              <a:blip r:embed="rId10" cstate="print"/>
              <a:srcRect/>
              <a:stretch>
                <a:fillRect/>
              </a:stretch>
            </p:blipFill>
            <p:spPr bwMode="auto">
              <a:xfrm>
                <a:off x="32509968" y="22037040"/>
                <a:ext cx="286512" cy="573024"/>
              </a:xfrm>
              <a:prstGeom prst="rect">
                <a:avLst/>
              </a:prstGeom>
              <a:noFill/>
            </p:spPr>
          </p:pic>
          <p:sp>
            <p:nvSpPr>
              <p:cNvPr id="20547" name="Text Box 67"/>
              <p:cNvSpPr txBox="1">
                <a:spLocks noChangeArrowheads="1"/>
              </p:cNvSpPr>
              <p:nvPr/>
            </p:nvSpPr>
            <p:spPr bwMode="auto">
              <a:xfrm rot="5400000">
                <a:off x="32369860" y="22185902"/>
                <a:ext cx="563791" cy="276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62" name="Oval 161"/>
            <p:cNvGrpSpPr>
              <a:grpSpLocks/>
            </p:cNvGrpSpPr>
            <p:nvPr/>
          </p:nvGrpSpPr>
          <p:grpSpPr bwMode="auto">
            <a:xfrm>
              <a:off x="2249" y="1510"/>
              <a:ext cx="217" cy="45"/>
              <a:chOff x="32302704" y="21963888"/>
              <a:chExt cx="707136" cy="134112"/>
            </a:xfrm>
          </p:grpSpPr>
          <p:pic>
            <p:nvPicPr>
              <p:cNvPr id="20549" name="Oval 161"/>
              <p:cNvPicPr>
                <a:picLocks noChangeArrowheads="1"/>
              </p:cNvPicPr>
              <p:nvPr/>
            </p:nvPicPr>
            <p:blipFill>
              <a:blip r:embed="rId11" cstate="print"/>
              <a:srcRect/>
              <a:stretch>
                <a:fillRect/>
              </a:stretch>
            </p:blipFill>
            <p:spPr bwMode="auto">
              <a:xfrm>
                <a:off x="32302704" y="21963888"/>
                <a:ext cx="707136" cy="134112"/>
              </a:xfrm>
              <a:prstGeom prst="rect">
                <a:avLst/>
              </a:prstGeom>
              <a:noFill/>
            </p:spPr>
          </p:pic>
          <p:sp>
            <p:nvSpPr>
              <p:cNvPr id="20550" name="Text Box 70"/>
              <p:cNvSpPr txBox="1">
                <a:spLocks noChangeArrowheads="1"/>
              </p:cNvSpPr>
              <p:nvPr/>
            </p:nvSpPr>
            <p:spPr bwMode="auto">
              <a:xfrm rot="5400000">
                <a:off x="32614410" y="21786997"/>
                <a:ext cx="83316" cy="4879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63" name="Isosceles Triangle 162"/>
            <p:cNvGrpSpPr>
              <a:grpSpLocks/>
            </p:cNvGrpSpPr>
            <p:nvPr/>
          </p:nvGrpSpPr>
          <p:grpSpPr bwMode="auto">
            <a:xfrm>
              <a:off x="2058" y="1627"/>
              <a:ext cx="215" cy="43"/>
              <a:chOff x="31680912" y="22311360"/>
              <a:chExt cx="701040" cy="128016"/>
            </a:xfrm>
          </p:grpSpPr>
          <p:pic>
            <p:nvPicPr>
              <p:cNvPr id="20552" name="Isosceles Triangle 162"/>
              <p:cNvPicPr>
                <a:picLocks noChangeArrowheads="1"/>
              </p:cNvPicPr>
              <p:nvPr/>
            </p:nvPicPr>
            <p:blipFill>
              <a:blip r:embed="rId12" cstate="print"/>
              <a:srcRect/>
              <a:stretch>
                <a:fillRect/>
              </a:stretch>
            </p:blipFill>
            <p:spPr bwMode="auto">
              <a:xfrm>
                <a:off x="31680912" y="22311360"/>
                <a:ext cx="701040" cy="128016"/>
              </a:xfrm>
              <a:prstGeom prst="rect">
                <a:avLst/>
              </a:prstGeom>
              <a:noFill/>
            </p:spPr>
          </p:pic>
          <p:sp>
            <p:nvSpPr>
              <p:cNvPr id="20553" name="Text Box 73"/>
              <p:cNvSpPr txBox="1">
                <a:spLocks noChangeArrowheads="1"/>
              </p:cNvSpPr>
              <p:nvPr/>
            </p:nvSpPr>
            <p:spPr bwMode="auto">
              <a:xfrm rot="16200000">
                <a:off x="32173768" y="22204574"/>
                <a:ext cx="58914" cy="3450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67" name="Freeform 166"/>
            <p:cNvGrpSpPr>
              <a:grpSpLocks/>
            </p:cNvGrpSpPr>
            <p:nvPr/>
          </p:nvGrpSpPr>
          <p:grpSpPr bwMode="auto">
            <a:xfrm>
              <a:off x="2206" y="1606"/>
              <a:ext cx="87" cy="226"/>
              <a:chOff x="32162496" y="22250400"/>
              <a:chExt cx="286512" cy="670560"/>
            </a:xfrm>
          </p:grpSpPr>
          <p:pic>
            <p:nvPicPr>
              <p:cNvPr id="20555" name="Freeform 166"/>
              <p:cNvPicPr>
                <a:picLocks noChangeArrowheads="1"/>
              </p:cNvPicPr>
              <p:nvPr/>
            </p:nvPicPr>
            <p:blipFill>
              <a:blip r:embed="rId13" cstate="print"/>
              <a:srcRect/>
              <a:stretch>
                <a:fillRect/>
              </a:stretch>
            </p:blipFill>
            <p:spPr bwMode="auto">
              <a:xfrm>
                <a:off x="32162496" y="22250400"/>
                <a:ext cx="286512" cy="670560"/>
              </a:xfrm>
              <a:prstGeom prst="rect">
                <a:avLst/>
              </a:prstGeom>
              <a:noFill/>
            </p:spPr>
          </p:pic>
          <p:sp>
            <p:nvSpPr>
              <p:cNvPr id="20556" name="Text Box 76"/>
              <p:cNvSpPr txBox="1">
                <a:spLocks noChangeArrowheads="1"/>
              </p:cNvSpPr>
              <p:nvPr/>
            </p:nvSpPr>
            <p:spPr bwMode="auto">
              <a:xfrm rot="5400000">
                <a:off x="31979026" y="22448957"/>
                <a:ext cx="655409" cy="276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68" name="Rectangle 167"/>
            <p:cNvSpPr>
              <a:spLocks noChangeArrowheads="1"/>
            </p:cNvSpPr>
            <p:nvPr/>
          </p:nvSpPr>
          <p:spPr bwMode="auto">
            <a:xfrm rot="-8265708">
              <a:off x="2186" y="1615"/>
              <a:ext cx="124" cy="24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rot="10800000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69" name="Rectangle 168"/>
            <p:cNvSpPr>
              <a:spLocks noChangeArrowheads="1"/>
            </p:cNvSpPr>
            <p:nvPr/>
          </p:nvSpPr>
          <p:spPr bwMode="auto">
            <a:xfrm rot="-3029832">
              <a:off x="2306" y="1699"/>
              <a:ext cx="113" cy="26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70" name="Rectangle 169"/>
            <p:cNvGrpSpPr>
              <a:grpSpLocks/>
            </p:cNvGrpSpPr>
            <p:nvPr/>
          </p:nvGrpSpPr>
          <p:grpSpPr bwMode="auto">
            <a:xfrm>
              <a:off x="2204" y="1817"/>
              <a:ext cx="89" cy="162"/>
              <a:chOff x="32156400" y="22878288"/>
              <a:chExt cx="292608" cy="481584"/>
            </a:xfrm>
          </p:grpSpPr>
          <p:pic>
            <p:nvPicPr>
              <p:cNvPr id="20560" name="Rectangle 169"/>
              <p:cNvPicPr>
                <a:picLocks noChangeArrowheads="1"/>
              </p:cNvPicPr>
              <p:nvPr/>
            </p:nvPicPr>
            <p:blipFill>
              <a:blip r:embed="rId14" cstate="print"/>
              <a:srcRect/>
              <a:stretch>
                <a:fillRect/>
              </a:stretch>
            </p:blipFill>
            <p:spPr bwMode="auto">
              <a:xfrm>
                <a:off x="32156400" y="22878288"/>
                <a:ext cx="292608" cy="481584"/>
              </a:xfrm>
              <a:prstGeom prst="rect">
                <a:avLst/>
              </a:prstGeom>
              <a:noFill/>
            </p:spPr>
          </p:pic>
          <p:sp>
            <p:nvSpPr>
              <p:cNvPr id="20561" name="Text Box 81"/>
              <p:cNvSpPr txBox="1">
                <a:spLocks noChangeArrowheads="1"/>
              </p:cNvSpPr>
              <p:nvPr/>
            </p:nvSpPr>
            <p:spPr bwMode="auto">
              <a:xfrm rot="5400000">
                <a:off x="32066763" y="22982861"/>
                <a:ext cx="471310" cy="276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71" name="Rectangle 170"/>
            <p:cNvSpPr/>
            <p:nvPr/>
          </p:nvSpPr>
          <p:spPr>
            <a:xfrm>
              <a:off x="2177" y="1970"/>
              <a:ext cx="142" cy="24"/>
            </a:xfrm>
            <a:prstGeom prst="rect">
              <a:avLst/>
            </a:pr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grpSp>
          <p:nvGrpSpPr>
            <p:cNvPr id="176" name="Oval 175"/>
            <p:cNvGrpSpPr>
              <a:grpSpLocks/>
            </p:cNvGrpSpPr>
            <p:nvPr/>
          </p:nvGrpSpPr>
          <p:grpSpPr bwMode="auto">
            <a:xfrm>
              <a:off x="2140" y="1799"/>
              <a:ext cx="215" cy="43"/>
              <a:chOff x="31949136" y="22823424"/>
              <a:chExt cx="701040" cy="128016"/>
            </a:xfrm>
          </p:grpSpPr>
          <p:pic>
            <p:nvPicPr>
              <p:cNvPr id="20564" name="Oval 175"/>
              <p:cNvPicPr>
                <a:picLocks noChangeArrowheads="1"/>
              </p:cNvPicPr>
              <p:nvPr/>
            </p:nvPicPr>
            <p:blipFill>
              <a:blip r:embed="rId15" cstate="print"/>
              <a:srcRect/>
              <a:stretch>
                <a:fillRect/>
              </a:stretch>
            </p:blipFill>
            <p:spPr bwMode="auto">
              <a:xfrm>
                <a:off x="31949136" y="22823424"/>
                <a:ext cx="701040" cy="128016"/>
              </a:xfrm>
              <a:prstGeom prst="rect">
                <a:avLst/>
              </a:prstGeom>
              <a:noFill/>
            </p:spPr>
          </p:pic>
          <p:sp>
            <p:nvSpPr>
              <p:cNvPr id="20565" name="Text Box 85"/>
              <p:cNvSpPr txBox="1">
                <a:spLocks noChangeArrowheads="1"/>
              </p:cNvSpPr>
              <p:nvPr/>
            </p:nvSpPr>
            <p:spPr bwMode="auto">
              <a:xfrm rot="5400000">
                <a:off x="32256447" y="22644929"/>
                <a:ext cx="83316" cy="48794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grpSp>
          <p:nvGrpSpPr>
            <p:cNvPr id="177" name="Rectangle 176"/>
            <p:cNvGrpSpPr>
              <a:grpSpLocks/>
            </p:cNvGrpSpPr>
            <p:nvPr/>
          </p:nvGrpSpPr>
          <p:grpSpPr bwMode="auto">
            <a:xfrm>
              <a:off x="2308" y="1433"/>
              <a:ext cx="89" cy="122"/>
              <a:chOff x="32497776" y="21732240"/>
              <a:chExt cx="286512" cy="365760"/>
            </a:xfrm>
          </p:grpSpPr>
          <p:pic>
            <p:nvPicPr>
              <p:cNvPr id="20567" name="Rectangle 176"/>
              <p:cNvPicPr>
                <a:picLocks noChangeArrowheads="1"/>
              </p:cNvPicPr>
              <p:nvPr/>
            </p:nvPicPr>
            <p:blipFill>
              <a:blip r:embed="rId16" cstate="print"/>
              <a:srcRect/>
              <a:stretch>
                <a:fillRect/>
              </a:stretch>
            </p:blipFill>
            <p:spPr bwMode="auto">
              <a:xfrm>
                <a:off x="32497776" y="21732240"/>
                <a:ext cx="286512" cy="365760"/>
              </a:xfrm>
              <a:prstGeom prst="rect">
                <a:avLst/>
              </a:prstGeom>
              <a:noFill/>
            </p:spPr>
          </p:pic>
          <p:sp>
            <p:nvSpPr>
              <p:cNvPr id="20568" name="Text Box 88"/>
              <p:cNvSpPr txBox="1">
                <a:spLocks noChangeArrowheads="1"/>
              </p:cNvSpPr>
              <p:nvPr/>
            </p:nvSpPr>
            <p:spPr bwMode="auto">
              <a:xfrm rot="5400000">
                <a:off x="32466389" y="21775129"/>
                <a:ext cx="353483" cy="276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10800000" vert="eaVert" anchor="ctr"/>
              <a:lstStyle/>
              <a:p>
                <a:pPr algn="ctr" defTabSz="4875213"/>
                <a:endParaRPr lang="en-US">
                  <a:solidFill>
                    <a:srgbClr val="FFFFFF"/>
                  </a:solidFill>
                  <a:latin typeface="Helvetica" pitchFamily="34" charset="0"/>
                </a:endParaRPr>
              </a:p>
            </p:txBody>
          </p:sp>
        </p:grpSp>
        <p:sp>
          <p:nvSpPr>
            <p:cNvPr id="193" name="Rectangle 192"/>
            <p:cNvSpPr>
              <a:spLocks noChangeArrowheads="1"/>
            </p:cNvSpPr>
            <p:nvPr/>
          </p:nvSpPr>
          <p:spPr bwMode="auto">
            <a:xfrm rot="7995434">
              <a:off x="2277" y="1378"/>
              <a:ext cx="136" cy="26"/>
            </a:xfrm>
            <a:prstGeom prst="rect">
              <a:avLst/>
            </a:prstGeom>
            <a:solidFill>
              <a:srgbClr val="595959"/>
            </a:solidFill>
            <a:ln w="25400" algn="ctr">
              <a:noFill/>
              <a:miter lim="800000"/>
              <a:headEnd/>
              <a:tailEnd/>
            </a:ln>
          </p:spPr>
          <p:txBody>
            <a:bodyPr rot="10800000" vert="eaVert"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194" name="Right Triangle 193"/>
            <p:cNvSpPr/>
            <p:nvPr/>
          </p:nvSpPr>
          <p:spPr>
            <a:xfrm flipH="1">
              <a:off x="2310" y="1355"/>
              <a:ext cx="86" cy="78"/>
            </a:xfrm>
            <a:prstGeom prst="rtTriangle">
              <a:avLst/>
            </a:prstGeom>
            <a:gradFill>
              <a:gsLst>
                <a:gs pos="0">
                  <a:srgbClr val="C00000">
                    <a:alpha val="25000"/>
                  </a:srgbClr>
                </a:gs>
                <a:gs pos="50000">
                  <a:srgbClr val="C00000">
                    <a:alpha val="80000"/>
                  </a:srgbClr>
                </a:gs>
                <a:gs pos="100000">
                  <a:srgbClr val="C00000">
                    <a:alpha val="25000"/>
                  </a:srgbClr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4875213"/>
              <a:endParaRPr lang="en-US">
                <a:solidFill>
                  <a:srgbClr val="FFFFFF"/>
                </a:solidFill>
                <a:latin typeface="Helvetica" pitchFamily="34" charset="0"/>
              </a:endParaRPr>
            </a:p>
          </p:txBody>
        </p:sp>
        <p:sp>
          <p:nvSpPr>
            <p:cNvPr id="20574" name="TextBox 237"/>
            <p:cNvSpPr txBox="1">
              <a:spLocks noChangeArrowheads="1"/>
            </p:cNvSpPr>
            <p:nvPr/>
          </p:nvSpPr>
          <p:spPr bwMode="auto">
            <a:xfrm>
              <a:off x="473" y="1288"/>
              <a:ext cx="560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/>
              <a:r>
                <a:rPr lang="en-US">
                  <a:latin typeface="Helvetica" pitchFamily="34" charset="0"/>
                </a:rPr>
                <a:t>Disk Amp</a:t>
              </a:r>
            </a:p>
          </p:txBody>
        </p:sp>
        <p:sp>
          <p:nvSpPr>
            <p:cNvPr id="20575" name="TextBox 242"/>
            <p:cNvSpPr txBox="1">
              <a:spLocks noChangeArrowheads="1"/>
            </p:cNvSpPr>
            <p:nvPr/>
          </p:nvSpPr>
          <p:spPr bwMode="auto">
            <a:xfrm>
              <a:off x="2593" y="1156"/>
              <a:ext cx="276" cy="15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defTabSz="4875213"/>
              <a:r>
                <a:rPr lang="en-US">
                  <a:latin typeface="Helvetica" pitchFamily="34" charset="0"/>
                </a:rPr>
                <a:t>ISO</a:t>
              </a:r>
            </a:p>
          </p:txBody>
        </p:sp>
      </p:grpSp>
      <p:sp>
        <p:nvSpPr>
          <p:cNvPr id="20578" name="Line 98"/>
          <p:cNvSpPr>
            <a:spLocks noChangeShapeType="1"/>
          </p:cNvSpPr>
          <p:nvPr/>
        </p:nvSpPr>
        <p:spPr bwMode="auto">
          <a:xfrm>
            <a:off x="5638800" y="2667000"/>
            <a:ext cx="228600" cy="0"/>
          </a:xfrm>
          <a:prstGeom prst="line">
            <a:avLst/>
          </a:prstGeom>
          <a:noFill/>
          <a:ln w="76200">
            <a:solidFill>
              <a:srgbClr val="CC0066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20579" name="Text Box 99"/>
          <p:cNvSpPr txBox="1">
            <a:spLocks noChangeArrowheads="1"/>
          </p:cNvSpPr>
          <p:nvPr/>
        </p:nvSpPr>
        <p:spPr bwMode="auto">
          <a:xfrm>
            <a:off x="152400" y="3368675"/>
            <a:ext cx="57150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buFontTx/>
              <a:buChar char="•"/>
            </a:pPr>
            <a:r>
              <a:rPr lang="en-US"/>
              <a:t>up to 248 J achieved, with 80% charge voltage</a:t>
            </a:r>
          </a:p>
          <a:p>
            <a:pPr>
              <a:buFontTx/>
              <a:buChar char="•"/>
            </a:pPr>
            <a:r>
              <a:rPr lang="en-US"/>
              <a:t>Energy limited by gratings, not by gain.</a:t>
            </a:r>
          </a:p>
        </p:txBody>
      </p:sp>
      <p:grpSp>
        <p:nvGrpSpPr>
          <p:cNvPr id="79" name="Group 340"/>
          <p:cNvGrpSpPr>
            <a:grpSpLocks/>
          </p:cNvGrpSpPr>
          <p:nvPr/>
        </p:nvGrpSpPr>
        <p:grpSpPr bwMode="auto">
          <a:xfrm>
            <a:off x="6248400" y="1143000"/>
            <a:ext cx="2644775" cy="2895600"/>
            <a:chOff x="48" y="2160"/>
            <a:chExt cx="2002" cy="2160"/>
          </a:xfrm>
        </p:grpSpPr>
        <p:pic>
          <p:nvPicPr>
            <p:cNvPr id="80" name="Picture 18" descr="TPWspectrum"/>
            <p:cNvPicPr>
              <a:picLocks noChangeAspect="1" noChangeArrowheads="1"/>
            </p:cNvPicPr>
            <p:nvPr/>
          </p:nvPicPr>
          <p:blipFill>
            <a:blip r:embed="rId17" cstate="print"/>
            <a:srcRect l="5173" r="10345"/>
            <a:stretch>
              <a:fillRect/>
            </a:stretch>
          </p:blipFill>
          <p:spPr bwMode="auto">
            <a:xfrm>
              <a:off x="48" y="2160"/>
              <a:ext cx="2002" cy="216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2" name="Line 338"/>
            <p:cNvSpPr>
              <a:spLocks noChangeShapeType="1"/>
            </p:cNvSpPr>
            <p:nvPr/>
          </p:nvSpPr>
          <p:spPr bwMode="auto">
            <a:xfrm>
              <a:off x="816" y="3216"/>
              <a:ext cx="816" cy="0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/>
            <a:lstStyle/>
            <a:p>
              <a:endParaRPr lang="en-US"/>
            </a:p>
          </p:txBody>
        </p:sp>
        <p:sp>
          <p:nvSpPr>
            <p:cNvPr id="83" name="Text Box 339"/>
            <p:cNvSpPr txBox="1">
              <a:spLocks noChangeArrowheads="1"/>
            </p:cNvSpPr>
            <p:nvPr/>
          </p:nvSpPr>
          <p:spPr bwMode="auto">
            <a:xfrm>
              <a:off x="1008" y="3216"/>
              <a:ext cx="532" cy="1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>
                  <a:solidFill>
                    <a:srgbClr val="0000FF"/>
                  </a:solidFill>
                </a:rPr>
                <a:t>14.7 nm</a:t>
              </a:r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2" name="Rectangle 4"/>
          <p:cNvSpPr>
            <a:spLocks noGrp="1" noChangeArrowheads="1"/>
          </p:cNvSpPr>
          <p:nvPr>
            <p:ph type="title"/>
          </p:nvPr>
        </p:nvSpPr>
        <p:spPr>
          <a:xfrm>
            <a:off x="304800" y="228600"/>
            <a:ext cx="7537450" cy="715963"/>
          </a:xfrm>
        </p:spPr>
        <p:txBody>
          <a:bodyPr/>
          <a:lstStyle/>
          <a:p>
            <a:r>
              <a:rPr lang="en-US"/>
              <a:t>The compressor is inside a 6x14 ft Aluminum vacuum chamber</a:t>
            </a:r>
          </a:p>
        </p:txBody>
      </p:sp>
      <p:pic>
        <p:nvPicPr>
          <p:cNvPr id="58377" name="Picture 3" descr="C:\Users\Gaul\Documents\Gaul.FUSION86\My Documents\TexasPW\Talks\Pictures and partial talks\CAD Poster Pics\compressor\pics chamber w optics2.jpg"/>
          <p:cNvPicPr>
            <a:picLocks noChangeAspect="1" noChangeArrowheads="1"/>
          </p:cNvPicPr>
          <p:nvPr/>
        </p:nvPicPr>
        <p:blipFill>
          <a:blip r:embed="rId2" cstate="print"/>
          <a:srcRect l="2109" t="9909" r="1527" b="21892"/>
          <a:stretch>
            <a:fillRect/>
          </a:stretch>
        </p:blipFill>
        <p:spPr bwMode="auto">
          <a:xfrm>
            <a:off x="3200400" y="3983038"/>
            <a:ext cx="5943600" cy="2798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8" name="Picture 6" descr="C:\Users\Gaul\Desktop\temp\2008-01 (Jan)\DSC_0181.JPG"/>
          <p:cNvPicPr>
            <a:picLocks noChangeAspect="1" noChangeArrowheads="1"/>
          </p:cNvPicPr>
          <p:nvPr/>
        </p:nvPicPr>
        <p:blipFill>
          <a:blip r:embed="rId3" cstate="print"/>
          <a:srcRect t="17500" r="4636" b="25000"/>
          <a:stretch>
            <a:fillRect/>
          </a:stretch>
        </p:blipFill>
        <p:spPr bwMode="auto">
          <a:xfrm>
            <a:off x="152400" y="1143000"/>
            <a:ext cx="7543800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Date Placeholder 1"/>
          <p:cNvSpPr>
            <a:spLocks noGrp="1"/>
          </p:cNvSpPr>
          <p:nvPr>
            <p:ph type="dt" sz="half" idx="4294967295"/>
          </p:nvPr>
        </p:nvSpPr>
        <p:spPr>
          <a:xfrm>
            <a:off x="0" y="6537325"/>
            <a:ext cx="1676400" cy="396875"/>
          </a:xfrm>
          <a:prstGeom prst="rect">
            <a:avLst/>
          </a:prstGeom>
        </p:spPr>
        <p:txBody>
          <a:bodyPr/>
          <a:lstStyle/>
          <a:p>
            <a:r>
              <a:rPr lang="en-US"/>
              <a:t>October 2008</a:t>
            </a:r>
          </a:p>
          <a:p>
            <a:endParaRPr lang="en-US"/>
          </a:p>
        </p:txBody>
      </p:sp>
      <p:sp>
        <p:nvSpPr>
          <p:cNvPr id="26626" name="Title 1"/>
          <p:cNvSpPr>
            <a:spLocks noGrp="1"/>
          </p:cNvSpPr>
          <p:nvPr>
            <p:ph type="title" idx="4294967295"/>
          </p:nvPr>
        </p:nvSpPr>
        <p:spPr>
          <a:xfrm>
            <a:off x="457200" y="228600"/>
            <a:ext cx="6934200" cy="715963"/>
          </a:xfrm>
        </p:spPr>
        <p:txBody>
          <a:bodyPr/>
          <a:lstStyle/>
          <a:p>
            <a:r>
              <a:rPr lang="en-US"/>
              <a:t>The Compressor has 85% efficiency with MLD (Multi Layer Dielectric) Gratings from LLNL</a:t>
            </a:r>
          </a:p>
        </p:txBody>
      </p:sp>
      <p:pic>
        <p:nvPicPr>
          <p:cNvPr id="26628" name="Picture 2" descr="C:\Users\Gaul\Desktop\Compressor1.jpg"/>
          <p:cNvPicPr>
            <a:picLocks noChangeAspect="1" noChangeArrowheads="1"/>
          </p:cNvPicPr>
          <p:nvPr/>
        </p:nvPicPr>
        <p:blipFill>
          <a:blip r:embed="rId2" cstate="print">
            <a:lum bright="10000" contrast="10000"/>
          </a:blip>
          <a:srcRect b="16280"/>
          <a:stretch>
            <a:fillRect/>
          </a:stretch>
        </p:blipFill>
        <p:spPr bwMode="auto">
          <a:xfrm>
            <a:off x="3733800" y="3352800"/>
            <a:ext cx="5140325" cy="3213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0" name="Text Box 16"/>
          <p:cNvSpPr txBox="1">
            <a:spLocks noChangeArrowheads="1"/>
          </p:cNvSpPr>
          <p:nvPr/>
        </p:nvSpPr>
        <p:spPr bwMode="auto">
          <a:xfrm>
            <a:off x="3581400" y="1066800"/>
            <a:ext cx="5334000" cy="581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en-US" sz="1600"/>
              <a:t>Footprints of beam of both passes overlap partially for efficient use of gratings (</a:t>
            </a:r>
            <a:r>
              <a:rPr lang="en-US"/>
              <a:t>405x805 mm</a:t>
            </a:r>
            <a:r>
              <a:rPr lang="en-US" baseline="30000"/>
              <a:t>2</a:t>
            </a:r>
            <a:r>
              <a:rPr lang="en-US"/>
              <a:t> at 1740 l/mm) </a:t>
            </a:r>
          </a:p>
        </p:txBody>
      </p:sp>
      <p:pic>
        <p:nvPicPr>
          <p:cNvPr id="26641" name="Picture 7" descr="Grating 2"/>
          <p:cNvPicPr>
            <a:picLocks noChangeAspect="1" noChangeArrowheads="1"/>
          </p:cNvPicPr>
          <p:nvPr/>
        </p:nvPicPr>
        <p:blipFill>
          <a:blip r:embed="rId3" cstate="print"/>
          <a:srcRect l="2817" t="9572" b="9073"/>
          <a:stretch>
            <a:fillRect/>
          </a:stretch>
        </p:blipFill>
        <p:spPr bwMode="auto">
          <a:xfrm>
            <a:off x="6324600" y="1693863"/>
            <a:ext cx="2590800" cy="153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6642" name="Picture 11" descr="Grating 1"/>
          <p:cNvPicPr>
            <a:picLocks noChangeAspect="1" noChangeArrowheads="1"/>
          </p:cNvPicPr>
          <p:nvPr/>
        </p:nvPicPr>
        <p:blipFill>
          <a:blip r:embed="rId4" cstate="print"/>
          <a:srcRect t="8611" r="-108" b="17223"/>
          <a:stretch>
            <a:fillRect/>
          </a:stretch>
        </p:blipFill>
        <p:spPr bwMode="auto">
          <a:xfrm>
            <a:off x="3733800" y="1630363"/>
            <a:ext cx="2590800" cy="1566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43" name="Rectangle 25"/>
          <p:cNvSpPr>
            <a:spLocks noChangeArrowheads="1"/>
          </p:cNvSpPr>
          <p:nvPr/>
        </p:nvSpPr>
        <p:spPr bwMode="auto">
          <a:xfrm>
            <a:off x="7100888" y="2971800"/>
            <a:ext cx="20431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200">
                <a:latin typeface="Symbol" pitchFamily="18" charset="2"/>
              </a:rPr>
              <a:t>l</a:t>
            </a:r>
            <a:r>
              <a:rPr lang="en-US" sz="1200">
                <a:latin typeface="Helvetica" pitchFamily="34" charset="0"/>
              </a:rPr>
              <a:t> = 1050,1057,1064nm</a:t>
            </a:r>
          </a:p>
        </p:txBody>
      </p:sp>
      <p:pic>
        <p:nvPicPr>
          <p:cNvPr id="26644" name="Picture 20" descr="tpw 7600c compressor chamber with optics (2 multi-body parts)3"/>
          <p:cNvPicPr>
            <a:picLocks noChangeAspect="1" noChangeArrowheads="1"/>
          </p:cNvPicPr>
          <p:nvPr/>
        </p:nvPicPr>
        <p:blipFill>
          <a:blip r:embed="rId5" cstate="print"/>
          <a:srcRect r="12195"/>
          <a:stretch>
            <a:fillRect/>
          </a:stretch>
        </p:blipFill>
        <p:spPr bwMode="auto">
          <a:xfrm>
            <a:off x="76200" y="3678238"/>
            <a:ext cx="3352800" cy="3103562"/>
          </a:xfrm>
          <a:prstGeom prst="rect">
            <a:avLst/>
          </a:prstGeom>
          <a:noFill/>
        </p:spPr>
      </p:pic>
      <p:grpSp>
        <p:nvGrpSpPr>
          <p:cNvPr id="26722" name="Group 98"/>
          <p:cNvGrpSpPr>
            <a:grpSpLocks/>
          </p:cNvGrpSpPr>
          <p:nvPr/>
        </p:nvGrpSpPr>
        <p:grpSpPr bwMode="auto">
          <a:xfrm>
            <a:off x="228600" y="1143000"/>
            <a:ext cx="2971800" cy="2366963"/>
            <a:chOff x="0" y="765"/>
            <a:chExt cx="1872" cy="1491"/>
          </a:xfrm>
        </p:grpSpPr>
        <p:sp>
          <p:nvSpPr>
            <p:cNvPr id="26648" name="AutoShape 24"/>
            <p:cNvSpPr>
              <a:spLocks noChangeAspect="1" noChangeArrowheads="1" noTextEdit="1"/>
            </p:cNvSpPr>
            <p:nvPr/>
          </p:nvSpPr>
          <p:spPr bwMode="auto">
            <a:xfrm>
              <a:off x="144" y="816"/>
              <a:ext cx="1728" cy="137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0" name="Rectangle 26"/>
            <p:cNvSpPr>
              <a:spLocks noChangeArrowheads="1"/>
            </p:cNvSpPr>
            <p:nvPr/>
          </p:nvSpPr>
          <p:spPr bwMode="auto">
            <a:xfrm>
              <a:off x="364" y="875"/>
              <a:ext cx="1340" cy="116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1" name="Rectangle 27"/>
            <p:cNvSpPr>
              <a:spLocks noChangeArrowheads="1"/>
            </p:cNvSpPr>
            <p:nvPr/>
          </p:nvSpPr>
          <p:spPr bwMode="auto">
            <a:xfrm>
              <a:off x="364" y="875"/>
              <a:ext cx="1340" cy="1160"/>
            </a:xfrm>
            <a:prstGeom prst="rect">
              <a:avLst/>
            </a:prstGeom>
            <a:noFill/>
            <a:ln w="0">
              <a:solidFill>
                <a:srgbClr val="FFFFFF"/>
              </a:solidFill>
              <a:miter lim="800000"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2" name="Freeform 28"/>
            <p:cNvSpPr>
              <a:spLocks/>
            </p:cNvSpPr>
            <p:nvPr/>
          </p:nvSpPr>
          <p:spPr bwMode="auto">
            <a:xfrm>
              <a:off x="335" y="875"/>
              <a:ext cx="1" cy="1160"/>
            </a:xfrm>
            <a:custGeom>
              <a:avLst/>
              <a:gdLst/>
              <a:ahLst/>
              <a:cxnLst>
                <a:cxn ang="0">
                  <a:pos x="0" y="2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70">
                  <a:moveTo>
                    <a:pt x="0" y="2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3" name="Freeform 29"/>
            <p:cNvSpPr>
              <a:spLocks/>
            </p:cNvSpPr>
            <p:nvPr/>
          </p:nvSpPr>
          <p:spPr bwMode="auto">
            <a:xfrm>
              <a:off x="558" y="875"/>
              <a:ext cx="1" cy="1160"/>
            </a:xfrm>
            <a:custGeom>
              <a:avLst/>
              <a:gdLst/>
              <a:ahLst/>
              <a:cxnLst>
                <a:cxn ang="0">
                  <a:pos x="0" y="2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70">
                  <a:moveTo>
                    <a:pt x="0" y="2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4" name="Freeform 30"/>
            <p:cNvSpPr>
              <a:spLocks/>
            </p:cNvSpPr>
            <p:nvPr/>
          </p:nvSpPr>
          <p:spPr bwMode="auto">
            <a:xfrm>
              <a:off x="748" y="875"/>
              <a:ext cx="1" cy="1160"/>
            </a:xfrm>
            <a:custGeom>
              <a:avLst/>
              <a:gdLst/>
              <a:ahLst/>
              <a:cxnLst>
                <a:cxn ang="0">
                  <a:pos x="0" y="2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70">
                  <a:moveTo>
                    <a:pt x="0" y="2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5" name="Freeform 31"/>
            <p:cNvSpPr>
              <a:spLocks/>
            </p:cNvSpPr>
            <p:nvPr/>
          </p:nvSpPr>
          <p:spPr bwMode="auto">
            <a:xfrm>
              <a:off x="938" y="875"/>
              <a:ext cx="1" cy="1160"/>
            </a:xfrm>
            <a:custGeom>
              <a:avLst/>
              <a:gdLst/>
              <a:ahLst/>
              <a:cxnLst>
                <a:cxn ang="0">
                  <a:pos x="0" y="2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70">
                  <a:moveTo>
                    <a:pt x="0" y="2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6" name="Freeform 32"/>
            <p:cNvSpPr>
              <a:spLocks/>
            </p:cNvSpPr>
            <p:nvPr/>
          </p:nvSpPr>
          <p:spPr bwMode="auto">
            <a:xfrm>
              <a:off x="1132" y="875"/>
              <a:ext cx="1" cy="1160"/>
            </a:xfrm>
            <a:custGeom>
              <a:avLst/>
              <a:gdLst/>
              <a:ahLst/>
              <a:cxnLst>
                <a:cxn ang="0">
                  <a:pos x="0" y="2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70">
                  <a:moveTo>
                    <a:pt x="0" y="2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7" name="Freeform 33"/>
            <p:cNvSpPr>
              <a:spLocks/>
            </p:cNvSpPr>
            <p:nvPr/>
          </p:nvSpPr>
          <p:spPr bwMode="auto">
            <a:xfrm>
              <a:off x="1323" y="875"/>
              <a:ext cx="1" cy="1160"/>
            </a:xfrm>
            <a:custGeom>
              <a:avLst/>
              <a:gdLst/>
              <a:ahLst/>
              <a:cxnLst>
                <a:cxn ang="0">
                  <a:pos x="0" y="2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70">
                  <a:moveTo>
                    <a:pt x="0" y="2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8" name="Freeform 34"/>
            <p:cNvSpPr>
              <a:spLocks/>
            </p:cNvSpPr>
            <p:nvPr/>
          </p:nvSpPr>
          <p:spPr bwMode="auto">
            <a:xfrm>
              <a:off x="1513" y="875"/>
              <a:ext cx="1" cy="1160"/>
            </a:xfrm>
            <a:custGeom>
              <a:avLst/>
              <a:gdLst/>
              <a:ahLst/>
              <a:cxnLst>
                <a:cxn ang="0">
                  <a:pos x="0" y="2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70">
                  <a:moveTo>
                    <a:pt x="0" y="2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59" name="Freeform 35"/>
            <p:cNvSpPr>
              <a:spLocks/>
            </p:cNvSpPr>
            <p:nvPr/>
          </p:nvSpPr>
          <p:spPr bwMode="auto">
            <a:xfrm>
              <a:off x="1704" y="875"/>
              <a:ext cx="1" cy="1160"/>
            </a:xfrm>
            <a:custGeom>
              <a:avLst/>
              <a:gdLst/>
              <a:ahLst/>
              <a:cxnLst>
                <a:cxn ang="0">
                  <a:pos x="0" y="270"/>
                </a:cxn>
                <a:cxn ang="0">
                  <a:pos x="0" y="0"/>
                </a:cxn>
                <a:cxn ang="0">
                  <a:pos x="0" y="0"/>
                </a:cxn>
              </a:cxnLst>
              <a:rect l="0" t="0" r="r" b="b"/>
              <a:pathLst>
                <a:path h="270">
                  <a:moveTo>
                    <a:pt x="0" y="270"/>
                  </a:move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0" name="Freeform 36"/>
            <p:cNvSpPr>
              <a:spLocks/>
            </p:cNvSpPr>
            <p:nvPr/>
          </p:nvSpPr>
          <p:spPr bwMode="auto">
            <a:xfrm>
              <a:off x="364" y="2035"/>
              <a:ext cx="13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6" y="0"/>
                </a:cxn>
                <a:cxn ang="0">
                  <a:pos x="366" y="0"/>
                </a:cxn>
              </a:cxnLst>
              <a:rect l="0" t="0" r="r" b="b"/>
              <a:pathLst>
                <a:path w="366">
                  <a:moveTo>
                    <a:pt x="0" y="0"/>
                  </a:moveTo>
                  <a:lnTo>
                    <a:pt x="366" y="0"/>
                  </a:lnTo>
                  <a:lnTo>
                    <a:pt x="3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1" name="Freeform 37"/>
            <p:cNvSpPr>
              <a:spLocks/>
            </p:cNvSpPr>
            <p:nvPr/>
          </p:nvSpPr>
          <p:spPr bwMode="auto">
            <a:xfrm>
              <a:off x="364" y="1803"/>
              <a:ext cx="13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6" y="0"/>
                </a:cxn>
                <a:cxn ang="0">
                  <a:pos x="366" y="0"/>
                </a:cxn>
              </a:cxnLst>
              <a:rect l="0" t="0" r="r" b="b"/>
              <a:pathLst>
                <a:path w="366">
                  <a:moveTo>
                    <a:pt x="0" y="0"/>
                  </a:moveTo>
                  <a:lnTo>
                    <a:pt x="366" y="0"/>
                  </a:lnTo>
                  <a:lnTo>
                    <a:pt x="3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2" name="Freeform 38"/>
            <p:cNvSpPr>
              <a:spLocks/>
            </p:cNvSpPr>
            <p:nvPr/>
          </p:nvSpPr>
          <p:spPr bwMode="auto">
            <a:xfrm>
              <a:off x="364" y="1571"/>
              <a:ext cx="13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6" y="0"/>
                </a:cxn>
                <a:cxn ang="0">
                  <a:pos x="366" y="0"/>
                </a:cxn>
              </a:cxnLst>
              <a:rect l="0" t="0" r="r" b="b"/>
              <a:pathLst>
                <a:path w="366">
                  <a:moveTo>
                    <a:pt x="0" y="0"/>
                  </a:moveTo>
                  <a:lnTo>
                    <a:pt x="366" y="0"/>
                  </a:lnTo>
                  <a:lnTo>
                    <a:pt x="3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3" name="Freeform 39"/>
            <p:cNvSpPr>
              <a:spLocks/>
            </p:cNvSpPr>
            <p:nvPr/>
          </p:nvSpPr>
          <p:spPr bwMode="auto">
            <a:xfrm>
              <a:off x="364" y="1335"/>
              <a:ext cx="13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6" y="0"/>
                </a:cxn>
                <a:cxn ang="0">
                  <a:pos x="366" y="0"/>
                </a:cxn>
              </a:cxnLst>
              <a:rect l="0" t="0" r="r" b="b"/>
              <a:pathLst>
                <a:path w="366">
                  <a:moveTo>
                    <a:pt x="0" y="0"/>
                  </a:moveTo>
                  <a:lnTo>
                    <a:pt x="366" y="0"/>
                  </a:lnTo>
                  <a:lnTo>
                    <a:pt x="3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4" name="Freeform 40"/>
            <p:cNvSpPr>
              <a:spLocks/>
            </p:cNvSpPr>
            <p:nvPr/>
          </p:nvSpPr>
          <p:spPr bwMode="auto">
            <a:xfrm>
              <a:off x="364" y="1107"/>
              <a:ext cx="13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6" y="0"/>
                </a:cxn>
                <a:cxn ang="0">
                  <a:pos x="366" y="0"/>
                </a:cxn>
              </a:cxnLst>
              <a:rect l="0" t="0" r="r" b="b"/>
              <a:pathLst>
                <a:path w="366">
                  <a:moveTo>
                    <a:pt x="0" y="0"/>
                  </a:moveTo>
                  <a:lnTo>
                    <a:pt x="366" y="0"/>
                  </a:lnTo>
                  <a:lnTo>
                    <a:pt x="3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5" name="Freeform 41"/>
            <p:cNvSpPr>
              <a:spLocks/>
            </p:cNvSpPr>
            <p:nvPr/>
          </p:nvSpPr>
          <p:spPr bwMode="auto">
            <a:xfrm>
              <a:off x="364" y="875"/>
              <a:ext cx="1340" cy="1"/>
            </a:xfrm>
            <a:custGeom>
              <a:avLst/>
              <a:gdLst/>
              <a:ahLst/>
              <a:cxnLst>
                <a:cxn ang="0">
                  <a:pos x="0" y="0"/>
                </a:cxn>
                <a:cxn ang="0">
                  <a:pos x="366" y="0"/>
                </a:cxn>
                <a:cxn ang="0">
                  <a:pos x="366" y="0"/>
                </a:cxn>
              </a:cxnLst>
              <a:rect l="0" t="0" r="r" b="b"/>
              <a:pathLst>
                <a:path w="366">
                  <a:moveTo>
                    <a:pt x="0" y="0"/>
                  </a:moveTo>
                  <a:lnTo>
                    <a:pt x="366" y="0"/>
                  </a:lnTo>
                  <a:lnTo>
                    <a:pt x="3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6" name="Line 42"/>
            <p:cNvSpPr>
              <a:spLocks noChangeShapeType="1"/>
            </p:cNvSpPr>
            <p:nvPr/>
          </p:nvSpPr>
          <p:spPr bwMode="auto">
            <a:xfrm>
              <a:off x="364" y="875"/>
              <a:ext cx="13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7" name="Freeform 43"/>
            <p:cNvSpPr>
              <a:spLocks/>
            </p:cNvSpPr>
            <p:nvPr/>
          </p:nvSpPr>
          <p:spPr bwMode="auto">
            <a:xfrm>
              <a:off x="364" y="875"/>
              <a:ext cx="1340" cy="1160"/>
            </a:xfrm>
            <a:custGeom>
              <a:avLst/>
              <a:gdLst/>
              <a:ahLst/>
              <a:cxnLst>
                <a:cxn ang="0">
                  <a:pos x="0" y="270"/>
                </a:cxn>
                <a:cxn ang="0">
                  <a:pos x="366" y="270"/>
                </a:cxn>
                <a:cxn ang="0">
                  <a:pos x="366" y="0"/>
                </a:cxn>
              </a:cxnLst>
              <a:rect l="0" t="0" r="r" b="b"/>
              <a:pathLst>
                <a:path w="366" h="270">
                  <a:moveTo>
                    <a:pt x="0" y="270"/>
                  </a:moveTo>
                  <a:lnTo>
                    <a:pt x="366" y="270"/>
                  </a:lnTo>
                  <a:lnTo>
                    <a:pt x="3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8" name="Line 44"/>
            <p:cNvSpPr>
              <a:spLocks noChangeShapeType="1"/>
            </p:cNvSpPr>
            <p:nvPr/>
          </p:nvSpPr>
          <p:spPr bwMode="auto">
            <a:xfrm flipV="1">
              <a:off x="335" y="875"/>
              <a:ext cx="1" cy="11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69" name="Line 45"/>
            <p:cNvSpPr>
              <a:spLocks noChangeShapeType="1"/>
            </p:cNvSpPr>
            <p:nvPr/>
          </p:nvSpPr>
          <p:spPr bwMode="auto">
            <a:xfrm>
              <a:off x="364" y="2035"/>
              <a:ext cx="13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0" name="Line 46"/>
            <p:cNvSpPr>
              <a:spLocks noChangeShapeType="1"/>
            </p:cNvSpPr>
            <p:nvPr/>
          </p:nvSpPr>
          <p:spPr bwMode="auto">
            <a:xfrm flipV="1">
              <a:off x="335" y="875"/>
              <a:ext cx="1" cy="11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1" name="Line 47"/>
            <p:cNvSpPr>
              <a:spLocks noChangeShapeType="1"/>
            </p:cNvSpPr>
            <p:nvPr/>
          </p:nvSpPr>
          <p:spPr bwMode="auto">
            <a:xfrm flipV="1">
              <a:off x="269" y="2018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2" name="Line 48"/>
            <p:cNvSpPr>
              <a:spLocks noChangeShapeType="1"/>
            </p:cNvSpPr>
            <p:nvPr/>
          </p:nvSpPr>
          <p:spPr bwMode="auto">
            <a:xfrm>
              <a:off x="269" y="87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3" name="Rectangle 49"/>
            <p:cNvSpPr>
              <a:spLocks noChangeArrowheads="1"/>
            </p:cNvSpPr>
            <p:nvPr/>
          </p:nvSpPr>
          <p:spPr bwMode="auto">
            <a:xfrm>
              <a:off x="320" y="2077"/>
              <a:ext cx="15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Helvetica" pitchFamily="34" charset="0"/>
                </a:rPr>
                <a:t>1.02</a:t>
              </a:r>
              <a:endParaRPr lang="en-US" sz="2000"/>
            </a:p>
          </p:txBody>
        </p:sp>
        <p:sp>
          <p:nvSpPr>
            <p:cNvPr id="26674" name="Line 50"/>
            <p:cNvSpPr>
              <a:spLocks noChangeShapeType="1"/>
            </p:cNvSpPr>
            <p:nvPr/>
          </p:nvSpPr>
          <p:spPr bwMode="auto">
            <a:xfrm flipV="1">
              <a:off x="558" y="2018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5" name="Line 51"/>
            <p:cNvSpPr>
              <a:spLocks noChangeShapeType="1"/>
            </p:cNvSpPr>
            <p:nvPr/>
          </p:nvSpPr>
          <p:spPr bwMode="auto">
            <a:xfrm>
              <a:off x="558" y="87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6" name="Rectangle 52"/>
            <p:cNvSpPr>
              <a:spLocks noChangeArrowheads="1"/>
            </p:cNvSpPr>
            <p:nvPr/>
          </p:nvSpPr>
          <p:spPr bwMode="auto">
            <a:xfrm>
              <a:off x="514" y="2077"/>
              <a:ext cx="15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Helvetica" pitchFamily="34" charset="0"/>
                </a:rPr>
                <a:t>1.03</a:t>
              </a:r>
              <a:endParaRPr lang="en-US" sz="2000"/>
            </a:p>
          </p:txBody>
        </p:sp>
        <p:sp>
          <p:nvSpPr>
            <p:cNvPr id="26677" name="Line 53"/>
            <p:cNvSpPr>
              <a:spLocks noChangeShapeType="1"/>
            </p:cNvSpPr>
            <p:nvPr/>
          </p:nvSpPr>
          <p:spPr bwMode="auto">
            <a:xfrm flipV="1">
              <a:off x="748" y="2018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8" name="Line 54"/>
            <p:cNvSpPr>
              <a:spLocks noChangeShapeType="1"/>
            </p:cNvSpPr>
            <p:nvPr/>
          </p:nvSpPr>
          <p:spPr bwMode="auto">
            <a:xfrm>
              <a:off x="748" y="87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79" name="Rectangle 55"/>
            <p:cNvSpPr>
              <a:spLocks noChangeArrowheads="1"/>
            </p:cNvSpPr>
            <p:nvPr/>
          </p:nvSpPr>
          <p:spPr bwMode="auto">
            <a:xfrm>
              <a:off x="704" y="2077"/>
              <a:ext cx="15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Helvetica" pitchFamily="34" charset="0"/>
                </a:rPr>
                <a:t>1.04</a:t>
              </a:r>
              <a:endParaRPr lang="en-US" sz="2000"/>
            </a:p>
          </p:txBody>
        </p:sp>
        <p:sp>
          <p:nvSpPr>
            <p:cNvPr id="26680" name="Line 56"/>
            <p:cNvSpPr>
              <a:spLocks noChangeShapeType="1"/>
            </p:cNvSpPr>
            <p:nvPr/>
          </p:nvSpPr>
          <p:spPr bwMode="auto">
            <a:xfrm flipV="1">
              <a:off x="938" y="2018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81" name="Line 57"/>
            <p:cNvSpPr>
              <a:spLocks noChangeShapeType="1"/>
            </p:cNvSpPr>
            <p:nvPr/>
          </p:nvSpPr>
          <p:spPr bwMode="auto">
            <a:xfrm>
              <a:off x="938" y="87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82" name="Rectangle 58"/>
            <p:cNvSpPr>
              <a:spLocks noChangeArrowheads="1"/>
            </p:cNvSpPr>
            <p:nvPr/>
          </p:nvSpPr>
          <p:spPr bwMode="auto">
            <a:xfrm>
              <a:off x="895" y="2077"/>
              <a:ext cx="15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Helvetica" pitchFamily="34" charset="0"/>
                </a:rPr>
                <a:t>1.05</a:t>
              </a:r>
              <a:endParaRPr lang="en-US" sz="2000"/>
            </a:p>
          </p:txBody>
        </p:sp>
        <p:sp>
          <p:nvSpPr>
            <p:cNvPr id="26683" name="Line 59"/>
            <p:cNvSpPr>
              <a:spLocks noChangeShapeType="1"/>
            </p:cNvSpPr>
            <p:nvPr/>
          </p:nvSpPr>
          <p:spPr bwMode="auto">
            <a:xfrm flipV="1">
              <a:off x="1132" y="2018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84" name="Line 60"/>
            <p:cNvSpPr>
              <a:spLocks noChangeShapeType="1"/>
            </p:cNvSpPr>
            <p:nvPr/>
          </p:nvSpPr>
          <p:spPr bwMode="auto">
            <a:xfrm>
              <a:off x="1132" y="87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85" name="Rectangle 61"/>
            <p:cNvSpPr>
              <a:spLocks noChangeArrowheads="1"/>
            </p:cNvSpPr>
            <p:nvPr/>
          </p:nvSpPr>
          <p:spPr bwMode="auto">
            <a:xfrm>
              <a:off x="1089" y="2077"/>
              <a:ext cx="15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Helvetica" pitchFamily="34" charset="0"/>
                </a:rPr>
                <a:t>1.06</a:t>
              </a:r>
              <a:endParaRPr lang="en-US" sz="2000"/>
            </a:p>
          </p:txBody>
        </p:sp>
        <p:sp>
          <p:nvSpPr>
            <p:cNvPr id="26686" name="Line 62"/>
            <p:cNvSpPr>
              <a:spLocks noChangeShapeType="1"/>
            </p:cNvSpPr>
            <p:nvPr/>
          </p:nvSpPr>
          <p:spPr bwMode="auto">
            <a:xfrm flipV="1">
              <a:off x="1323" y="2018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87" name="Line 63"/>
            <p:cNvSpPr>
              <a:spLocks noChangeShapeType="1"/>
            </p:cNvSpPr>
            <p:nvPr/>
          </p:nvSpPr>
          <p:spPr bwMode="auto">
            <a:xfrm>
              <a:off x="1323" y="87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88" name="Rectangle 64"/>
            <p:cNvSpPr>
              <a:spLocks noChangeArrowheads="1"/>
            </p:cNvSpPr>
            <p:nvPr/>
          </p:nvSpPr>
          <p:spPr bwMode="auto">
            <a:xfrm>
              <a:off x="1279" y="2077"/>
              <a:ext cx="15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Helvetica" pitchFamily="34" charset="0"/>
                </a:rPr>
                <a:t>1.07</a:t>
              </a:r>
              <a:endParaRPr lang="en-US" sz="2000"/>
            </a:p>
          </p:txBody>
        </p:sp>
        <p:sp>
          <p:nvSpPr>
            <p:cNvPr id="26689" name="Line 65"/>
            <p:cNvSpPr>
              <a:spLocks noChangeShapeType="1"/>
            </p:cNvSpPr>
            <p:nvPr/>
          </p:nvSpPr>
          <p:spPr bwMode="auto">
            <a:xfrm flipV="1">
              <a:off x="1513" y="2018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0" name="Line 66"/>
            <p:cNvSpPr>
              <a:spLocks noChangeShapeType="1"/>
            </p:cNvSpPr>
            <p:nvPr/>
          </p:nvSpPr>
          <p:spPr bwMode="auto">
            <a:xfrm>
              <a:off x="1513" y="87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1" name="Rectangle 67"/>
            <p:cNvSpPr>
              <a:spLocks noChangeArrowheads="1"/>
            </p:cNvSpPr>
            <p:nvPr/>
          </p:nvSpPr>
          <p:spPr bwMode="auto">
            <a:xfrm>
              <a:off x="1469" y="2077"/>
              <a:ext cx="15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Helvetica" pitchFamily="34" charset="0"/>
                </a:rPr>
                <a:t>1.08</a:t>
              </a:r>
              <a:endParaRPr lang="en-US" sz="2000"/>
            </a:p>
          </p:txBody>
        </p:sp>
        <p:sp>
          <p:nvSpPr>
            <p:cNvPr id="26692" name="Line 68"/>
            <p:cNvSpPr>
              <a:spLocks noChangeShapeType="1"/>
            </p:cNvSpPr>
            <p:nvPr/>
          </p:nvSpPr>
          <p:spPr bwMode="auto">
            <a:xfrm flipV="1">
              <a:off x="1704" y="2018"/>
              <a:ext cx="1" cy="17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3" name="Line 69"/>
            <p:cNvSpPr>
              <a:spLocks noChangeShapeType="1"/>
            </p:cNvSpPr>
            <p:nvPr/>
          </p:nvSpPr>
          <p:spPr bwMode="auto">
            <a:xfrm>
              <a:off x="1704" y="875"/>
              <a:ext cx="1" cy="13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4" name="Rectangle 70"/>
            <p:cNvSpPr>
              <a:spLocks noChangeArrowheads="1"/>
            </p:cNvSpPr>
            <p:nvPr/>
          </p:nvSpPr>
          <p:spPr bwMode="auto">
            <a:xfrm>
              <a:off x="1660" y="2077"/>
              <a:ext cx="15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Helvetica" pitchFamily="34" charset="0"/>
                </a:rPr>
                <a:t>1.09</a:t>
              </a:r>
              <a:endParaRPr lang="en-US" sz="2000"/>
            </a:p>
          </p:txBody>
        </p:sp>
        <p:sp>
          <p:nvSpPr>
            <p:cNvPr id="26695" name="Line 71"/>
            <p:cNvSpPr>
              <a:spLocks noChangeShapeType="1"/>
            </p:cNvSpPr>
            <p:nvPr/>
          </p:nvSpPr>
          <p:spPr bwMode="auto">
            <a:xfrm>
              <a:off x="269" y="2035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6" name="Line 72"/>
            <p:cNvSpPr>
              <a:spLocks noChangeShapeType="1"/>
            </p:cNvSpPr>
            <p:nvPr/>
          </p:nvSpPr>
          <p:spPr bwMode="auto">
            <a:xfrm flipH="1">
              <a:off x="1693" y="2035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7" name="Rectangle 73"/>
            <p:cNvSpPr>
              <a:spLocks noChangeArrowheads="1"/>
            </p:cNvSpPr>
            <p:nvPr/>
          </p:nvSpPr>
          <p:spPr bwMode="auto">
            <a:xfrm>
              <a:off x="232" y="2001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Helvetica" pitchFamily="34" charset="0"/>
                </a:rPr>
                <a:t>0</a:t>
              </a:r>
              <a:endParaRPr lang="en-US" sz="2000"/>
            </a:p>
          </p:txBody>
        </p:sp>
        <p:sp>
          <p:nvSpPr>
            <p:cNvPr id="26698" name="Line 74"/>
            <p:cNvSpPr>
              <a:spLocks noChangeShapeType="1"/>
            </p:cNvSpPr>
            <p:nvPr/>
          </p:nvSpPr>
          <p:spPr bwMode="auto">
            <a:xfrm>
              <a:off x="269" y="1803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99" name="Line 75"/>
            <p:cNvSpPr>
              <a:spLocks noChangeShapeType="1"/>
            </p:cNvSpPr>
            <p:nvPr/>
          </p:nvSpPr>
          <p:spPr bwMode="auto">
            <a:xfrm flipH="1">
              <a:off x="1693" y="1803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0" name="Rectangle 76"/>
            <p:cNvSpPr>
              <a:spLocks noChangeArrowheads="1"/>
            </p:cNvSpPr>
            <p:nvPr/>
          </p:nvSpPr>
          <p:spPr bwMode="auto">
            <a:xfrm>
              <a:off x="192" y="1769"/>
              <a:ext cx="11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Helvetica" pitchFamily="34" charset="0"/>
                </a:rPr>
                <a:t>0.2</a:t>
              </a:r>
              <a:endParaRPr lang="en-US" sz="2000"/>
            </a:p>
          </p:txBody>
        </p:sp>
        <p:sp>
          <p:nvSpPr>
            <p:cNvPr id="26701" name="Line 77"/>
            <p:cNvSpPr>
              <a:spLocks noChangeShapeType="1"/>
            </p:cNvSpPr>
            <p:nvPr/>
          </p:nvSpPr>
          <p:spPr bwMode="auto">
            <a:xfrm>
              <a:off x="269" y="1571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2" name="Line 78"/>
            <p:cNvSpPr>
              <a:spLocks noChangeShapeType="1"/>
            </p:cNvSpPr>
            <p:nvPr/>
          </p:nvSpPr>
          <p:spPr bwMode="auto">
            <a:xfrm flipH="1">
              <a:off x="1693" y="1571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3" name="Rectangle 79"/>
            <p:cNvSpPr>
              <a:spLocks noChangeArrowheads="1"/>
            </p:cNvSpPr>
            <p:nvPr/>
          </p:nvSpPr>
          <p:spPr bwMode="auto">
            <a:xfrm>
              <a:off x="192" y="1537"/>
              <a:ext cx="11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Helvetica" pitchFamily="34" charset="0"/>
                </a:rPr>
                <a:t>0.4</a:t>
              </a:r>
              <a:endParaRPr lang="en-US" sz="2000"/>
            </a:p>
          </p:txBody>
        </p:sp>
        <p:sp>
          <p:nvSpPr>
            <p:cNvPr id="26704" name="Line 80"/>
            <p:cNvSpPr>
              <a:spLocks noChangeShapeType="1"/>
            </p:cNvSpPr>
            <p:nvPr/>
          </p:nvSpPr>
          <p:spPr bwMode="auto">
            <a:xfrm>
              <a:off x="269" y="1335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5" name="Line 81"/>
            <p:cNvSpPr>
              <a:spLocks noChangeShapeType="1"/>
            </p:cNvSpPr>
            <p:nvPr/>
          </p:nvSpPr>
          <p:spPr bwMode="auto">
            <a:xfrm flipH="1">
              <a:off x="1693" y="1335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6" name="Rectangle 82"/>
            <p:cNvSpPr>
              <a:spLocks noChangeArrowheads="1"/>
            </p:cNvSpPr>
            <p:nvPr/>
          </p:nvSpPr>
          <p:spPr bwMode="auto">
            <a:xfrm>
              <a:off x="192" y="1301"/>
              <a:ext cx="11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Helvetica" pitchFamily="34" charset="0"/>
                </a:rPr>
                <a:t>0.6</a:t>
              </a:r>
              <a:endParaRPr lang="en-US" sz="2000"/>
            </a:p>
          </p:txBody>
        </p:sp>
        <p:sp>
          <p:nvSpPr>
            <p:cNvPr id="26707" name="Line 83"/>
            <p:cNvSpPr>
              <a:spLocks noChangeShapeType="1"/>
            </p:cNvSpPr>
            <p:nvPr/>
          </p:nvSpPr>
          <p:spPr bwMode="auto">
            <a:xfrm>
              <a:off x="269" y="1107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8" name="Line 84"/>
            <p:cNvSpPr>
              <a:spLocks noChangeShapeType="1"/>
            </p:cNvSpPr>
            <p:nvPr/>
          </p:nvSpPr>
          <p:spPr bwMode="auto">
            <a:xfrm flipH="1">
              <a:off x="1693" y="1107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09" name="Rectangle 85"/>
            <p:cNvSpPr>
              <a:spLocks noChangeArrowheads="1"/>
            </p:cNvSpPr>
            <p:nvPr/>
          </p:nvSpPr>
          <p:spPr bwMode="auto">
            <a:xfrm>
              <a:off x="192" y="1073"/>
              <a:ext cx="110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Helvetica" pitchFamily="34" charset="0"/>
                </a:rPr>
                <a:t>0.8</a:t>
              </a:r>
              <a:endParaRPr lang="en-US" sz="2000"/>
            </a:p>
          </p:txBody>
        </p:sp>
        <p:sp>
          <p:nvSpPr>
            <p:cNvPr id="26710" name="Line 86"/>
            <p:cNvSpPr>
              <a:spLocks noChangeShapeType="1"/>
            </p:cNvSpPr>
            <p:nvPr/>
          </p:nvSpPr>
          <p:spPr bwMode="auto">
            <a:xfrm>
              <a:off x="269" y="875"/>
              <a:ext cx="14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11" name="Line 87"/>
            <p:cNvSpPr>
              <a:spLocks noChangeShapeType="1"/>
            </p:cNvSpPr>
            <p:nvPr/>
          </p:nvSpPr>
          <p:spPr bwMode="auto">
            <a:xfrm flipH="1">
              <a:off x="1693" y="875"/>
              <a:ext cx="1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12" name="Rectangle 88"/>
            <p:cNvSpPr>
              <a:spLocks noChangeArrowheads="1"/>
            </p:cNvSpPr>
            <p:nvPr/>
          </p:nvSpPr>
          <p:spPr bwMode="auto">
            <a:xfrm>
              <a:off x="192" y="816"/>
              <a:ext cx="44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Helvetica" pitchFamily="34" charset="0"/>
                </a:rPr>
                <a:t>1</a:t>
              </a:r>
              <a:endParaRPr lang="en-US" sz="2000"/>
            </a:p>
          </p:txBody>
        </p:sp>
        <p:sp>
          <p:nvSpPr>
            <p:cNvPr id="26713" name="Line 89"/>
            <p:cNvSpPr>
              <a:spLocks noChangeShapeType="1"/>
            </p:cNvSpPr>
            <p:nvPr/>
          </p:nvSpPr>
          <p:spPr bwMode="auto">
            <a:xfrm>
              <a:off x="364" y="875"/>
              <a:ext cx="1340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14" name="Freeform 90"/>
            <p:cNvSpPr>
              <a:spLocks/>
            </p:cNvSpPr>
            <p:nvPr/>
          </p:nvSpPr>
          <p:spPr bwMode="auto">
            <a:xfrm>
              <a:off x="364" y="875"/>
              <a:ext cx="1340" cy="1160"/>
            </a:xfrm>
            <a:custGeom>
              <a:avLst/>
              <a:gdLst/>
              <a:ahLst/>
              <a:cxnLst>
                <a:cxn ang="0">
                  <a:pos x="0" y="270"/>
                </a:cxn>
                <a:cxn ang="0">
                  <a:pos x="366" y="270"/>
                </a:cxn>
                <a:cxn ang="0">
                  <a:pos x="366" y="0"/>
                </a:cxn>
              </a:cxnLst>
              <a:rect l="0" t="0" r="r" b="b"/>
              <a:pathLst>
                <a:path w="366" h="270">
                  <a:moveTo>
                    <a:pt x="0" y="270"/>
                  </a:moveTo>
                  <a:lnTo>
                    <a:pt x="366" y="270"/>
                  </a:lnTo>
                  <a:lnTo>
                    <a:pt x="366" y="0"/>
                  </a:lnTo>
                </a:path>
              </a:pathLst>
            </a:custGeom>
            <a:noFill/>
            <a:ln w="0">
              <a:solidFill>
                <a:srgbClr val="0000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15" name="Line 91"/>
            <p:cNvSpPr>
              <a:spLocks noChangeShapeType="1"/>
            </p:cNvSpPr>
            <p:nvPr/>
          </p:nvSpPr>
          <p:spPr bwMode="auto">
            <a:xfrm flipV="1">
              <a:off x="335" y="875"/>
              <a:ext cx="1" cy="1160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16" name="Freeform 92"/>
            <p:cNvSpPr>
              <a:spLocks/>
            </p:cNvSpPr>
            <p:nvPr/>
          </p:nvSpPr>
          <p:spPr bwMode="auto">
            <a:xfrm>
              <a:off x="364" y="875"/>
              <a:ext cx="1343" cy="1160"/>
            </a:xfrm>
            <a:custGeom>
              <a:avLst/>
              <a:gdLst/>
              <a:ahLst/>
              <a:cxnLst>
                <a:cxn ang="0">
                  <a:pos x="0" y="825"/>
                </a:cxn>
                <a:cxn ang="0">
                  <a:pos x="40" y="774"/>
                </a:cxn>
                <a:cxn ang="0">
                  <a:pos x="77" y="722"/>
                </a:cxn>
                <a:cxn ang="0">
                  <a:pos x="117" y="666"/>
                </a:cxn>
                <a:cxn ang="0">
                  <a:pos x="153" y="610"/>
                </a:cxn>
                <a:cxn ang="0">
                  <a:pos x="194" y="550"/>
                </a:cxn>
                <a:cxn ang="0">
                  <a:pos x="230" y="490"/>
                </a:cxn>
                <a:cxn ang="0">
                  <a:pos x="271" y="426"/>
                </a:cxn>
                <a:cxn ang="0">
                  <a:pos x="307" y="365"/>
                </a:cxn>
                <a:cxn ang="0">
                  <a:pos x="347" y="301"/>
                </a:cxn>
                <a:cxn ang="0">
                  <a:pos x="384" y="237"/>
                </a:cxn>
                <a:cxn ang="0">
                  <a:pos x="424" y="176"/>
                </a:cxn>
                <a:cxn ang="0">
                  <a:pos x="461" y="121"/>
                </a:cxn>
                <a:cxn ang="0">
                  <a:pos x="498" y="69"/>
                </a:cxn>
                <a:cxn ang="0">
                  <a:pos x="538" y="22"/>
                </a:cxn>
                <a:cxn ang="0">
                  <a:pos x="574" y="0"/>
                </a:cxn>
                <a:cxn ang="0">
                  <a:pos x="615" y="0"/>
                </a:cxn>
                <a:cxn ang="0">
                  <a:pos x="651" y="0"/>
                </a:cxn>
                <a:cxn ang="0">
                  <a:pos x="692" y="0"/>
                </a:cxn>
                <a:cxn ang="0">
                  <a:pos x="728" y="0"/>
                </a:cxn>
                <a:cxn ang="0">
                  <a:pos x="768" y="0"/>
                </a:cxn>
                <a:cxn ang="0">
                  <a:pos x="805" y="0"/>
                </a:cxn>
                <a:cxn ang="0">
                  <a:pos x="845" y="9"/>
                </a:cxn>
                <a:cxn ang="0">
                  <a:pos x="882" y="69"/>
                </a:cxn>
                <a:cxn ang="0">
                  <a:pos x="919" y="155"/>
                </a:cxn>
                <a:cxn ang="0">
                  <a:pos x="959" y="262"/>
                </a:cxn>
                <a:cxn ang="0">
                  <a:pos x="995" y="391"/>
                </a:cxn>
                <a:cxn ang="0">
                  <a:pos x="1036" y="529"/>
                </a:cxn>
                <a:cxn ang="0">
                  <a:pos x="1072" y="679"/>
                </a:cxn>
                <a:cxn ang="0">
                  <a:pos x="1113" y="834"/>
                </a:cxn>
                <a:cxn ang="0">
                  <a:pos x="1149" y="980"/>
                </a:cxn>
                <a:cxn ang="0">
                  <a:pos x="1189" y="1109"/>
                </a:cxn>
                <a:cxn ang="0">
                  <a:pos x="1226" y="1160"/>
                </a:cxn>
                <a:cxn ang="0">
                  <a:pos x="1266" y="1160"/>
                </a:cxn>
                <a:cxn ang="0">
                  <a:pos x="1303" y="1160"/>
                </a:cxn>
                <a:cxn ang="0">
                  <a:pos x="1343" y="1160"/>
                </a:cxn>
              </a:cxnLst>
              <a:rect l="0" t="0" r="r" b="b"/>
              <a:pathLst>
                <a:path w="1343" h="1160">
                  <a:moveTo>
                    <a:pt x="0" y="829"/>
                  </a:moveTo>
                  <a:lnTo>
                    <a:pt x="0" y="825"/>
                  </a:lnTo>
                  <a:lnTo>
                    <a:pt x="22" y="799"/>
                  </a:lnTo>
                  <a:lnTo>
                    <a:pt x="40" y="774"/>
                  </a:lnTo>
                  <a:lnTo>
                    <a:pt x="58" y="748"/>
                  </a:lnTo>
                  <a:lnTo>
                    <a:pt x="77" y="722"/>
                  </a:lnTo>
                  <a:lnTo>
                    <a:pt x="99" y="696"/>
                  </a:lnTo>
                  <a:lnTo>
                    <a:pt x="117" y="666"/>
                  </a:lnTo>
                  <a:lnTo>
                    <a:pt x="135" y="636"/>
                  </a:lnTo>
                  <a:lnTo>
                    <a:pt x="153" y="610"/>
                  </a:lnTo>
                  <a:lnTo>
                    <a:pt x="175" y="580"/>
                  </a:lnTo>
                  <a:lnTo>
                    <a:pt x="194" y="550"/>
                  </a:lnTo>
                  <a:lnTo>
                    <a:pt x="212" y="520"/>
                  </a:lnTo>
                  <a:lnTo>
                    <a:pt x="230" y="490"/>
                  </a:lnTo>
                  <a:lnTo>
                    <a:pt x="249" y="456"/>
                  </a:lnTo>
                  <a:lnTo>
                    <a:pt x="271" y="426"/>
                  </a:lnTo>
                  <a:lnTo>
                    <a:pt x="289" y="396"/>
                  </a:lnTo>
                  <a:lnTo>
                    <a:pt x="307" y="365"/>
                  </a:lnTo>
                  <a:lnTo>
                    <a:pt x="325" y="331"/>
                  </a:lnTo>
                  <a:lnTo>
                    <a:pt x="347" y="301"/>
                  </a:lnTo>
                  <a:lnTo>
                    <a:pt x="366" y="271"/>
                  </a:lnTo>
                  <a:lnTo>
                    <a:pt x="384" y="237"/>
                  </a:lnTo>
                  <a:lnTo>
                    <a:pt x="402" y="207"/>
                  </a:lnTo>
                  <a:lnTo>
                    <a:pt x="424" y="176"/>
                  </a:lnTo>
                  <a:lnTo>
                    <a:pt x="443" y="146"/>
                  </a:lnTo>
                  <a:lnTo>
                    <a:pt x="461" y="121"/>
                  </a:lnTo>
                  <a:lnTo>
                    <a:pt x="479" y="95"/>
                  </a:lnTo>
                  <a:lnTo>
                    <a:pt x="498" y="69"/>
                  </a:lnTo>
                  <a:lnTo>
                    <a:pt x="520" y="43"/>
                  </a:lnTo>
                  <a:lnTo>
                    <a:pt x="538" y="22"/>
                  </a:lnTo>
                  <a:lnTo>
                    <a:pt x="556" y="9"/>
                  </a:lnTo>
                  <a:lnTo>
                    <a:pt x="574" y="0"/>
                  </a:lnTo>
                  <a:lnTo>
                    <a:pt x="596" y="0"/>
                  </a:lnTo>
                  <a:lnTo>
                    <a:pt x="615" y="0"/>
                  </a:lnTo>
                  <a:lnTo>
                    <a:pt x="633" y="0"/>
                  </a:lnTo>
                  <a:lnTo>
                    <a:pt x="651" y="0"/>
                  </a:lnTo>
                  <a:lnTo>
                    <a:pt x="673" y="0"/>
                  </a:lnTo>
                  <a:lnTo>
                    <a:pt x="692" y="0"/>
                  </a:lnTo>
                  <a:lnTo>
                    <a:pt x="710" y="0"/>
                  </a:lnTo>
                  <a:lnTo>
                    <a:pt x="728" y="0"/>
                  </a:lnTo>
                  <a:lnTo>
                    <a:pt x="747" y="0"/>
                  </a:lnTo>
                  <a:lnTo>
                    <a:pt x="768" y="0"/>
                  </a:lnTo>
                  <a:lnTo>
                    <a:pt x="787" y="0"/>
                  </a:lnTo>
                  <a:lnTo>
                    <a:pt x="805" y="0"/>
                  </a:lnTo>
                  <a:lnTo>
                    <a:pt x="823" y="0"/>
                  </a:lnTo>
                  <a:lnTo>
                    <a:pt x="845" y="9"/>
                  </a:lnTo>
                  <a:lnTo>
                    <a:pt x="864" y="35"/>
                  </a:lnTo>
                  <a:lnTo>
                    <a:pt x="882" y="69"/>
                  </a:lnTo>
                  <a:lnTo>
                    <a:pt x="900" y="112"/>
                  </a:lnTo>
                  <a:lnTo>
                    <a:pt x="919" y="155"/>
                  </a:lnTo>
                  <a:lnTo>
                    <a:pt x="941" y="207"/>
                  </a:lnTo>
                  <a:lnTo>
                    <a:pt x="959" y="262"/>
                  </a:lnTo>
                  <a:lnTo>
                    <a:pt x="977" y="327"/>
                  </a:lnTo>
                  <a:lnTo>
                    <a:pt x="995" y="391"/>
                  </a:lnTo>
                  <a:lnTo>
                    <a:pt x="1017" y="456"/>
                  </a:lnTo>
                  <a:lnTo>
                    <a:pt x="1036" y="529"/>
                  </a:lnTo>
                  <a:lnTo>
                    <a:pt x="1054" y="602"/>
                  </a:lnTo>
                  <a:lnTo>
                    <a:pt x="1072" y="679"/>
                  </a:lnTo>
                  <a:lnTo>
                    <a:pt x="1094" y="756"/>
                  </a:lnTo>
                  <a:lnTo>
                    <a:pt x="1113" y="834"/>
                  </a:lnTo>
                  <a:lnTo>
                    <a:pt x="1131" y="907"/>
                  </a:lnTo>
                  <a:lnTo>
                    <a:pt x="1149" y="980"/>
                  </a:lnTo>
                  <a:lnTo>
                    <a:pt x="1168" y="1048"/>
                  </a:lnTo>
                  <a:lnTo>
                    <a:pt x="1189" y="1109"/>
                  </a:lnTo>
                  <a:lnTo>
                    <a:pt x="1208" y="1151"/>
                  </a:lnTo>
                  <a:lnTo>
                    <a:pt x="1226" y="1160"/>
                  </a:lnTo>
                  <a:lnTo>
                    <a:pt x="1244" y="1160"/>
                  </a:lnTo>
                  <a:lnTo>
                    <a:pt x="1266" y="1160"/>
                  </a:lnTo>
                  <a:lnTo>
                    <a:pt x="1285" y="1160"/>
                  </a:lnTo>
                  <a:lnTo>
                    <a:pt x="1303" y="1160"/>
                  </a:lnTo>
                  <a:lnTo>
                    <a:pt x="1321" y="1160"/>
                  </a:lnTo>
                  <a:lnTo>
                    <a:pt x="1343" y="1160"/>
                  </a:lnTo>
                </a:path>
              </a:pathLst>
            </a:custGeom>
            <a:noFill/>
            <a:ln w="0">
              <a:solidFill>
                <a:srgbClr val="0000FF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717" name="Rectangle 93"/>
            <p:cNvSpPr>
              <a:spLocks noChangeArrowheads="1"/>
            </p:cNvSpPr>
            <p:nvPr/>
          </p:nvSpPr>
          <p:spPr bwMode="auto">
            <a:xfrm rot="16200000">
              <a:off x="-536" y="1400"/>
              <a:ext cx="1188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>
                  <a:solidFill>
                    <a:srgbClr val="000000"/>
                  </a:solidFill>
                  <a:latin typeface="Helvetica" pitchFamily="34" charset="0"/>
                </a:rPr>
                <a:t>Compressor transmission</a:t>
              </a:r>
              <a:endParaRPr lang="en-US" sz="1200"/>
            </a:p>
          </p:txBody>
        </p:sp>
        <p:sp>
          <p:nvSpPr>
            <p:cNvPr id="26718" name="Rectangle 94"/>
            <p:cNvSpPr>
              <a:spLocks noChangeArrowheads="1"/>
            </p:cNvSpPr>
            <p:nvPr/>
          </p:nvSpPr>
          <p:spPr bwMode="auto">
            <a:xfrm>
              <a:off x="864" y="2141"/>
              <a:ext cx="446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Helvetica" pitchFamily="34" charset="0"/>
                </a:rPr>
                <a:t>wavelength [</a:t>
              </a:r>
              <a:endParaRPr lang="en-US" sz="2000"/>
            </a:p>
          </p:txBody>
        </p:sp>
        <p:sp>
          <p:nvSpPr>
            <p:cNvPr id="26719" name="Rectangle 95"/>
            <p:cNvSpPr>
              <a:spLocks noChangeArrowheads="1"/>
            </p:cNvSpPr>
            <p:nvPr/>
          </p:nvSpPr>
          <p:spPr bwMode="auto">
            <a:xfrm>
              <a:off x="1296" y="2141"/>
              <a:ext cx="55" cy="1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200" b="0">
                  <a:solidFill>
                    <a:srgbClr val="000000"/>
                  </a:solidFill>
                  <a:latin typeface="Symbol" pitchFamily="18" charset="2"/>
                </a:rPr>
                <a:t>m</a:t>
              </a:r>
              <a:endParaRPr lang="en-US" sz="2000"/>
            </a:p>
          </p:txBody>
        </p:sp>
        <p:sp>
          <p:nvSpPr>
            <p:cNvPr id="26720" name="Rectangle 96"/>
            <p:cNvSpPr>
              <a:spLocks noChangeArrowheads="1"/>
            </p:cNvSpPr>
            <p:nvPr/>
          </p:nvSpPr>
          <p:spPr bwMode="auto">
            <a:xfrm>
              <a:off x="1332" y="2153"/>
              <a:ext cx="11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Helvetica" pitchFamily="34" charset="0"/>
                </a:rPr>
                <a:t> m]</a:t>
              </a:r>
              <a:endParaRPr lang="en-US" sz="2000"/>
            </a:p>
          </p:txBody>
        </p:sp>
        <p:sp>
          <p:nvSpPr>
            <p:cNvPr id="26721" name="Rectangle 97"/>
            <p:cNvSpPr>
              <a:spLocks noChangeArrowheads="1"/>
            </p:cNvSpPr>
            <p:nvPr/>
          </p:nvSpPr>
          <p:spPr bwMode="auto">
            <a:xfrm>
              <a:off x="367" y="765"/>
              <a:ext cx="1471" cy="9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r>
                <a:rPr lang="en-US" sz="1000" b="0">
                  <a:solidFill>
                    <a:srgbClr val="000000"/>
                  </a:solidFill>
                  <a:latin typeface="Helvetica" pitchFamily="34" charset="0"/>
                </a:rPr>
                <a:t>Grating distance  =128 cm;1740 lines/mm</a:t>
              </a:r>
              <a:endParaRPr lang="en-US" sz="200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After some time under vacuum the tip and roll parallelism would drift to the point that focusing was affected</a:t>
            </a:r>
            <a:endParaRPr lang="en-US" dirty="0"/>
          </a:p>
        </p:txBody>
      </p:sp>
      <p:pic>
        <p:nvPicPr>
          <p:cNvPr id="5" name="Picture 2" descr="L:\Review09\spotsize3.jpg"/>
          <p:cNvPicPr>
            <a:picLocks noChangeAspect="1" noChangeArrowheads="1"/>
          </p:cNvPicPr>
          <p:nvPr/>
        </p:nvPicPr>
        <p:blipFill>
          <a:blip r:embed="rId2" cstate="print"/>
          <a:srcRect t="19177" r="36703" b="19796"/>
          <a:stretch>
            <a:fillRect/>
          </a:stretch>
        </p:blipFill>
        <p:spPr bwMode="auto">
          <a:xfrm>
            <a:off x="4630741" y="1995357"/>
            <a:ext cx="1591539" cy="1227666"/>
          </a:xfrm>
          <a:prstGeom prst="rect">
            <a:avLst/>
          </a:prstGeom>
          <a:noFill/>
        </p:spPr>
      </p:pic>
      <p:pic>
        <p:nvPicPr>
          <p:cNvPr id="9" name="Picture 3" descr="L:\Review09\spotsize9.jpg"/>
          <p:cNvPicPr>
            <a:picLocks noChangeAspect="1" noChangeArrowheads="1"/>
          </p:cNvPicPr>
          <p:nvPr/>
        </p:nvPicPr>
        <p:blipFill>
          <a:blip r:embed="rId3" cstate="print"/>
          <a:srcRect l="18426" t="5333" r="18277" b="33640"/>
          <a:stretch>
            <a:fillRect/>
          </a:stretch>
        </p:blipFill>
        <p:spPr bwMode="auto">
          <a:xfrm>
            <a:off x="4630741" y="3642126"/>
            <a:ext cx="1591539" cy="1227666"/>
          </a:xfrm>
          <a:prstGeom prst="rect">
            <a:avLst/>
          </a:prstGeom>
          <a:noFill/>
        </p:spPr>
      </p:pic>
      <p:pic>
        <p:nvPicPr>
          <p:cNvPr id="14" name="Picture 13" descr="L:\Review09\spotsize1.jpg"/>
          <p:cNvPicPr>
            <a:picLocks noChangeAspect="1" noChangeArrowheads="1"/>
          </p:cNvPicPr>
          <p:nvPr/>
        </p:nvPicPr>
        <p:blipFill>
          <a:blip r:embed="rId4" cstate="print"/>
          <a:srcRect l="8763" r="27941" b="38973"/>
          <a:stretch>
            <a:fillRect/>
          </a:stretch>
        </p:blipFill>
        <p:spPr bwMode="auto">
          <a:xfrm>
            <a:off x="4630741" y="5331226"/>
            <a:ext cx="1591539" cy="122766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 bwMode="auto">
          <a:xfrm>
            <a:off x="6476279" y="2281770"/>
            <a:ext cx="1845538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Arial"/>
                <a:cs typeface="Arial"/>
              </a:rPr>
              <a:t>&gt; 24 hours after compressor pump down</a:t>
            </a:r>
            <a:endParaRPr lang="en-US" sz="1600" b="1" baseline="0" dirty="0">
              <a:latin typeface="Arial"/>
              <a:cs typeface="Arial"/>
            </a:endParaRPr>
          </a:p>
        </p:txBody>
      </p:sp>
      <p:sp>
        <p:nvSpPr>
          <p:cNvPr id="16" name="TextBox 15"/>
          <p:cNvSpPr txBox="1"/>
          <p:nvPr/>
        </p:nvSpPr>
        <p:spPr bwMode="auto">
          <a:xfrm>
            <a:off x="6476279" y="3848103"/>
            <a:ext cx="1481666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Arial"/>
                <a:cs typeface="Arial"/>
              </a:rPr>
              <a:t>Rotation parallelism only fixed</a:t>
            </a:r>
            <a:endParaRPr lang="en-US" sz="1600" b="1" baseline="0" dirty="0">
              <a:latin typeface="Arial"/>
              <a:cs typeface="Arial"/>
            </a:endParaRPr>
          </a:p>
        </p:txBody>
      </p:sp>
      <p:sp>
        <p:nvSpPr>
          <p:cNvPr id="17" name="TextBox 16"/>
          <p:cNvSpPr txBox="1"/>
          <p:nvPr/>
        </p:nvSpPr>
        <p:spPr bwMode="auto">
          <a:xfrm>
            <a:off x="6425477" y="5516036"/>
            <a:ext cx="1845538" cy="83099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dirty="0" smtClean="0">
                <a:latin typeface="Arial"/>
                <a:cs typeface="Arial"/>
              </a:rPr>
              <a:t>Rotation, tip, and roll fixed under vacuum</a:t>
            </a:r>
            <a:endParaRPr lang="en-US" sz="1600" b="1" baseline="0" dirty="0">
              <a:latin typeface="Arial"/>
              <a:cs typeface="Arial"/>
            </a:endParaRPr>
          </a:p>
        </p:txBody>
      </p:sp>
      <p:sp>
        <p:nvSpPr>
          <p:cNvPr id="19" name="TextBox 18"/>
          <p:cNvSpPr txBox="1"/>
          <p:nvPr/>
        </p:nvSpPr>
        <p:spPr bwMode="auto">
          <a:xfrm>
            <a:off x="4571472" y="1447800"/>
            <a:ext cx="3640274" cy="338554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u="sng" baseline="0" dirty="0" smtClean="0">
                <a:latin typeface="Arial"/>
                <a:cs typeface="Arial"/>
              </a:rPr>
              <a:t>Focal spot</a:t>
            </a:r>
            <a:r>
              <a:rPr lang="en-US" sz="1600" b="1" u="sng" dirty="0" smtClean="0">
                <a:latin typeface="Arial"/>
                <a:cs typeface="Arial"/>
              </a:rPr>
              <a:t> (false color)</a:t>
            </a:r>
            <a:endParaRPr lang="en-US" sz="1600" b="1" u="sng" baseline="0" dirty="0">
              <a:latin typeface="Arial"/>
              <a:cs typeface="Arial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37119" y="1207764"/>
            <a:ext cx="2986937" cy="3657600"/>
          </a:xfrm>
          <a:prstGeom prst="rect">
            <a:avLst/>
          </a:prstGeom>
        </p:spPr>
      </p:pic>
      <p:sp>
        <p:nvSpPr>
          <p:cNvPr id="21" name="Curved Down Arrow 20"/>
          <p:cNvSpPr/>
          <p:nvPr/>
        </p:nvSpPr>
        <p:spPr>
          <a:xfrm>
            <a:off x="1820333" y="1354663"/>
            <a:ext cx="778934" cy="547557"/>
          </a:xfrm>
          <a:prstGeom prst="curvedDownArrow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600" b="1" dirty="0" smtClean="0">
              <a:latin typeface="Arial"/>
              <a:cs typeface="Arial"/>
            </a:endParaRPr>
          </a:p>
        </p:txBody>
      </p:sp>
      <p:sp>
        <p:nvSpPr>
          <p:cNvPr id="22" name="Curved Right Arrow 21"/>
          <p:cNvSpPr/>
          <p:nvPr/>
        </p:nvSpPr>
        <p:spPr>
          <a:xfrm>
            <a:off x="1185333" y="2666997"/>
            <a:ext cx="634999" cy="479823"/>
          </a:xfrm>
          <a:prstGeom prst="curvedRightArrow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txBody>
          <a:bodyPr wrap="square" rtlCol="0" anchor="ctr">
            <a:spAutoFit/>
          </a:bodyPr>
          <a:lstStyle/>
          <a:p>
            <a:pPr algn="ctr"/>
            <a:endParaRPr lang="en-US" sz="1600" b="1" dirty="0" smtClean="0">
              <a:latin typeface="Arial"/>
              <a:cs typeface="Arial"/>
            </a:endParaRPr>
          </a:p>
        </p:txBody>
      </p:sp>
      <p:sp>
        <p:nvSpPr>
          <p:cNvPr id="24" name="Curved Up Arrow 23"/>
          <p:cNvSpPr/>
          <p:nvPr/>
        </p:nvSpPr>
        <p:spPr>
          <a:xfrm rot="1696780">
            <a:off x="2345268" y="2205567"/>
            <a:ext cx="609601" cy="546097"/>
          </a:xfrm>
          <a:prstGeom prst="curvedUpArrow">
            <a:avLst/>
          </a:prstGeom>
          <a:solidFill>
            <a:srgbClr val="FF6600"/>
          </a:solidFill>
          <a:ln>
            <a:solidFill>
              <a:srgbClr val="FF0000"/>
            </a:solidFill>
          </a:ln>
        </p:spPr>
        <p:txBody>
          <a:bodyPr wrap="none" rtlCol="0" anchor="ctr">
            <a:spAutoFit/>
          </a:bodyPr>
          <a:lstStyle/>
          <a:p>
            <a:pPr algn="ctr"/>
            <a:endParaRPr lang="en-US" sz="1600" b="1" dirty="0" smtClean="0">
              <a:latin typeface="Arial"/>
              <a:cs typeface="Arial"/>
            </a:endParaRPr>
          </a:p>
        </p:txBody>
      </p:sp>
      <p:sp>
        <p:nvSpPr>
          <p:cNvPr id="25" name="TextBox 24"/>
          <p:cNvSpPr txBox="1"/>
          <p:nvPr/>
        </p:nvSpPr>
        <p:spPr bwMode="auto">
          <a:xfrm>
            <a:off x="2861734" y="2497720"/>
            <a:ext cx="7623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baseline="0" dirty="0" smtClean="0">
                <a:solidFill>
                  <a:srgbClr val="FF0000"/>
                </a:solidFill>
                <a:latin typeface="Arial"/>
                <a:cs typeface="Arial"/>
              </a:rPr>
              <a:t>Roll</a:t>
            </a:r>
            <a:endParaRPr lang="en-US" sz="1600" b="1" baseline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6" name="TextBox 25"/>
          <p:cNvSpPr txBox="1"/>
          <p:nvPr/>
        </p:nvSpPr>
        <p:spPr bwMode="auto">
          <a:xfrm>
            <a:off x="1337417" y="1354663"/>
            <a:ext cx="76232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baseline="0" dirty="0" smtClean="0">
                <a:solidFill>
                  <a:srgbClr val="FF0000"/>
                </a:solidFill>
                <a:latin typeface="Arial"/>
                <a:cs typeface="Arial"/>
              </a:rPr>
              <a:t>Tip</a:t>
            </a:r>
            <a:endParaRPr lang="en-US" sz="1600" b="1" baseline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7" name="TextBox 26"/>
          <p:cNvSpPr txBox="1"/>
          <p:nvPr/>
        </p:nvSpPr>
        <p:spPr bwMode="auto">
          <a:xfrm>
            <a:off x="661461" y="3062150"/>
            <a:ext cx="1183215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baseline="0" dirty="0" smtClean="0">
                <a:solidFill>
                  <a:srgbClr val="FF0000"/>
                </a:solidFill>
                <a:latin typeface="Arial"/>
                <a:cs typeface="Arial"/>
              </a:rPr>
              <a:t>Rotation</a:t>
            </a:r>
            <a:endParaRPr lang="en-US" sz="1600" b="1" baseline="0" dirty="0">
              <a:solidFill>
                <a:srgbClr val="FF0000"/>
              </a:solidFill>
              <a:latin typeface="Arial"/>
              <a:cs typeface="Arial"/>
            </a:endParaRPr>
          </a:p>
        </p:txBody>
      </p:sp>
      <p:sp>
        <p:nvSpPr>
          <p:cNvPr id="28" name="TextBox 27"/>
          <p:cNvSpPr txBox="1"/>
          <p:nvPr/>
        </p:nvSpPr>
        <p:spPr bwMode="auto">
          <a:xfrm>
            <a:off x="161015" y="5212448"/>
            <a:ext cx="4131733" cy="132343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square" rtlCol="0"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600" b="1" baseline="0" dirty="0" smtClean="0">
                <a:latin typeface="Arial"/>
                <a:cs typeface="Arial"/>
              </a:rPr>
              <a:t>• </a:t>
            </a:r>
            <a:r>
              <a:rPr lang="en-US" sz="1600" b="1" dirty="0" smtClean="0">
                <a:latin typeface="Arial"/>
                <a:cs typeface="Arial"/>
              </a:rPr>
              <a:t>High bandwidth + high lines per mm</a:t>
            </a:r>
            <a:endParaRPr lang="en-US" sz="1600" b="1" baseline="0" dirty="0" smtClean="0">
              <a:latin typeface="Arial"/>
              <a:cs typeface="Arial"/>
            </a:endParaRPr>
          </a:p>
          <a:p>
            <a:pPr>
              <a:spcBef>
                <a:spcPct val="50000"/>
              </a:spcBef>
            </a:pPr>
            <a:r>
              <a:rPr lang="en-US" sz="1600" b="1" dirty="0" smtClean="0">
                <a:latin typeface="Arial"/>
                <a:cs typeface="Arial"/>
              </a:rPr>
              <a:t>• Large heavy gratings</a:t>
            </a:r>
          </a:p>
          <a:p>
            <a:pPr>
              <a:spcBef>
                <a:spcPct val="50000"/>
              </a:spcBef>
            </a:pPr>
            <a:r>
              <a:rPr lang="en-US" sz="1600" b="1" dirty="0" smtClean="0">
                <a:latin typeface="Arial"/>
                <a:cs typeface="Arial"/>
              </a:rPr>
              <a:t>• Occurs despite breadboard being isolated from chamber down to feet</a:t>
            </a:r>
            <a:endParaRPr lang="en-US" sz="1600" b="1" baseline="0" dirty="0">
              <a:latin typeface="Arial"/>
              <a:cs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1_Default Design">
  <a:themeElements>
    <a:clrScheme name="1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1_Default Design">
      <a:majorFont>
        <a:latin typeface="Helvetica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1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1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13836</TotalTime>
  <Words>1782</Words>
  <Application>Microsoft Office PowerPoint</Application>
  <PresentationFormat>On-screen Show (4:3)</PresentationFormat>
  <Paragraphs>417</Paragraphs>
  <Slides>29</Slides>
  <Notes>3</Notes>
  <HiddenSlides>1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0" baseType="lpstr">
      <vt:lpstr>1_Default Design</vt:lpstr>
      <vt:lpstr>Status of the Texas Petawatt laser and Experiments</vt:lpstr>
      <vt:lpstr>Optical Parametric Amplification and mixed glass amplification produces a new type of Petawatt laser</vt:lpstr>
      <vt:lpstr>The Texas Petawatt laser uses three OPCPA and two Nd:glass amplifier stages</vt:lpstr>
      <vt:lpstr>Two pump lasers were used to allow for separate timing between OPCPA stages II and III</vt:lpstr>
      <vt:lpstr>An 8-pass, 64 mm, silicate Nd:glass rod amplifier brings the energy up to 20 J</vt:lpstr>
      <vt:lpstr>The final amplifier use two Nova amplifiers with phosphate Nd:glass disks</vt:lpstr>
      <vt:lpstr>The compressor is inside a 6x14 ft Aluminum vacuum chamber</vt:lpstr>
      <vt:lpstr>The Compressor has 85% efficiency with MLD (Multi Layer Dielectric) Gratings from LLNL</vt:lpstr>
      <vt:lpstr>After some time under vacuum the tip and roll parallelism would drift to the point that focusing was affected</vt:lpstr>
      <vt:lpstr>Grating parallelism has low tolerance but is very important for pulse compression in space and time </vt:lpstr>
      <vt:lpstr>We tracked and eliminated major sources of pointing jitter to achieve RMS pointing stability &lt; 7 µrad</vt:lpstr>
      <vt:lpstr>Radial group delay of pulse front caused by large lenses must be corrected</vt:lpstr>
      <vt:lpstr>Radial shearing, 2nd order autocorrelation resolves radial group delay across the entire aperture</vt:lpstr>
      <vt:lpstr>Common autocorrelation techniques do not measure the effects of radial group delay</vt:lpstr>
      <vt:lpstr>Radial group delay of pulse front can be corrected with achromatic system optics</vt:lpstr>
      <vt:lpstr>Bulk optics radial group delay correction removes  1.1 ps of spatio-temporal delay</vt:lpstr>
      <vt:lpstr>We have installed a deformable mirror to remove and pre-correct measured wavefront distortion</vt:lpstr>
      <vt:lpstr>Pre correction with several iterations are can correct the focus spot but add aberrations abfront </vt:lpstr>
      <vt:lpstr>A high f/# beamline enables a variety of experiments more suitable for soft focusing</vt:lpstr>
      <vt:lpstr>The radial group delay correction enabled the cluster fusion experiment to work properly</vt:lpstr>
      <vt:lpstr>Side image of gas jet shows increasing brightness of the plasma ~3mm below the nozzle</vt:lpstr>
      <vt:lpstr>Slide 22</vt:lpstr>
      <vt:lpstr>A F#/3 focus target chamber will be added by 12/2010</vt:lpstr>
      <vt:lpstr>Alternate silicate glasses improve mixed glass bandwidth</vt:lpstr>
      <vt:lpstr>Large gain in mixed glass can sustain bandwidth for &lt;100 fs pulse duration</vt:lpstr>
      <vt:lpstr>Nd:Glass petawatt lasers have the potential for scalability to multi petawatt lasers</vt:lpstr>
      <vt:lpstr>The Glass Hybrid Optical Scaled Testbed (GHOST) laser provides lower energy and higher repetition rate</vt:lpstr>
      <vt:lpstr>The THOR laser, our original 30TW  target shooter, is being upgraded to a petawatt (30J, 30 fs)</vt:lpstr>
      <vt:lpstr>Summary</vt:lpstr>
    </vt:vector>
  </TitlesOfParts>
  <Company>UT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Erhard Gaul</dc:creator>
  <cp:lastModifiedBy>Erhard</cp:lastModifiedBy>
  <cp:revision>122</cp:revision>
  <dcterms:created xsi:type="dcterms:W3CDTF">2008-06-15T16:58:40Z</dcterms:created>
  <dcterms:modified xsi:type="dcterms:W3CDTF">2010-10-01T12:11:46Z</dcterms:modified>
</cp:coreProperties>
</file>